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2" r:id="rId5"/>
  </p:sldMasterIdLst>
  <p:notesMasterIdLst>
    <p:notesMasterId r:id="rId38"/>
  </p:notesMasterIdLst>
  <p:sldIdLst>
    <p:sldId id="795" r:id="rId6"/>
    <p:sldId id="745" r:id="rId7"/>
    <p:sldId id="746" r:id="rId8"/>
    <p:sldId id="258" r:id="rId9"/>
    <p:sldId id="804" r:id="rId10"/>
    <p:sldId id="805" r:id="rId11"/>
    <p:sldId id="260" r:id="rId12"/>
    <p:sldId id="261" r:id="rId13"/>
    <p:sldId id="262" r:id="rId14"/>
    <p:sldId id="263" r:id="rId15"/>
    <p:sldId id="264" r:id="rId16"/>
    <p:sldId id="265" r:id="rId17"/>
    <p:sldId id="266" r:id="rId18"/>
    <p:sldId id="267" r:id="rId19"/>
    <p:sldId id="268" r:id="rId20"/>
    <p:sldId id="696" r:id="rId21"/>
    <p:sldId id="699" r:id="rId22"/>
    <p:sldId id="703" r:id="rId23"/>
    <p:sldId id="801" r:id="rId24"/>
    <p:sldId id="796" r:id="rId25"/>
    <p:sldId id="800" r:id="rId26"/>
    <p:sldId id="797" r:id="rId27"/>
    <p:sldId id="798" r:id="rId28"/>
    <p:sldId id="284" r:id="rId29"/>
    <p:sldId id="285" r:id="rId30"/>
    <p:sldId id="786" r:id="rId31"/>
    <p:sldId id="793" r:id="rId32"/>
    <p:sldId id="270" r:id="rId33"/>
    <p:sldId id="360" r:id="rId34"/>
    <p:sldId id="259" r:id="rId35"/>
    <p:sldId id="794" r:id="rId36"/>
    <p:sldId id="767" r:id="rId37"/>
  </p:sldIdLst>
  <p:sldSz cx="12192000" cy="6858000"/>
  <p:notesSz cx="6742113"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607" autoAdjust="0"/>
    <p:restoredTop sz="94484" autoAdjust="0"/>
  </p:normalViewPr>
  <p:slideViewPr>
    <p:cSldViewPr snapToGrid="0">
      <p:cViewPr varScale="1">
        <p:scale>
          <a:sx n="70" d="100"/>
          <a:sy n="70" d="100"/>
        </p:scale>
        <p:origin x="436" y="48"/>
      </p:cViewPr>
      <p:guideLst/>
    </p:cSldViewPr>
  </p:slideViewPr>
  <p:notesTextViewPr>
    <p:cViewPr>
      <p:scale>
        <a:sx n="1" d="1"/>
        <a:sy n="1" d="1"/>
      </p:scale>
      <p:origin x="0" y="0"/>
    </p:cViewPr>
  </p:notesTextViewPr>
  <p:sorterViewPr>
    <p:cViewPr>
      <p:scale>
        <a:sx n="110" d="100"/>
        <a:sy n="110" d="100"/>
      </p:scale>
      <p:origin x="0" y="-13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6EA96-9C6A-4024-B813-9CD72B9ECA6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74126C72-8823-45E2-B718-C76BB4CB925E}">
      <dgm:prSet phldrT="[テキスト]" custT="1"/>
      <dgm:spPr>
        <a:solidFill>
          <a:schemeClr val="tx2"/>
        </a:solidFill>
      </dgm:spPr>
      <dgm:t>
        <a:bodyPr/>
        <a:lstStyle/>
        <a:p>
          <a:r>
            <a:rPr kumimoji="1" lang="ja-JP" altLang="en-US" sz="3200" b="1" dirty="0"/>
            <a:t>情緒発達の問題</a:t>
          </a:r>
        </a:p>
      </dgm:t>
    </dgm:pt>
    <dgm:pt modelId="{622353D7-CE0C-4056-9615-3ED623DC1DA2}" type="parTrans" cxnId="{F872AB9A-7AD6-4770-98DD-D836290FFBD1}">
      <dgm:prSet/>
      <dgm:spPr/>
      <dgm:t>
        <a:bodyPr/>
        <a:lstStyle/>
        <a:p>
          <a:endParaRPr kumimoji="1" lang="ja-JP" altLang="en-US"/>
        </a:p>
      </dgm:t>
    </dgm:pt>
    <dgm:pt modelId="{CCE5BE9E-A8B9-4B47-9818-0578831F9928}" type="sibTrans" cxnId="{F872AB9A-7AD6-4770-98DD-D836290FFBD1}">
      <dgm:prSet/>
      <dgm:spPr/>
      <dgm:t>
        <a:bodyPr/>
        <a:lstStyle/>
        <a:p>
          <a:endParaRPr kumimoji="1" lang="ja-JP" altLang="en-US"/>
        </a:p>
      </dgm:t>
    </dgm:pt>
    <dgm:pt modelId="{BF8D5B6E-7B43-4C03-8CDA-2CE0C7D56308}">
      <dgm:prSet phldrT="[テキスト]" custT="1"/>
      <dgm:spPr>
        <a:solidFill>
          <a:schemeClr val="tx2"/>
        </a:solidFill>
      </dgm:spPr>
      <dgm:t>
        <a:bodyPr/>
        <a:lstStyle/>
        <a:p>
          <a:r>
            <a:rPr kumimoji="1" lang="ja-JP" altLang="en-US" sz="2800" dirty="0"/>
            <a:t>養育問題</a:t>
          </a:r>
          <a:br>
            <a:rPr kumimoji="1" lang="en-US" altLang="ja-JP" sz="2800" dirty="0"/>
          </a:br>
          <a:r>
            <a:rPr kumimoji="1" lang="ja-JP" altLang="en-US" sz="2800" dirty="0"/>
            <a:t>虐待</a:t>
          </a:r>
        </a:p>
      </dgm:t>
    </dgm:pt>
    <dgm:pt modelId="{69AFB15B-BF24-43F8-929D-1E902E28486A}" type="parTrans" cxnId="{449CEE3E-ED5D-4BDC-B343-DF0F0E4AD95E}">
      <dgm:prSet/>
      <dgm:spPr>
        <a:solidFill>
          <a:srgbClr val="FFFF00"/>
        </a:solidFill>
        <a:ln w="12700">
          <a:solidFill>
            <a:srgbClr val="FF0000"/>
          </a:solidFill>
        </a:ln>
      </dgm:spPr>
      <dgm:t>
        <a:bodyPr/>
        <a:lstStyle/>
        <a:p>
          <a:endParaRPr kumimoji="1" lang="ja-JP" altLang="en-US"/>
        </a:p>
      </dgm:t>
    </dgm:pt>
    <dgm:pt modelId="{5A6DABC9-C15B-4F1C-A619-2DB14970CE0E}" type="sibTrans" cxnId="{449CEE3E-ED5D-4BDC-B343-DF0F0E4AD95E}">
      <dgm:prSet/>
      <dgm:spPr/>
      <dgm:t>
        <a:bodyPr/>
        <a:lstStyle/>
        <a:p>
          <a:endParaRPr kumimoji="1" lang="ja-JP" altLang="en-US"/>
        </a:p>
      </dgm:t>
    </dgm:pt>
    <dgm:pt modelId="{E1C5896D-E0F7-464E-A3AD-BEE37018917D}">
      <dgm:prSet phldrT="[テキスト]" custT="1"/>
      <dgm:spPr>
        <a:solidFill>
          <a:schemeClr val="tx2"/>
        </a:solidFill>
      </dgm:spPr>
      <dgm:t>
        <a:bodyPr/>
        <a:lstStyle/>
        <a:p>
          <a:r>
            <a:rPr kumimoji="1" lang="ja-JP" altLang="en-US" sz="2800" dirty="0"/>
            <a:t>発達障害</a:t>
          </a:r>
        </a:p>
      </dgm:t>
    </dgm:pt>
    <dgm:pt modelId="{04465F54-F00A-4482-B6E0-E0D59E8CBD19}" type="parTrans" cxnId="{DE975B0A-B260-464A-AF16-57C6BACA52FA}">
      <dgm:prSet/>
      <dgm:spPr>
        <a:solidFill>
          <a:srgbClr val="FFFF00"/>
        </a:solidFill>
        <a:ln w="12700">
          <a:solidFill>
            <a:srgbClr val="FF0000"/>
          </a:solidFill>
        </a:ln>
      </dgm:spPr>
      <dgm:t>
        <a:bodyPr/>
        <a:lstStyle/>
        <a:p>
          <a:endParaRPr kumimoji="1" lang="ja-JP" altLang="en-US"/>
        </a:p>
      </dgm:t>
    </dgm:pt>
    <dgm:pt modelId="{81EB8A25-E183-4757-91C5-04E82FA0380B}" type="sibTrans" cxnId="{DE975B0A-B260-464A-AF16-57C6BACA52FA}">
      <dgm:prSet/>
      <dgm:spPr/>
      <dgm:t>
        <a:bodyPr/>
        <a:lstStyle/>
        <a:p>
          <a:endParaRPr kumimoji="1" lang="ja-JP" altLang="en-US"/>
        </a:p>
      </dgm:t>
    </dgm:pt>
    <dgm:pt modelId="{8C56ABD8-10CD-49AC-B5F8-D853AE353788}">
      <dgm:prSet phldrT="[テキスト]" custT="1"/>
      <dgm:spPr>
        <a:solidFill>
          <a:schemeClr val="tx2"/>
        </a:solidFill>
      </dgm:spPr>
      <dgm:t>
        <a:bodyPr/>
        <a:lstStyle/>
        <a:p>
          <a:r>
            <a:rPr kumimoji="1" lang="ja-JP" altLang="en-US" sz="2800" dirty="0"/>
            <a:t>不適切な環境</a:t>
          </a:r>
        </a:p>
      </dgm:t>
    </dgm:pt>
    <dgm:pt modelId="{1267C628-A508-4DDF-97B5-B0C29CF0D9BA}" type="parTrans" cxnId="{F49F2634-FEC5-4383-B337-24CCF76EDFC4}">
      <dgm:prSet/>
      <dgm:spPr>
        <a:solidFill>
          <a:srgbClr val="FFFF00"/>
        </a:solidFill>
        <a:ln w="12700">
          <a:solidFill>
            <a:srgbClr val="FF0000"/>
          </a:solidFill>
        </a:ln>
      </dgm:spPr>
      <dgm:t>
        <a:bodyPr/>
        <a:lstStyle/>
        <a:p>
          <a:endParaRPr kumimoji="1" lang="ja-JP" altLang="en-US"/>
        </a:p>
      </dgm:t>
    </dgm:pt>
    <dgm:pt modelId="{A44EF3FE-8A2F-4481-8E5A-E10A94339530}" type="sibTrans" cxnId="{F49F2634-FEC5-4383-B337-24CCF76EDFC4}">
      <dgm:prSet/>
      <dgm:spPr/>
      <dgm:t>
        <a:bodyPr/>
        <a:lstStyle/>
        <a:p>
          <a:endParaRPr kumimoji="1" lang="ja-JP" altLang="en-US"/>
        </a:p>
      </dgm:t>
    </dgm:pt>
    <dgm:pt modelId="{1AB325F0-BEB3-411B-A33C-A42A40ED7C25}" type="pres">
      <dgm:prSet presAssocID="{E526EA96-9C6A-4024-B813-9CD72B9ECA69}" presName="cycle" presStyleCnt="0">
        <dgm:presLayoutVars>
          <dgm:chMax val="1"/>
          <dgm:dir/>
          <dgm:animLvl val="ctr"/>
          <dgm:resizeHandles val="exact"/>
        </dgm:presLayoutVars>
      </dgm:prSet>
      <dgm:spPr/>
    </dgm:pt>
    <dgm:pt modelId="{67CEE85B-CF3C-4DFF-BBB3-48B8D0AD9B9B}" type="pres">
      <dgm:prSet presAssocID="{74126C72-8823-45E2-B718-C76BB4CB925E}" presName="centerShape" presStyleLbl="node0" presStyleIdx="0" presStyleCnt="1" custScaleX="157899" custLinFactNeighborX="414" custLinFactNeighborY="-10237"/>
      <dgm:spPr/>
    </dgm:pt>
    <dgm:pt modelId="{A5275819-DCED-4D2C-8F7C-1E5D5EF2F043}" type="pres">
      <dgm:prSet presAssocID="{69AFB15B-BF24-43F8-929D-1E902E28486A}" presName="parTrans" presStyleLbl="bgSibTrans2D1" presStyleIdx="0" presStyleCnt="3"/>
      <dgm:spPr/>
    </dgm:pt>
    <dgm:pt modelId="{FFA8D7DE-619A-4877-8A1D-DAA6F419CC3D}" type="pres">
      <dgm:prSet presAssocID="{BF8D5B6E-7B43-4C03-8CDA-2CE0C7D56308}" presName="node" presStyleLbl="node1" presStyleIdx="0" presStyleCnt="3" custScaleX="127482" custScaleY="100256" custRadScaleRad="143460" custRadScaleInc="-14936">
        <dgm:presLayoutVars>
          <dgm:bulletEnabled val="1"/>
        </dgm:presLayoutVars>
      </dgm:prSet>
      <dgm:spPr/>
    </dgm:pt>
    <dgm:pt modelId="{C284723C-E780-46F2-ABA6-60A5A3E21C44}" type="pres">
      <dgm:prSet presAssocID="{04465F54-F00A-4482-B6E0-E0D59E8CBD19}" presName="parTrans" presStyleLbl="bgSibTrans2D1" presStyleIdx="1" presStyleCnt="3"/>
      <dgm:spPr/>
    </dgm:pt>
    <dgm:pt modelId="{86E78537-50D6-4656-9011-3AFA8282C12A}" type="pres">
      <dgm:prSet presAssocID="{E1C5896D-E0F7-464E-A3AD-BEE37018917D}" presName="node" presStyleLbl="node1" presStyleIdx="1" presStyleCnt="3" custScaleX="176308" custScaleY="52342">
        <dgm:presLayoutVars>
          <dgm:bulletEnabled val="1"/>
        </dgm:presLayoutVars>
      </dgm:prSet>
      <dgm:spPr/>
    </dgm:pt>
    <dgm:pt modelId="{1723989C-C684-45D8-9C00-8CF0F86DDF29}" type="pres">
      <dgm:prSet presAssocID="{1267C628-A508-4DDF-97B5-B0C29CF0D9BA}" presName="parTrans" presStyleLbl="bgSibTrans2D1" presStyleIdx="2" presStyleCnt="3"/>
      <dgm:spPr/>
    </dgm:pt>
    <dgm:pt modelId="{3B316E2A-6F93-4627-B474-98AA455C7AF8}" type="pres">
      <dgm:prSet presAssocID="{8C56ABD8-10CD-49AC-B5F8-D853AE353788}" presName="node" presStyleLbl="node1" presStyleIdx="2" presStyleCnt="3" custScaleX="160129" custScaleY="55768" custRadScaleRad="151181" custRadScaleInc="10560">
        <dgm:presLayoutVars>
          <dgm:bulletEnabled val="1"/>
        </dgm:presLayoutVars>
      </dgm:prSet>
      <dgm:spPr/>
    </dgm:pt>
  </dgm:ptLst>
  <dgm:cxnLst>
    <dgm:cxn modelId="{DE975B0A-B260-464A-AF16-57C6BACA52FA}" srcId="{74126C72-8823-45E2-B718-C76BB4CB925E}" destId="{E1C5896D-E0F7-464E-A3AD-BEE37018917D}" srcOrd="1" destOrd="0" parTransId="{04465F54-F00A-4482-B6E0-E0D59E8CBD19}" sibTransId="{81EB8A25-E183-4757-91C5-04E82FA0380B}"/>
    <dgm:cxn modelId="{D7F39F17-2755-4D34-A8C4-D8CC8CF6CBBA}" type="presOf" srcId="{8C56ABD8-10CD-49AC-B5F8-D853AE353788}" destId="{3B316E2A-6F93-4627-B474-98AA455C7AF8}" srcOrd="0" destOrd="0" presId="urn:microsoft.com/office/officeart/2005/8/layout/radial4"/>
    <dgm:cxn modelId="{F49F2634-FEC5-4383-B337-24CCF76EDFC4}" srcId="{74126C72-8823-45E2-B718-C76BB4CB925E}" destId="{8C56ABD8-10CD-49AC-B5F8-D853AE353788}" srcOrd="2" destOrd="0" parTransId="{1267C628-A508-4DDF-97B5-B0C29CF0D9BA}" sibTransId="{A44EF3FE-8A2F-4481-8E5A-E10A94339530}"/>
    <dgm:cxn modelId="{449CEE3E-ED5D-4BDC-B343-DF0F0E4AD95E}" srcId="{74126C72-8823-45E2-B718-C76BB4CB925E}" destId="{BF8D5B6E-7B43-4C03-8CDA-2CE0C7D56308}" srcOrd="0" destOrd="0" parTransId="{69AFB15B-BF24-43F8-929D-1E902E28486A}" sibTransId="{5A6DABC9-C15B-4F1C-A619-2DB14970CE0E}"/>
    <dgm:cxn modelId="{0F7AD345-95FB-43EF-BF68-B5D0BD6CAFBB}" type="presOf" srcId="{E526EA96-9C6A-4024-B813-9CD72B9ECA69}" destId="{1AB325F0-BEB3-411B-A33C-A42A40ED7C25}" srcOrd="0" destOrd="0" presId="urn:microsoft.com/office/officeart/2005/8/layout/radial4"/>
    <dgm:cxn modelId="{E4B5396F-03B2-4EA6-A2D7-F58BB1BDF6FF}" type="presOf" srcId="{E1C5896D-E0F7-464E-A3AD-BEE37018917D}" destId="{86E78537-50D6-4656-9011-3AFA8282C12A}" srcOrd="0" destOrd="0" presId="urn:microsoft.com/office/officeart/2005/8/layout/radial4"/>
    <dgm:cxn modelId="{0501C755-0710-44B5-A9B5-534C2780121A}" type="presOf" srcId="{BF8D5B6E-7B43-4C03-8CDA-2CE0C7D56308}" destId="{FFA8D7DE-619A-4877-8A1D-DAA6F419CC3D}" srcOrd="0" destOrd="0" presId="urn:microsoft.com/office/officeart/2005/8/layout/radial4"/>
    <dgm:cxn modelId="{AFEE7356-13FA-4A59-9020-BAE64968AF0D}" type="presOf" srcId="{74126C72-8823-45E2-B718-C76BB4CB925E}" destId="{67CEE85B-CF3C-4DFF-BBB3-48B8D0AD9B9B}" srcOrd="0" destOrd="0" presId="urn:microsoft.com/office/officeart/2005/8/layout/radial4"/>
    <dgm:cxn modelId="{67493078-2880-4ABA-95EC-9E986199A6D4}" type="presOf" srcId="{1267C628-A508-4DDF-97B5-B0C29CF0D9BA}" destId="{1723989C-C684-45D8-9C00-8CF0F86DDF29}" srcOrd="0" destOrd="0" presId="urn:microsoft.com/office/officeart/2005/8/layout/radial4"/>
    <dgm:cxn modelId="{F872AB9A-7AD6-4770-98DD-D836290FFBD1}" srcId="{E526EA96-9C6A-4024-B813-9CD72B9ECA69}" destId="{74126C72-8823-45E2-B718-C76BB4CB925E}" srcOrd="0" destOrd="0" parTransId="{622353D7-CE0C-4056-9615-3ED623DC1DA2}" sibTransId="{CCE5BE9E-A8B9-4B47-9818-0578831F9928}"/>
    <dgm:cxn modelId="{18A288C4-ADBD-499F-99BD-08A42071EA79}" type="presOf" srcId="{04465F54-F00A-4482-B6E0-E0D59E8CBD19}" destId="{C284723C-E780-46F2-ABA6-60A5A3E21C44}" srcOrd="0" destOrd="0" presId="urn:microsoft.com/office/officeart/2005/8/layout/radial4"/>
    <dgm:cxn modelId="{E81F2FFA-5DF9-4A97-A7B8-28AAF6226022}" type="presOf" srcId="{69AFB15B-BF24-43F8-929D-1E902E28486A}" destId="{A5275819-DCED-4D2C-8F7C-1E5D5EF2F043}" srcOrd="0" destOrd="0" presId="urn:microsoft.com/office/officeart/2005/8/layout/radial4"/>
    <dgm:cxn modelId="{BD110D13-6CD8-49FD-896E-A29F515143C0}" type="presParOf" srcId="{1AB325F0-BEB3-411B-A33C-A42A40ED7C25}" destId="{67CEE85B-CF3C-4DFF-BBB3-48B8D0AD9B9B}" srcOrd="0" destOrd="0" presId="urn:microsoft.com/office/officeart/2005/8/layout/radial4"/>
    <dgm:cxn modelId="{29DA57F9-9691-4554-A37D-2A8616D0F20E}" type="presParOf" srcId="{1AB325F0-BEB3-411B-A33C-A42A40ED7C25}" destId="{A5275819-DCED-4D2C-8F7C-1E5D5EF2F043}" srcOrd="1" destOrd="0" presId="urn:microsoft.com/office/officeart/2005/8/layout/radial4"/>
    <dgm:cxn modelId="{98F2DC48-F5CB-40A8-8620-363FB6033AD9}" type="presParOf" srcId="{1AB325F0-BEB3-411B-A33C-A42A40ED7C25}" destId="{FFA8D7DE-619A-4877-8A1D-DAA6F419CC3D}" srcOrd="2" destOrd="0" presId="urn:microsoft.com/office/officeart/2005/8/layout/radial4"/>
    <dgm:cxn modelId="{82D14553-0341-440F-87F0-BC8821269DD6}" type="presParOf" srcId="{1AB325F0-BEB3-411B-A33C-A42A40ED7C25}" destId="{C284723C-E780-46F2-ABA6-60A5A3E21C44}" srcOrd="3" destOrd="0" presId="urn:microsoft.com/office/officeart/2005/8/layout/radial4"/>
    <dgm:cxn modelId="{D2657FF7-AAD4-4C71-A3DE-C734CADAC9C8}" type="presParOf" srcId="{1AB325F0-BEB3-411B-A33C-A42A40ED7C25}" destId="{86E78537-50D6-4656-9011-3AFA8282C12A}" srcOrd="4" destOrd="0" presId="urn:microsoft.com/office/officeart/2005/8/layout/radial4"/>
    <dgm:cxn modelId="{E9E9563D-1A23-4E83-8B2C-AB31444F85E9}" type="presParOf" srcId="{1AB325F0-BEB3-411B-A33C-A42A40ED7C25}" destId="{1723989C-C684-45D8-9C00-8CF0F86DDF29}" srcOrd="5" destOrd="0" presId="urn:microsoft.com/office/officeart/2005/8/layout/radial4"/>
    <dgm:cxn modelId="{61AAA67F-7925-4283-91BC-1DCF823F4986}" type="presParOf" srcId="{1AB325F0-BEB3-411B-A33C-A42A40ED7C25}" destId="{3B316E2A-6F93-4627-B474-98AA455C7A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6EA96-9C6A-4024-B813-9CD72B9ECA6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74126C72-8823-45E2-B718-C76BB4CB925E}">
      <dgm:prSet phldrT="[テキスト]" custT="1"/>
      <dgm:spPr>
        <a:solidFill>
          <a:srgbClr val="FF0000"/>
        </a:solidFill>
      </dgm:spPr>
      <dgm:t>
        <a:bodyPr/>
        <a:lstStyle/>
        <a:p>
          <a:pPr>
            <a:lnSpc>
              <a:spcPct val="100000"/>
            </a:lnSpc>
          </a:pPr>
          <a:r>
            <a:rPr kumimoji="1" lang="ja-JP" altLang="en-US" sz="3200" b="1" dirty="0"/>
            <a:t>抱えた</a:t>
          </a:r>
          <a:br>
            <a:rPr kumimoji="1" lang="en-US" altLang="ja-JP" sz="3200" b="1" dirty="0"/>
          </a:br>
          <a:r>
            <a:rPr kumimoji="1" lang="ja-JP" altLang="en-US" sz="3200" b="1" dirty="0"/>
            <a:t>問題</a:t>
          </a:r>
        </a:p>
      </dgm:t>
    </dgm:pt>
    <dgm:pt modelId="{622353D7-CE0C-4056-9615-3ED623DC1DA2}" type="parTrans" cxnId="{F872AB9A-7AD6-4770-98DD-D836290FFBD1}">
      <dgm:prSet/>
      <dgm:spPr/>
      <dgm:t>
        <a:bodyPr/>
        <a:lstStyle/>
        <a:p>
          <a:endParaRPr kumimoji="1" lang="ja-JP" altLang="en-US"/>
        </a:p>
      </dgm:t>
    </dgm:pt>
    <dgm:pt modelId="{CCE5BE9E-A8B9-4B47-9818-0578831F9928}" type="sibTrans" cxnId="{F872AB9A-7AD6-4770-98DD-D836290FFBD1}">
      <dgm:prSet/>
      <dgm:spPr/>
      <dgm:t>
        <a:bodyPr/>
        <a:lstStyle/>
        <a:p>
          <a:endParaRPr kumimoji="1" lang="ja-JP" altLang="en-US"/>
        </a:p>
      </dgm:t>
    </dgm:pt>
    <dgm:pt modelId="{BF8D5B6E-7B43-4C03-8CDA-2CE0C7D56308}">
      <dgm:prSet phldrT="[テキスト]" custT="1"/>
      <dgm:spPr>
        <a:solidFill>
          <a:srgbClr val="FF0000"/>
        </a:solidFill>
      </dgm:spPr>
      <dgm:t>
        <a:bodyPr/>
        <a:lstStyle/>
        <a:p>
          <a:pPr>
            <a:lnSpc>
              <a:spcPct val="100000"/>
            </a:lnSpc>
          </a:pPr>
          <a:r>
            <a:rPr kumimoji="1" lang="ja-JP" altLang="en-US" sz="2800" dirty="0"/>
            <a:t>トラウマ</a:t>
          </a:r>
          <a:br>
            <a:rPr kumimoji="1" lang="en-US" altLang="ja-JP" sz="2800" dirty="0"/>
          </a:br>
          <a:r>
            <a:rPr kumimoji="1" lang="ja-JP" altLang="en-US" sz="2800" dirty="0"/>
            <a:t>臨床</a:t>
          </a:r>
        </a:p>
      </dgm:t>
    </dgm:pt>
    <dgm:pt modelId="{69AFB15B-BF24-43F8-929D-1E902E28486A}" type="parTrans" cxnId="{449CEE3E-ED5D-4BDC-B343-DF0F0E4AD95E}">
      <dgm:prSet/>
      <dgm:spPr>
        <a:solidFill>
          <a:srgbClr val="FFFF00"/>
        </a:solidFill>
        <a:ln w="12700">
          <a:solidFill>
            <a:srgbClr val="FF0000"/>
          </a:solidFill>
        </a:ln>
      </dgm:spPr>
      <dgm:t>
        <a:bodyPr/>
        <a:lstStyle/>
        <a:p>
          <a:endParaRPr kumimoji="1" lang="ja-JP" altLang="en-US"/>
        </a:p>
      </dgm:t>
    </dgm:pt>
    <dgm:pt modelId="{5A6DABC9-C15B-4F1C-A619-2DB14970CE0E}" type="sibTrans" cxnId="{449CEE3E-ED5D-4BDC-B343-DF0F0E4AD95E}">
      <dgm:prSet/>
      <dgm:spPr/>
      <dgm:t>
        <a:bodyPr/>
        <a:lstStyle/>
        <a:p>
          <a:endParaRPr kumimoji="1" lang="ja-JP" altLang="en-US"/>
        </a:p>
      </dgm:t>
    </dgm:pt>
    <dgm:pt modelId="{E1C5896D-E0F7-464E-A3AD-BEE37018917D}">
      <dgm:prSet phldrT="[テキスト]" custT="1"/>
      <dgm:spPr>
        <a:solidFill>
          <a:srgbClr val="FF0000"/>
        </a:solidFill>
      </dgm:spPr>
      <dgm:t>
        <a:bodyPr/>
        <a:lstStyle/>
        <a:p>
          <a:r>
            <a:rPr kumimoji="1" lang="ja-JP" altLang="en-US" sz="2800" b="1" dirty="0"/>
            <a:t>発達障害</a:t>
          </a:r>
        </a:p>
      </dgm:t>
    </dgm:pt>
    <dgm:pt modelId="{04465F54-F00A-4482-B6E0-E0D59E8CBD19}" type="parTrans" cxnId="{DE975B0A-B260-464A-AF16-57C6BACA52FA}">
      <dgm:prSet/>
      <dgm:spPr>
        <a:solidFill>
          <a:srgbClr val="FFFF00"/>
        </a:solidFill>
        <a:ln w="12700">
          <a:solidFill>
            <a:srgbClr val="FF0000"/>
          </a:solidFill>
        </a:ln>
      </dgm:spPr>
      <dgm:t>
        <a:bodyPr/>
        <a:lstStyle/>
        <a:p>
          <a:endParaRPr kumimoji="1" lang="ja-JP" altLang="en-US"/>
        </a:p>
      </dgm:t>
    </dgm:pt>
    <dgm:pt modelId="{81EB8A25-E183-4757-91C5-04E82FA0380B}" type="sibTrans" cxnId="{DE975B0A-B260-464A-AF16-57C6BACA52FA}">
      <dgm:prSet/>
      <dgm:spPr/>
      <dgm:t>
        <a:bodyPr/>
        <a:lstStyle/>
        <a:p>
          <a:endParaRPr kumimoji="1" lang="ja-JP" altLang="en-US"/>
        </a:p>
      </dgm:t>
    </dgm:pt>
    <dgm:pt modelId="{8C56ABD8-10CD-49AC-B5F8-D853AE353788}">
      <dgm:prSet phldrT="[テキスト]" custT="1"/>
      <dgm:spPr>
        <a:solidFill>
          <a:srgbClr val="FF0000"/>
        </a:solidFill>
      </dgm:spPr>
      <dgm:t>
        <a:bodyPr/>
        <a:lstStyle/>
        <a:p>
          <a:r>
            <a:rPr kumimoji="1" lang="ja-JP" altLang="en-US" sz="2800" dirty="0"/>
            <a:t>力動的理解</a:t>
          </a:r>
        </a:p>
      </dgm:t>
    </dgm:pt>
    <dgm:pt modelId="{1267C628-A508-4DDF-97B5-B0C29CF0D9BA}" type="parTrans" cxnId="{F49F2634-FEC5-4383-B337-24CCF76EDFC4}">
      <dgm:prSet/>
      <dgm:spPr>
        <a:solidFill>
          <a:srgbClr val="FFFF00"/>
        </a:solidFill>
        <a:ln w="12700">
          <a:solidFill>
            <a:srgbClr val="FF0000"/>
          </a:solidFill>
        </a:ln>
      </dgm:spPr>
      <dgm:t>
        <a:bodyPr/>
        <a:lstStyle/>
        <a:p>
          <a:endParaRPr kumimoji="1" lang="ja-JP" altLang="en-US"/>
        </a:p>
      </dgm:t>
    </dgm:pt>
    <dgm:pt modelId="{A44EF3FE-8A2F-4481-8E5A-E10A94339530}" type="sibTrans" cxnId="{F49F2634-FEC5-4383-B337-24CCF76EDFC4}">
      <dgm:prSet/>
      <dgm:spPr/>
      <dgm:t>
        <a:bodyPr/>
        <a:lstStyle/>
        <a:p>
          <a:endParaRPr kumimoji="1" lang="ja-JP" altLang="en-US"/>
        </a:p>
      </dgm:t>
    </dgm:pt>
    <dgm:pt modelId="{1AB325F0-BEB3-411B-A33C-A42A40ED7C25}" type="pres">
      <dgm:prSet presAssocID="{E526EA96-9C6A-4024-B813-9CD72B9ECA69}" presName="cycle" presStyleCnt="0">
        <dgm:presLayoutVars>
          <dgm:chMax val="1"/>
          <dgm:dir/>
          <dgm:animLvl val="ctr"/>
          <dgm:resizeHandles val="exact"/>
        </dgm:presLayoutVars>
      </dgm:prSet>
      <dgm:spPr/>
    </dgm:pt>
    <dgm:pt modelId="{67CEE85B-CF3C-4DFF-BBB3-48B8D0AD9B9B}" type="pres">
      <dgm:prSet presAssocID="{74126C72-8823-45E2-B718-C76BB4CB925E}" presName="centerShape" presStyleLbl="node0" presStyleIdx="0" presStyleCnt="1" custScaleX="157899" custLinFactNeighborX="-236" custLinFactNeighborY="-10945"/>
      <dgm:spPr/>
    </dgm:pt>
    <dgm:pt modelId="{A5275819-DCED-4D2C-8F7C-1E5D5EF2F043}" type="pres">
      <dgm:prSet presAssocID="{69AFB15B-BF24-43F8-929D-1E902E28486A}" presName="parTrans" presStyleLbl="bgSibTrans2D1" presStyleIdx="0" presStyleCnt="3"/>
      <dgm:spPr/>
    </dgm:pt>
    <dgm:pt modelId="{FFA8D7DE-619A-4877-8A1D-DAA6F419CC3D}" type="pres">
      <dgm:prSet presAssocID="{BF8D5B6E-7B43-4C03-8CDA-2CE0C7D56308}" presName="node" presStyleLbl="node1" presStyleIdx="0" presStyleCnt="3" custScaleX="127482" custScaleY="100256" custRadScaleRad="143460" custRadScaleInc="-14936">
        <dgm:presLayoutVars>
          <dgm:bulletEnabled val="1"/>
        </dgm:presLayoutVars>
      </dgm:prSet>
      <dgm:spPr/>
    </dgm:pt>
    <dgm:pt modelId="{C284723C-E780-46F2-ABA6-60A5A3E21C44}" type="pres">
      <dgm:prSet presAssocID="{04465F54-F00A-4482-B6E0-E0D59E8CBD19}" presName="parTrans" presStyleLbl="bgSibTrans2D1" presStyleIdx="1" presStyleCnt="3"/>
      <dgm:spPr/>
    </dgm:pt>
    <dgm:pt modelId="{86E78537-50D6-4656-9011-3AFA8282C12A}" type="pres">
      <dgm:prSet presAssocID="{E1C5896D-E0F7-464E-A3AD-BEE37018917D}" presName="node" presStyleLbl="node1" presStyleIdx="1" presStyleCnt="3" custScaleX="176308" custScaleY="52342">
        <dgm:presLayoutVars>
          <dgm:bulletEnabled val="1"/>
        </dgm:presLayoutVars>
      </dgm:prSet>
      <dgm:spPr/>
    </dgm:pt>
    <dgm:pt modelId="{1723989C-C684-45D8-9C00-8CF0F86DDF29}" type="pres">
      <dgm:prSet presAssocID="{1267C628-A508-4DDF-97B5-B0C29CF0D9BA}" presName="parTrans" presStyleLbl="bgSibTrans2D1" presStyleIdx="2" presStyleCnt="3"/>
      <dgm:spPr/>
    </dgm:pt>
    <dgm:pt modelId="{3B316E2A-6F93-4627-B474-98AA455C7AF8}" type="pres">
      <dgm:prSet presAssocID="{8C56ABD8-10CD-49AC-B5F8-D853AE353788}" presName="node" presStyleLbl="node1" presStyleIdx="2" presStyleCnt="3" custScaleX="160129" custScaleY="55768" custRadScaleRad="151181" custRadScaleInc="10560">
        <dgm:presLayoutVars>
          <dgm:bulletEnabled val="1"/>
        </dgm:presLayoutVars>
      </dgm:prSet>
      <dgm:spPr/>
    </dgm:pt>
  </dgm:ptLst>
  <dgm:cxnLst>
    <dgm:cxn modelId="{DE975B0A-B260-464A-AF16-57C6BACA52FA}" srcId="{74126C72-8823-45E2-B718-C76BB4CB925E}" destId="{E1C5896D-E0F7-464E-A3AD-BEE37018917D}" srcOrd="1" destOrd="0" parTransId="{04465F54-F00A-4482-B6E0-E0D59E8CBD19}" sibTransId="{81EB8A25-E183-4757-91C5-04E82FA0380B}"/>
    <dgm:cxn modelId="{D7F39F17-2755-4D34-A8C4-D8CC8CF6CBBA}" type="presOf" srcId="{8C56ABD8-10CD-49AC-B5F8-D853AE353788}" destId="{3B316E2A-6F93-4627-B474-98AA455C7AF8}" srcOrd="0" destOrd="0" presId="urn:microsoft.com/office/officeart/2005/8/layout/radial4"/>
    <dgm:cxn modelId="{F49F2634-FEC5-4383-B337-24CCF76EDFC4}" srcId="{74126C72-8823-45E2-B718-C76BB4CB925E}" destId="{8C56ABD8-10CD-49AC-B5F8-D853AE353788}" srcOrd="2" destOrd="0" parTransId="{1267C628-A508-4DDF-97B5-B0C29CF0D9BA}" sibTransId="{A44EF3FE-8A2F-4481-8E5A-E10A94339530}"/>
    <dgm:cxn modelId="{449CEE3E-ED5D-4BDC-B343-DF0F0E4AD95E}" srcId="{74126C72-8823-45E2-B718-C76BB4CB925E}" destId="{BF8D5B6E-7B43-4C03-8CDA-2CE0C7D56308}" srcOrd="0" destOrd="0" parTransId="{69AFB15B-BF24-43F8-929D-1E902E28486A}" sibTransId="{5A6DABC9-C15B-4F1C-A619-2DB14970CE0E}"/>
    <dgm:cxn modelId="{0F7AD345-95FB-43EF-BF68-B5D0BD6CAFBB}" type="presOf" srcId="{E526EA96-9C6A-4024-B813-9CD72B9ECA69}" destId="{1AB325F0-BEB3-411B-A33C-A42A40ED7C25}" srcOrd="0" destOrd="0" presId="urn:microsoft.com/office/officeart/2005/8/layout/radial4"/>
    <dgm:cxn modelId="{E4B5396F-03B2-4EA6-A2D7-F58BB1BDF6FF}" type="presOf" srcId="{E1C5896D-E0F7-464E-A3AD-BEE37018917D}" destId="{86E78537-50D6-4656-9011-3AFA8282C12A}" srcOrd="0" destOrd="0" presId="urn:microsoft.com/office/officeart/2005/8/layout/radial4"/>
    <dgm:cxn modelId="{0501C755-0710-44B5-A9B5-534C2780121A}" type="presOf" srcId="{BF8D5B6E-7B43-4C03-8CDA-2CE0C7D56308}" destId="{FFA8D7DE-619A-4877-8A1D-DAA6F419CC3D}" srcOrd="0" destOrd="0" presId="urn:microsoft.com/office/officeart/2005/8/layout/radial4"/>
    <dgm:cxn modelId="{AFEE7356-13FA-4A59-9020-BAE64968AF0D}" type="presOf" srcId="{74126C72-8823-45E2-B718-C76BB4CB925E}" destId="{67CEE85B-CF3C-4DFF-BBB3-48B8D0AD9B9B}" srcOrd="0" destOrd="0" presId="urn:microsoft.com/office/officeart/2005/8/layout/radial4"/>
    <dgm:cxn modelId="{67493078-2880-4ABA-95EC-9E986199A6D4}" type="presOf" srcId="{1267C628-A508-4DDF-97B5-B0C29CF0D9BA}" destId="{1723989C-C684-45D8-9C00-8CF0F86DDF29}" srcOrd="0" destOrd="0" presId="urn:microsoft.com/office/officeart/2005/8/layout/radial4"/>
    <dgm:cxn modelId="{F872AB9A-7AD6-4770-98DD-D836290FFBD1}" srcId="{E526EA96-9C6A-4024-B813-9CD72B9ECA69}" destId="{74126C72-8823-45E2-B718-C76BB4CB925E}" srcOrd="0" destOrd="0" parTransId="{622353D7-CE0C-4056-9615-3ED623DC1DA2}" sibTransId="{CCE5BE9E-A8B9-4B47-9818-0578831F9928}"/>
    <dgm:cxn modelId="{18A288C4-ADBD-499F-99BD-08A42071EA79}" type="presOf" srcId="{04465F54-F00A-4482-B6E0-E0D59E8CBD19}" destId="{C284723C-E780-46F2-ABA6-60A5A3E21C44}" srcOrd="0" destOrd="0" presId="urn:microsoft.com/office/officeart/2005/8/layout/radial4"/>
    <dgm:cxn modelId="{E81F2FFA-5DF9-4A97-A7B8-28AAF6226022}" type="presOf" srcId="{69AFB15B-BF24-43F8-929D-1E902E28486A}" destId="{A5275819-DCED-4D2C-8F7C-1E5D5EF2F043}" srcOrd="0" destOrd="0" presId="urn:microsoft.com/office/officeart/2005/8/layout/radial4"/>
    <dgm:cxn modelId="{BD110D13-6CD8-49FD-896E-A29F515143C0}" type="presParOf" srcId="{1AB325F0-BEB3-411B-A33C-A42A40ED7C25}" destId="{67CEE85B-CF3C-4DFF-BBB3-48B8D0AD9B9B}" srcOrd="0" destOrd="0" presId="urn:microsoft.com/office/officeart/2005/8/layout/radial4"/>
    <dgm:cxn modelId="{29DA57F9-9691-4554-A37D-2A8616D0F20E}" type="presParOf" srcId="{1AB325F0-BEB3-411B-A33C-A42A40ED7C25}" destId="{A5275819-DCED-4D2C-8F7C-1E5D5EF2F043}" srcOrd="1" destOrd="0" presId="urn:microsoft.com/office/officeart/2005/8/layout/radial4"/>
    <dgm:cxn modelId="{98F2DC48-F5CB-40A8-8620-363FB6033AD9}" type="presParOf" srcId="{1AB325F0-BEB3-411B-A33C-A42A40ED7C25}" destId="{FFA8D7DE-619A-4877-8A1D-DAA6F419CC3D}" srcOrd="2" destOrd="0" presId="urn:microsoft.com/office/officeart/2005/8/layout/radial4"/>
    <dgm:cxn modelId="{82D14553-0341-440F-87F0-BC8821269DD6}" type="presParOf" srcId="{1AB325F0-BEB3-411B-A33C-A42A40ED7C25}" destId="{C284723C-E780-46F2-ABA6-60A5A3E21C44}" srcOrd="3" destOrd="0" presId="urn:microsoft.com/office/officeart/2005/8/layout/radial4"/>
    <dgm:cxn modelId="{D2657FF7-AAD4-4C71-A3DE-C734CADAC9C8}" type="presParOf" srcId="{1AB325F0-BEB3-411B-A33C-A42A40ED7C25}" destId="{86E78537-50D6-4656-9011-3AFA8282C12A}" srcOrd="4" destOrd="0" presId="urn:microsoft.com/office/officeart/2005/8/layout/radial4"/>
    <dgm:cxn modelId="{E9E9563D-1A23-4E83-8B2C-AB31444F85E9}" type="presParOf" srcId="{1AB325F0-BEB3-411B-A33C-A42A40ED7C25}" destId="{1723989C-C684-45D8-9C00-8CF0F86DDF29}" srcOrd="5" destOrd="0" presId="urn:microsoft.com/office/officeart/2005/8/layout/radial4"/>
    <dgm:cxn modelId="{61AAA67F-7925-4283-91BC-1DCF823F4986}" type="presParOf" srcId="{1AB325F0-BEB3-411B-A33C-A42A40ED7C25}" destId="{3B316E2A-6F93-4627-B474-98AA455C7A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EE85B-CF3C-4DFF-BBB3-48B8D0AD9B9B}">
      <dsp:nvSpPr>
        <dsp:cNvPr id="0" name=""/>
        <dsp:cNvSpPr/>
      </dsp:nvSpPr>
      <dsp:spPr>
        <a:xfrm>
          <a:off x="2595996" y="1368149"/>
          <a:ext cx="2592317" cy="164175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b="1" kern="1200" dirty="0"/>
            <a:t>情緒発達の問題</a:t>
          </a:r>
        </a:p>
      </dsp:txBody>
      <dsp:txXfrm>
        <a:off x="2975632" y="1608579"/>
        <a:ext cx="1833045" cy="1160896"/>
      </dsp:txXfrm>
    </dsp:sp>
    <dsp:sp modelId="{A5275819-DCED-4D2C-8F7C-1E5D5EF2F043}">
      <dsp:nvSpPr>
        <dsp:cNvPr id="0" name=""/>
        <dsp:cNvSpPr/>
      </dsp:nvSpPr>
      <dsp:spPr>
        <a:xfrm rot="11888391">
          <a:off x="1057215" y="1293948"/>
          <a:ext cx="1633933" cy="467900"/>
        </a:xfrm>
        <a:prstGeom prst="leftArrow">
          <a:avLst>
            <a:gd name="adj1" fmla="val 60000"/>
            <a:gd name="adj2" fmla="val 50000"/>
          </a:avLst>
        </a:prstGeom>
        <a:solidFill>
          <a:srgbClr val="FFFF00"/>
        </a:solidFill>
        <a:ln w="12700">
          <a:solidFill>
            <a:srgbClr val="FF0000"/>
          </a:solidFill>
        </a:ln>
        <a:effectLst/>
      </dsp:spPr>
      <dsp:style>
        <a:lnRef idx="0">
          <a:scrgbClr r="0" g="0" b="0"/>
        </a:lnRef>
        <a:fillRef idx="1">
          <a:scrgbClr r="0" g="0" b="0"/>
        </a:fillRef>
        <a:effectRef idx="0">
          <a:scrgbClr r="0" g="0" b="0"/>
        </a:effectRef>
        <a:fontRef idx="minor">
          <a:schemeClr val="lt1"/>
        </a:fontRef>
      </dsp:style>
    </dsp:sp>
    <dsp:sp modelId="{FFA8D7DE-619A-4877-8A1D-DAA6F419CC3D}">
      <dsp:nvSpPr>
        <dsp:cNvPr id="0" name=""/>
        <dsp:cNvSpPr/>
      </dsp:nvSpPr>
      <dsp:spPr>
        <a:xfrm>
          <a:off x="103670" y="648082"/>
          <a:ext cx="1988297" cy="125092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養育問題</a:t>
          </a:r>
          <a:br>
            <a:rPr kumimoji="1" lang="en-US" altLang="ja-JP" sz="2800" kern="1200" dirty="0"/>
          </a:br>
          <a:r>
            <a:rPr kumimoji="1" lang="ja-JP" altLang="en-US" sz="2800" kern="1200" dirty="0"/>
            <a:t>虐待</a:t>
          </a:r>
        </a:p>
      </dsp:txBody>
      <dsp:txXfrm>
        <a:off x="140308" y="684720"/>
        <a:ext cx="1915021" cy="1177653"/>
      </dsp:txXfrm>
    </dsp:sp>
    <dsp:sp modelId="{C284723C-E780-46F2-ABA6-60A5A3E21C44}">
      <dsp:nvSpPr>
        <dsp:cNvPr id="0" name=""/>
        <dsp:cNvSpPr/>
      </dsp:nvSpPr>
      <dsp:spPr>
        <a:xfrm rot="16164209">
          <a:off x="3457148" y="663612"/>
          <a:ext cx="843119" cy="467900"/>
        </a:xfrm>
        <a:prstGeom prst="leftArrow">
          <a:avLst>
            <a:gd name="adj1" fmla="val 60000"/>
            <a:gd name="adj2" fmla="val 50000"/>
          </a:avLst>
        </a:prstGeom>
        <a:solidFill>
          <a:srgbClr val="FFFF00"/>
        </a:solidFill>
        <a:ln w="12700">
          <a:solidFill>
            <a:srgbClr val="FF0000"/>
          </a:solidFill>
        </a:ln>
        <a:effectLst/>
      </dsp:spPr>
      <dsp:style>
        <a:lnRef idx="0">
          <a:scrgbClr r="0" g="0" b="0"/>
        </a:lnRef>
        <a:fillRef idx="1">
          <a:scrgbClr r="0" g="0" b="0"/>
        </a:fillRef>
        <a:effectRef idx="0">
          <a:scrgbClr r="0" g="0" b="0"/>
        </a:effectRef>
        <a:fontRef idx="minor">
          <a:schemeClr val="lt1"/>
        </a:fontRef>
      </dsp:style>
    </dsp:sp>
    <dsp:sp modelId="{86E78537-50D6-4656-9011-3AFA8282C12A}">
      <dsp:nvSpPr>
        <dsp:cNvPr id="0" name=""/>
        <dsp:cNvSpPr/>
      </dsp:nvSpPr>
      <dsp:spPr>
        <a:xfrm>
          <a:off x="2499409" y="149480"/>
          <a:ext cx="2749821" cy="65308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発達障害</a:t>
          </a:r>
        </a:p>
      </dsp:txBody>
      <dsp:txXfrm>
        <a:off x="2518537" y="168608"/>
        <a:ext cx="2711565" cy="614833"/>
      </dsp:txXfrm>
    </dsp:sp>
    <dsp:sp modelId="{1723989C-C684-45D8-9C00-8CF0F86DDF29}">
      <dsp:nvSpPr>
        <dsp:cNvPr id="0" name=""/>
        <dsp:cNvSpPr/>
      </dsp:nvSpPr>
      <dsp:spPr>
        <a:xfrm rot="20307384">
          <a:off x="5026042" y="1158556"/>
          <a:ext cx="1767389" cy="467900"/>
        </a:xfrm>
        <a:prstGeom prst="leftArrow">
          <a:avLst>
            <a:gd name="adj1" fmla="val 60000"/>
            <a:gd name="adj2" fmla="val 50000"/>
          </a:avLst>
        </a:prstGeom>
        <a:solidFill>
          <a:srgbClr val="FFFF00"/>
        </a:solidFill>
        <a:ln w="12700">
          <a:solidFill>
            <a:srgbClr val="FF0000"/>
          </a:solidFill>
        </a:ln>
        <a:effectLst/>
      </dsp:spPr>
      <dsp:style>
        <a:lnRef idx="0">
          <a:scrgbClr r="0" g="0" b="0"/>
        </a:lnRef>
        <a:fillRef idx="1">
          <a:scrgbClr r="0" g="0" b="0"/>
        </a:fillRef>
        <a:effectRef idx="0">
          <a:scrgbClr r="0" g="0" b="0"/>
        </a:effectRef>
        <a:fontRef idx="minor">
          <a:schemeClr val="lt1"/>
        </a:fontRef>
      </dsp:style>
    </dsp:sp>
    <dsp:sp modelId="{3B316E2A-6F93-4627-B474-98AA455C7AF8}">
      <dsp:nvSpPr>
        <dsp:cNvPr id="0" name=""/>
        <dsp:cNvSpPr/>
      </dsp:nvSpPr>
      <dsp:spPr>
        <a:xfrm>
          <a:off x="5482954" y="720087"/>
          <a:ext cx="2497482" cy="69583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不適切な環境</a:t>
          </a:r>
        </a:p>
      </dsp:txBody>
      <dsp:txXfrm>
        <a:off x="5503334" y="740467"/>
        <a:ext cx="2456722" cy="65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EE85B-CF3C-4DFF-BBB3-48B8D0AD9B9B}">
      <dsp:nvSpPr>
        <dsp:cNvPr id="0" name=""/>
        <dsp:cNvSpPr/>
      </dsp:nvSpPr>
      <dsp:spPr>
        <a:xfrm>
          <a:off x="2567994" y="1337648"/>
          <a:ext cx="2592317" cy="164175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00000"/>
            </a:lnSpc>
            <a:spcBef>
              <a:spcPct val="0"/>
            </a:spcBef>
            <a:spcAft>
              <a:spcPct val="35000"/>
            </a:spcAft>
            <a:buNone/>
          </a:pPr>
          <a:r>
            <a:rPr kumimoji="1" lang="ja-JP" altLang="en-US" sz="3200" b="1" kern="1200" dirty="0"/>
            <a:t>抱えた</a:t>
          </a:r>
          <a:br>
            <a:rPr kumimoji="1" lang="en-US" altLang="ja-JP" sz="3200" b="1" kern="1200" dirty="0"/>
          </a:br>
          <a:r>
            <a:rPr kumimoji="1" lang="ja-JP" altLang="en-US" sz="3200" b="1" kern="1200" dirty="0"/>
            <a:t>問題</a:t>
          </a:r>
        </a:p>
      </dsp:txBody>
      <dsp:txXfrm>
        <a:off x="2947630" y="1578078"/>
        <a:ext cx="1833045" cy="1160896"/>
      </dsp:txXfrm>
    </dsp:sp>
    <dsp:sp modelId="{A5275819-DCED-4D2C-8F7C-1E5D5EF2F043}">
      <dsp:nvSpPr>
        <dsp:cNvPr id="0" name=""/>
        <dsp:cNvSpPr/>
      </dsp:nvSpPr>
      <dsp:spPr>
        <a:xfrm rot="11864402">
          <a:off x="1059853" y="1282870"/>
          <a:ext cx="1596813" cy="467900"/>
        </a:xfrm>
        <a:prstGeom prst="leftArrow">
          <a:avLst>
            <a:gd name="adj1" fmla="val 60000"/>
            <a:gd name="adj2" fmla="val 50000"/>
          </a:avLst>
        </a:prstGeom>
        <a:solidFill>
          <a:srgbClr val="FFFF00"/>
        </a:solidFill>
        <a:ln w="12700">
          <a:solidFill>
            <a:srgbClr val="FF0000"/>
          </a:solidFill>
        </a:ln>
        <a:effectLst/>
      </dsp:spPr>
      <dsp:style>
        <a:lnRef idx="0">
          <a:scrgbClr r="0" g="0" b="0"/>
        </a:lnRef>
        <a:fillRef idx="1">
          <a:scrgbClr r="0" g="0" b="0"/>
        </a:fillRef>
        <a:effectRef idx="0">
          <a:scrgbClr r="0" g="0" b="0"/>
        </a:effectRef>
        <a:fontRef idx="minor">
          <a:schemeClr val="lt1"/>
        </a:fontRef>
      </dsp:style>
    </dsp:sp>
    <dsp:sp modelId="{FFA8D7DE-619A-4877-8A1D-DAA6F419CC3D}">
      <dsp:nvSpPr>
        <dsp:cNvPr id="0" name=""/>
        <dsp:cNvSpPr/>
      </dsp:nvSpPr>
      <dsp:spPr>
        <a:xfrm>
          <a:off x="103670" y="648082"/>
          <a:ext cx="1988297" cy="125092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100000"/>
            </a:lnSpc>
            <a:spcBef>
              <a:spcPct val="0"/>
            </a:spcBef>
            <a:spcAft>
              <a:spcPct val="35000"/>
            </a:spcAft>
            <a:buNone/>
          </a:pPr>
          <a:r>
            <a:rPr kumimoji="1" lang="ja-JP" altLang="en-US" sz="2800" kern="1200" dirty="0"/>
            <a:t>トラウマ</a:t>
          </a:r>
          <a:br>
            <a:rPr kumimoji="1" lang="en-US" altLang="ja-JP" sz="2800" kern="1200" dirty="0"/>
          </a:br>
          <a:r>
            <a:rPr kumimoji="1" lang="ja-JP" altLang="en-US" sz="2800" kern="1200" dirty="0"/>
            <a:t>臨床</a:t>
          </a:r>
        </a:p>
      </dsp:txBody>
      <dsp:txXfrm>
        <a:off x="140308" y="684720"/>
        <a:ext cx="1915021" cy="1177653"/>
      </dsp:txXfrm>
    </dsp:sp>
    <dsp:sp modelId="{C284723C-E780-46F2-ABA6-60A5A3E21C44}">
      <dsp:nvSpPr>
        <dsp:cNvPr id="0" name=""/>
        <dsp:cNvSpPr/>
      </dsp:nvSpPr>
      <dsp:spPr>
        <a:xfrm rot="16220773">
          <a:off x="3464732" y="649194"/>
          <a:ext cx="814254" cy="467900"/>
        </a:xfrm>
        <a:prstGeom prst="leftArrow">
          <a:avLst>
            <a:gd name="adj1" fmla="val 60000"/>
            <a:gd name="adj2" fmla="val 50000"/>
          </a:avLst>
        </a:prstGeom>
        <a:solidFill>
          <a:srgbClr val="FFFF00"/>
        </a:solidFill>
        <a:ln w="12700">
          <a:solidFill>
            <a:srgbClr val="FF0000"/>
          </a:solidFill>
        </a:ln>
        <a:effectLst/>
      </dsp:spPr>
      <dsp:style>
        <a:lnRef idx="0">
          <a:scrgbClr r="0" g="0" b="0"/>
        </a:lnRef>
        <a:fillRef idx="1">
          <a:scrgbClr r="0" g="0" b="0"/>
        </a:fillRef>
        <a:effectRef idx="0">
          <a:scrgbClr r="0" g="0" b="0"/>
        </a:effectRef>
        <a:fontRef idx="minor">
          <a:schemeClr val="lt1"/>
        </a:fontRef>
      </dsp:style>
    </dsp:sp>
    <dsp:sp modelId="{86E78537-50D6-4656-9011-3AFA8282C12A}">
      <dsp:nvSpPr>
        <dsp:cNvPr id="0" name=""/>
        <dsp:cNvSpPr/>
      </dsp:nvSpPr>
      <dsp:spPr>
        <a:xfrm>
          <a:off x="2499409" y="149480"/>
          <a:ext cx="2749821" cy="65308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発達障害</a:t>
          </a:r>
        </a:p>
      </dsp:txBody>
      <dsp:txXfrm>
        <a:off x="2518537" y="168608"/>
        <a:ext cx="2711565" cy="614833"/>
      </dsp:txXfrm>
    </dsp:sp>
    <dsp:sp modelId="{1723989C-C684-45D8-9C00-8CF0F86DDF29}">
      <dsp:nvSpPr>
        <dsp:cNvPr id="0" name=""/>
        <dsp:cNvSpPr/>
      </dsp:nvSpPr>
      <dsp:spPr>
        <a:xfrm rot="20350697">
          <a:off x="5013974" y="1149653"/>
          <a:ext cx="1775705" cy="467900"/>
        </a:xfrm>
        <a:prstGeom prst="leftArrow">
          <a:avLst>
            <a:gd name="adj1" fmla="val 60000"/>
            <a:gd name="adj2" fmla="val 50000"/>
          </a:avLst>
        </a:prstGeom>
        <a:solidFill>
          <a:srgbClr val="FFFF00"/>
        </a:solidFill>
        <a:ln w="12700">
          <a:solidFill>
            <a:srgbClr val="FF0000"/>
          </a:solidFill>
        </a:ln>
        <a:effectLst/>
      </dsp:spPr>
      <dsp:style>
        <a:lnRef idx="0">
          <a:scrgbClr r="0" g="0" b="0"/>
        </a:lnRef>
        <a:fillRef idx="1">
          <a:scrgbClr r="0" g="0" b="0"/>
        </a:fillRef>
        <a:effectRef idx="0">
          <a:scrgbClr r="0" g="0" b="0"/>
        </a:effectRef>
        <a:fontRef idx="minor">
          <a:schemeClr val="lt1"/>
        </a:fontRef>
      </dsp:style>
    </dsp:sp>
    <dsp:sp modelId="{3B316E2A-6F93-4627-B474-98AA455C7AF8}">
      <dsp:nvSpPr>
        <dsp:cNvPr id="0" name=""/>
        <dsp:cNvSpPr/>
      </dsp:nvSpPr>
      <dsp:spPr>
        <a:xfrm>
          <a:off x="5482954" y="720087"/>
          <a:ext cx="2497482" cy="69583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力動的理解</a:t>
          </a:r>
        </a:p>
      </dsp:txBody>
      <dsp:txXfrm>
        <a:off x="5503334" y="740467"/>
        <a:ext cx="2456722" cy="6550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21583" cy="495427"/>
          </a:xfrm>
          <a:prstGeom prst="rect">
            <a:avLst/>
          </a:prstGeom>
        </p:spPr>
        <p:txBody>
          <a:bodyPr vert="horz" lIns="91513" tIns="45757" rIns="91513" bIns="457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0" y="1"/>
            <a:ext cx="2921583" cy="495427"/>
          </a:xfrm>
          <a:prstGeom prst="rect">
            <a:avLst/>
          </a:prstGeom>
        </p:spPr>
        <p:txBody>
          <a:bodyPr vert="horz" lIns="91513" tIns="45757" rIns="91513" bIns="45757" rtlCol="0"/>
          <a:lstStyle>
            <a:lvl1pPr algn="r">
              <a:defRPr sz="1200"/>
            </a:lvl1pPr>
          </a:lstStyle>
          <a:p>
            <a:fld id="{8419E0F7-DA8F-4745-A861-B236752E1266}" type="datetimeFigureOut">
              <a:rPr kumimoji="1" lang="ja-JP" altLang="en-US" smtClean="0"/>
              <a:t>2024/12/17</a:t>
            </a:fld>
            <a:endParaRPr kumimoji="1" lang="ja-JP" altLang="en-US"/>
          </a:p>
        </p:txBody>
      </p:sp>
      <p:sp>
        <p:nvSpPr>
          <p:cNvPr id="4" name="スライド イメージ プレースホルダー 3"/>
          <p:cNvSpPr>
            <a:spLocks noGrp="1" noRot="1" noChangeAspect="1"/>
          </p:cNvSpPr>
          <p:nvPr>
            <p:ph type="sldImg" idx="2"/>
          </p:nvPr>
        </p:nvSpPr>
        <p:spPr>
          <a:xfrm>
            <a:off x="411163" y="1235075"/>
            <a:ext cx="5919787" cy="3330575"/>
          </a:xfrm>
          <a:prstGeom prst="rect">
            <a:avLst/>
          </a:prstGeom>
          <a:noFill/>
          <a:ln w="12700">
            <a:solidFill>
              <a:prstClr val="black"/>
            </a:solidFill>
          </a:ln>
        </p:spPr>
        <p:txBody>
          <a:bodyPr vert="horz" lIns="91513" tIns="45757" rIns="91513" bIns="45757" rtlCol="0" anchor="ctr"/>
          <a:lstStyle/>
          <a:p>
            <a:endParaRPr lang="ja-JP" altLang="en-US"/>
          </a:p>
        </p:txBody>
      </p:sp>
      <p:sp>
        <p:nvSpPr>
          <p:cNvPr id="5" name="ノート プレースホルダー 4"/>
          <p:cNvSpPr>
            <a:spLocks noGrp="1"/>
          </p:cNvSpPr>
          <p:nvPr>
            <p:ph type="body" sz="quarter" idx="3"/>
          </p:nvPr>
        </p:nvSpPr>
        <p:spPr>
          <a:xfrm>
            <a:off x="674212" y="4751983"/>
            <a:ext cx="5393690" cy="3887986"/>
          </a:xfrm>
          <a:prstGeom prst="rect">
            <a:avLst/>
          </a:prstGeom>
        </p:spPr>
        <p:txBody>
          <a:bodyPr vert="horz" lIns="91513" tIns="45757" rIns="91513" bIns="457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5"/>
            <a:ext cx="2921583" cy="495426"/>
          </a:xfrm>
          <a:prstGeom prst="rect">
            <a:avLst/>
          </a:prstGeom>
        </p:spPr>
        <p:txBody>
          <a:bodyPr vert="horz" lIns="91513" tIns="45757" rIns="91513" bIns="457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0" y="9378825"/>
            <a:ext cx="2921583" cy="495426"/>
          </a:xfrm>
          <a:prstGeom prst="rect">
            <a:avLst/>
          </a:prstGeom>
        </p:spPr>
        <p:txBody>
          <a:bodyPr vert="horz" lIns="91513" tIns="45757" rIns="91513" bIns="45757" rtlCol="0" anchor="b"/>
          <a:lstStyle>
            <a:lvl1pPr algn="r">
              <a:defRPr sz="1200"/>
            </a:lvl1pPr>
          </a:lstStyle>
          <a:p>
            <a:fld id="{2F4911C9-F1F7-46D5-9048-F5DA85532DD9}" type="slidenum">
              <a:rPr kumimoji="1" lang="ja-JP" altLang="en-US" smtClean="0"/>
              <a:t>‹#›</a:t>
            </a:fld>
            <a:endParaRPr kumimoji="1" lang="ja-JP" altLang="en-US"/>
          </a:p>
        </p:txBody>
      </p:sp>
    </p:spTree>
    <p:extLst>
      <p:ext uri="{BB962C8B-B14F-4D97-AF65-F5344CB8AC3E}">
        <p14:creationId xmlns:p14="http://schemas.microsoft.com/office/powerpoint/2010/main" val="8584532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D31F9-DAD4-F489-A811-376ABC9F83EC}"/>
            </a:ext>
          </a:extLst>
        </p:cNvPr>
        <p:cNvGrpSpPr/>
        <p:nvPr/>
      </p:nvGrpSpPr>
      <p:grpSpPr>
        <a:xfrm>
          <a:off x="0" y="0"/>
          <a:ext cx="0" cy="0"/>
          <a:chOff x="0" y="0"/>
          <a:chExt cx="0" cy="0"/>
        </a:xfrm>
      </p:grpSpPr>
      <p:sp>
        <p:nvSpPr>
          <p:cNvPr id="23554" name="Rectangle 7">
            <a:extLst>
              <a:ext uri="{FF2B5EF4-FFF2-40B4-BE49-F238E27FC236}">
                <a16:creationId xmlns:a16="http://schemas.microsoft.com/office/drawing/2014/main" id="{A76B4781-B769-CBED-092F-4277A53DD71B}"/>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736" indent="-287505"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6372" indent="-23032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8604" indent="-23032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0834" indent="-23032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8300"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5766"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231"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0697"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5132" eaLnBrk="1" hangingPunct="1">
              <a:spcBef>
                <a:spcPct val="0"/>
              </a:spcBef>
              <a:defRPr/>
            </a:pPr>
            <a:fld id="{54F2A0E9-D5B5-43D7-A341-CCC58B89EB19}" type="slidenum">
              <a:rPr lang="en-US" altLang="ja-JP">
                <a:solidFill>
                  <a:prstClr val="black"/>
                </a:solidFill>
                <a:ea typeface="ＭＳ Ｐゴシック" panose="020B0600070205080204" pitchFamily="50" charset="-128"/>
              </a:rPr>
              <a:pPr defTabSz="915132" eaLnBrk="1" hangingPunct="1">
                <a:spcBef>
                  <a:spcPct val="0"/>
                </a:spcBef>
                <a:defRPr/>
              </a:pPr>
              <a:t>27</a:t>
            </a:fld>
            <a:endParaRPr lang="en-US" altLang="ja-JP">
              <a:solidFill>
                <a:prstClr val="black"/>
              </a:solidFill>
              <a:ea typeface="ＭＳ Ｐゴシック" panose="020B0600070205080204" pitchFamily="50" charset="-128"/>
            </a:endParaRPr>
          </a:p>
        </p:txBody>
      </p:sp>
      <p:sp>
        <p:nvSpPr>
          <p:cNvPr id="23555" name="Rectangle 2">
            <a:extLst>
              <a:ext uri="{FF2B5EF4-FFF2-40B4-BE49-F238E27FC236}">
                <a16:creationId xmlns:a16="http://schemas.microsoft.com/office/drawing/2014/main" id="{E3CB0D6D-1E52-1476-4F22-4FCCC560C04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2507077-4802-352A-5192-03C667B2FEED}"/>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51624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736" indent="-287505"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6372" indent="-23032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8604" indent="-23032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0834" indent="-23032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8300"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5766"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231"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0697" indent="-23032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5132" eaLnBrk="1" hangingPunct="1">
              <a:spcBef>
                <a:spcPct val="0"/>
              </a:spcBef>
              <a:defRPr/>
            </a:pPr>
            <a:fld id="{54F2A0E9-D5B5-43D7-A341-CCC58B89EB19}" type="slidenum">
              <a:rPr lang="en-US" altLang="ja-JP">
                <a:solidFill>
                  <a:prstClr val="black"/>
                </a:solidFill>
                <a:ea typeface="ＭＳ Ｐゴシック" panose="020B0600070205080204" pitchFamily="50" charset="-128"/>
              </a:rPr>
              <a:pPr defTabSz="915132" eaLnBrk="1" hangingPunct="1">
                <a:spcBef>
                  <a:spcPct val="0"/>
                </a:spcBef>
                <a:defRPr/>
              </a:pPr>
              <a:t>29</a:t>
            </a:fld>
            <a:endParaRPr lang="en-US" altLang="ja-JP">
              <a:solidFill>
                <a:prstClr val="black"/>
              </a:solidFill>
              <a:ea typeface="ＭＳ Ｐゴシック" panose="020B0600070205080204" pitchFamily="50"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9255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8223" name="AutoShape 31"/>
          <p:cNvSpPr>
            <a:spLocks noChangeArrowheads="1"/>
          </p:cNvSpPr>
          <p:nvPr/>
        </p:nvSpPr>
        <p:spPr bwMode="auto">
          <a:xfrm rot="5400000">
            <a:off x="506414" y="2305580"/>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4" name="AutoShape 32"/>
          <p:cNvSpPr>
            <a:spLocks noChangeArrowheads="1"/>
          </p:cNvSpPr>
          <p:nvPr/>
        </p:nvSpPr>
        <p:spPr bwMode="auto">
          <a:xfrm rot="5400000">
            <a:off x="511704" y="3349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5" name="AutoShape 33"/>
          <p:cNvSpPr>
            <a:spLocks noChangeArrowheads="1"/>
          </p:cNvSpPr>
          <p:nvPr/>
        </p:nvSpPr>
        <p:spPr bwMode="auto">
          <a:xfrm rot="5400000">
            <a:off x="289455" y="47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6" name="AutoShape 34"/>
          <p:cNvSpPr>
            <a:spLocks noChangeArrowheads="1"/>
          </p:cNvSpPr>
          <p:nvPr/>
        </p:nvSpPr>
        <p:spPr bwMode="auto">
          <a:xfrm rot="5400000">
            <a:off x="216430" y="665693"/>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7" name="AutoShape 35"/>
          <p:cNvSpPr>
            <a:spLocks noChangeArrowheads="1"/>
          </p:cNvSpPr>
          <p:nvPr/>
        </p:nvSpPr>
        <p:spPr bwMode="auto">
          <a:xfrm rot="5400000">
            <a:off x="511704" y="9985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8" name="AutoShape 36"/>
          <p:cNvSpPr>
            <a:spLocks noChangeArrowheads="1"/>
          </p:cNvSpPr>
          <p:nvPr/>
        </p:nvSpPr>
        <p:spPr bwMode="auto">
          <a:xfrm rot="5400000">
            <a:off x="804069" y="1328474"/>
            <a:ext cx="442913" cy="510117"/>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9" name="AutoShape 37"/>
          <p:cNvSpPr>
            <a:spLocks noChangeArrowheads="1"/>
          </p:cNvSpPr>
          <p:nvPr/>
        </p:nvSpPr>
        <p:spPr bwMode="auto">
          <a:xfrm rot="5400000">
            <a:off x="511704" y="1660526"/>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1" name="AutoShape 39"/>
          <p:cNvSpPr>
            <a:spLocks noChangeArrowheads="1"/>
          </p:cNvSpPr>
          <p:nvPr/>
        </p:nvSpPr>
        <p:spPr bwMode="auto">
          <a:xfrm rot="5400000">
            <a:off x="234422" y="1968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2" name="AutoShape 40"/>
          <p:cNvSpPr>
            <a:spLocks noChangeArrowheads="1"/>
          </p:cNvSpPr>
          <p:nvPr/>
        </p:nvSpPr>
        <p:spPr bwMode="auto">
          <a:xfrm rot="5400000">
            <a:off x="776288" y="26463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3" name="AutoShape 41"/>
          <p:cNvSpPr>
            <a:spLocks noChangeArrowheads="1"/>
          </p:cNvSpPr>
          <p:nvPr/>
        </p:nvSpPr>
        <p:spPr bwMode="auto">
          <a:xfrm rot="5400000">
            <a:off x="505355" y="2984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4" name="AutoShape 42"/>
          <p:cNvSpPr>
            <a:spLocks noChangeArrowheads="1"/>
          </p:cNvSpPr>
          <p:nvPr/>
        </p:nvSpPr>
        <p:spPr bwMode="auto">
          <a:xfrm rot="5400000">
            <a:off x="234422" y="3322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5" name="AutoShape 43"/>
          <p:cNvSpPr>
            <a:spLocks noChangeArrowheads="1"/>
          </p:cNvSpPr>
          <p:nvPr/>
        </p:nvSpPr>
        <p:spPr bwMode="auto">
          <a:xfrm rot="5400000">
            <a:off x="505620" y="3660511"/>
            <a:ext cx="442912" cy="510116"/>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6" name="AutoShape 44"/>
          <p:cNvSpPr>
            <a:spLocks noChangeArrowheads="1"/>
          </p:cNvSpPr>
          <p:nvPr/>
        </p:nvSpPr>
        <p:spPr bwMode="auto">
          <a:xfrm rot="5400000">
            <a:off x="234422" y="4000501"/>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7" name="AutoShape 45"/>
          <p:cNvSpPr>
            <a:spLocks noChangeArrowheads="1"/>
          </p:cNvSpPr>
          <p:nvPr/>
        </p:nvSpPr>
        <p:spPr bwMode="auto">
          <a:xfrm rot="5400000">
            <a:off x="505355" y="4338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9" name="AutoShape 47"/>
          <p:cNvSpPr>
            <a:spLocks noChangeArrowheads="1"/>
          </p:cNvSpPr>
          <p:nvPr/>
        </p:nvSpPr>
        <p:spPr bwMode="auto">
          <a:xfrm rot="5400000">
            <a:off x="234422" y="4676776"/>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0" name="AutoShape 48"/>
          <p:cNvSpPr>
            <a:spLocks noChangeArrowheads="1"/>
          </p:cNvSpPr>
          <p:nvPr/>
        </p:nvSpPr>
        <p:spPr bwMode="auto">
          <a:xfrm rot="5400000">
            <a:off x="506414" y="5015443"/>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1" name="AutoShape 49"/>
          <p:cNvSpPr>
            <a:spLocks noChangeArrowheads="1"/>
          </p:cNvSpPr>
          <p:nvPr/>
        </p:nvSpPr>
        <p:spPr bwMode="auto">
          <a:xfrm rot="5400000">
            <a:off x="777347" y="5353580"/>
            <a:ext cx="441325" cy="510116"/>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3" name="AutoShape 51"/>
          <p:cNvSpPr>
            <a:spLocks noChangeArrowheads="1"/>
          </p:cNvSpPr>
          <p:nvPr/>
        </p:nvSpPr>
        <p:spPr bwMode="auto">
          <a:xfrm rot="5400000">
            <a:off x="236538" y="53387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4" name="AutoShape 52"/>
          <p:cNvSpPr>
            <a:spLocks noChangeArrowheads="1"/>
          </p:cNvSpPr>
          <p:nvPr/>
        </p:nvSpPr>
        <p:spPr bwMode="auto">
          <a:xfrm rot="5400000">
            <a:off x="490538" y="5694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5" name="AutoShape 53"/>
          <p:cNvSpPr>
            <a:spLocks noChangeArrowheads="1"/>
          </p:cNvSpPr>
          <p:nvPr/>
        </p:nvSpPr>
        <p:spPr bwMode="auto">
          <a:xfrm rot="5400000">
            <a:off x="236538" y="60372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6" name="AutoShape 54"/>
          <p:cNvSpPr>
            <a:spLocks noChangeArrowheads="1"/>
          </p:cNvSpPr>
          <p:nvPr/>
        </p:nvSpPr>
        <p:spPr bwMode="auto">
          <a:xfrm rot="5400000">
            <a:off x="542396" y="6369580"/>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196" name="Rectangle 4"/>
          <p:cNvSpPr>
            <a:spLocks noGrp="1" noChangeArrowheads="1"/>
          </p:cNvSpPr>
          <p:nvPr>
            <p:ph type="dt" sz="half" idx="2"/>
          </p:nvPr>
        </p:nvSpPr>
        <p:spPr>
          <a:xfrm>
            <a:off x="1930400" y="6553200"/>
            <a:ext cx="2336800" cy="457200"/>
          </a:xfrm>
        </p:spPr>
        <p:txBody>
          <a:bodyPr/>
          <a:lstStyle>
            <a:lvl1pPr algn="ctr">
              <a:defRPr kumimoji="1" b="0">
                <a:solidFill>
                  <a:schemeClr val="tx1"/>
                </a:solidFill>
                <a:effectLst/>
                <a:latin typeface="+mn-lt"/>
                <a:ea typeface="+mn-ea"/>
              </a:defRPr>
            </a:lvl1pPr>
          </a:lstStyle>
          <a:p>
            <a:fld id="{08B9EBBA-996F-894A-B54A-D6246ED52CEA}" type="datetimeFigureOut">
              <a:rPr lang="en-US" smtClean="0"/>
              <a:pPr/>
              <a:t>12/17/2024</a:t>
            </a:fld>
            <a:endParaRPr lang="en-US" dirty="0"/>
          </a:p>
        </p:txBody>
      </p:sp>
      <p:sp>
        <p:nvSpPr>
          <p:cNvPr id="8197" name="Rectangle 5"/>
          <p:cNvSpPr>
            <a:spLocks noGrp="1" noChangeArrowheads="1"/>
          </p:cNvSpPr>
          <p:nvPr>
            <p:ph type="ftr" sz="quarter" idx="3"/>
          </p:nvPr>
        </p:nvSpPr>
        <p:spPr bwMode="auto">
          <a:xfrm>
            <a:off x="4320118" y="6553200"/>
            <a:ext cx="3551767"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en-US" dirty="0"/>
          </a:p>
        </p:txBody>
      </p:sp>
      <p:sp>
        <p:nvSpPr>
          <p:cNvPr id="8206" name="Text Box 14"/>
          <p:cNvSpPr txBox="1">
            <a:spLocks noChangeArrowheads="1"/>
          </p:cNvSpPr>
          <p:nvPr/>
        </p:nvSpPr>
        <p:spPr bwMode="auto">
          <a:xfrm>
            <a:off x="9723967" y="365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8221" name="Rectangle 29"/>
          <p:cNvSpPr>
            <a:spLocks noGrp="1" noChangeArrowheads="1"/>
          </p:cNvSpPr>
          <p:nvPr>
            <p:ph type="ctrTitle" sz="quarter"/>
          </p:nvPr>
        </p:nvSpPr>
        <p:spPr>
          <a:xfrm>
            <a:off x="914400" y="1752600"/>
            <a:ext cx="103632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lgn="ctr">
              <a:defRPr sz="4400" i="0"/>
            </a:lvl1pPr>
          </a:lstStyle>
          <a:p>
            <a:pPr lvl="0"/>
            <a:r>
              <a:rPr lang="ja-JP" altLang="en-US" noProof="0"/>
              <a:t>マスター タイトルの書式設定</a:t>
            </a:r>
          </a:p>
        </p:txBody>
      </p:sp>
      <p:sp>
        <p:nvSpPr>
          <p:cNvPr id="8222" name="Rectangle 30"/>
          <p:cNvSpPr>
            <a:spLocks noGrp="1" noChangeArrowheads="1"/>
          </p:cNvSpPr>
          <p:nvPr>
            <p:ph type="subTitle" sz="quarter" idx="1"/>
          </p:nvPr>
        </p:nvSpPr>
        <p:spPr>
          <a:xfrm>
            <a:off x="1828800" y="4038600"/>
            <a:ext cx="8534400" cy="762000"/>
          </a:xfrm>
        </p:spPr>
        <p:txBody>
          <a:bodyPr/>
          <a:lstStyle>
            <a:lvl1pPr marL="0" indent="0" algn="ctr">
              <a:defRPr/>
            </a:lvl1pPr>
          </a:lstStyle>
          <a:p>
            <a:pPr lvl="0"/>
            <a:r>
              <a:rPr lang="ja-JP" altLang="en-US" noProof="0"/>
              <a:t>マスター サブタイトルの書式設定</a:t>
            </a:r>
          </a:p>
        </p:txBody>
      </p:sp>
      <p:sp>
        <p:nvSpPr>
          <p:cNvPr id="8248" name="AutoShape 56"/>
          <p:cNvSpPr>
            <a:spLocks noChangeArrowheads="1"/>
          </p:cNvSpPr>
          <p:nvPr/>
        </p:nvSpPr>
        <p:spPr bwMode="auto">
          <a:xfrm rot="5400000">
            <a:off x="11295063" y="6369580"/>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9" name="AutoShape 57"/>
          <p:cNvSpPr>
            <a:spLocks noChangeArrowheads="1"/>
          </p:cNvSpPr>
          <p:nvPr/>
        </p:nvSpPr>
        <p:spPr bwMode="auto">
          <a:xfrm rot="5400000">
            <a:off x="11024130"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0" name="AutoShape 58"/>
          <p:cNvSpPr>
            <a:spLocks noChangeArrowheads="1"/>
          </p:cNvSpPr>
          <p:nvPr/>
        </p:nvSpPr>
        <p:spPr bwMode="auto">
          <a:xfrm rot="5400000">
            <a:off x="11294004" y="56816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1" name="AutoShape 59"/>
          <p:cNvSpPr>
            <a:spLocks noChangeArrowheads="1"/>
          </p:cNvSpPr>
          <p:nvPr/>
        </p:nvSpPr>
        <p:spPr bwMode="auto">
          <a:xfrm rot="5400000">
            <a:off x="11006138" y="5329238"/>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2" name="AutoShape 60"/>
          <p:cNvSpPr>
            <a:spLocks noChangeArrowheads="1"/>
          </p:cNvSpPr>
          <p:nvPr/>
        </p:nvSpPr>
        <p:spPr bwMode="auto">
          <a:xfrm rot="5400000">
            <a:off x="11260138" y="4970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3" name="AutoShape 61"/>
          <p:cNvSpPr>
            <a:spLocks noChangeArrowheads="1"/>
          </p:cNvSpPr>
          <p:nvPr/>
        </p:nvSpPr>
        <p:spPr bwMode="auto">
          <a:xfrm rot="5400000">
            <a:off x="10989204" y="46275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4" name="AutoShape 62"/>
          <p:cNvSpPr>
            <a:spLocks noChangeArrowheads="1"/>
          </p:cNvSpPr>
          <p:nvPr/>
        </p:nvSpPr>
        <p:spPr bwMode="auto">
          <a:xfrm rot="5400000">
            <a:off x="11277071" y="4297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5" name="AutoShape 63"/>
          <p:cNvSpPr>
            <a:spLocks noChangeArrowheads="1"/>
          </p:cNvSpPr>
          <p:nvPr/>
        </p:nvSpPr>
        <p:spPr bwMode="auto">
          <a:xfrm rot="5400000">
            <a:off x="11564938" y="3954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6" name="AutoShape 64"/>
          <p:cNvSpPr>
            <a:spLocks noChangeArrowheads="1"/>
          </p:cNvSpPr>
          <p:nvPr/>
        </p:nvSpPr>
        <p:spPr bwMode="auto">
          <a:xfrm rot="5400000">
            <a:off x="11278130" y="3610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7" name="AutoShape 65"/>
          <p:cNvSpPr>
            <a:spLocks noChangeArrowheads="1"/>
          </p:cNvSpPr>
          <p:nvPr/>
        </p:nvSpPr>
        <p:spPr bwMode="auto">
          <a:xfrm rot="5400000">
            <a:off x="11565996"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12641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09B482E8-6E0E-1B4F-B1FD-C69DB9E858D9}" type="datetimeFigureOut">
              <a:rPr lang="en-US" smtClean="0"/>
              <a:pPr/>
              <a:t>12/17/2024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7209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40800" y="381000"/>
            <a:ext cx="2844800" cy="6019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06400" y="381000"/>
            <a:ext cx="8331200" cy="6019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ED62726E-379B-B349-9EED-81ED093FA806}" type="datetimeFigureOut">
              <a:rPr lang="en-US" smtClean="0"/>
              <a:pPr/>
              <a:t>12/17/2024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10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8223" name="AutoShape 31"/>
          <p:cNvSpPr>
            <a:spLocks noChangeArrowheads="1"/>
          </p:cNvSpPr>
          <p:nvPr/>
        </p:nvSpPr>
        <p:spPr bwMode="auto">
          <a:xfrm rot="5400000">
            <a:off x="506414" y="2305580"/>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4" name="AutoShape 32"/>
          <p:cNvSpPr>
            <a:spLocks noChangeArrowheads="1"/>
          </p:cNvSpPr>
          <p:nvPr/>
        </p:nvSpPr>
        <p:spPr bwMode="auto">
          <a:xfrm rot="5400000">
            <a:off x="511704" y="3349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5" name="AutoShape 33"/>
          <p:cNvSpPr>
            <a:spLocks noChangeArrowheads="1"/>
          </p:cNvSpPr>
          <p:nvPr/>
        </p:nvSpPr>
        <p:spPr bwMode="auto">
          <a:xfrm rot="5400000">
            <a:off x="289455" y="47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6" name="AutoShape 34"/>
          <p:cNvSpPr>
            <a:spLocks noChangeArrowheads="1"/>
          </p:cNvSpPr>
          <p:nvPr/>
        </p:nvSpPr>
        <p:spPr bwMode="auto">
          <a:xfrm rot="5400000">
            <a:off x="216430" y="665693"/>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7" name="AutoShape 35"/>
          <p:cNvSpPr>
            <a:spLocks noChangeArrowheads="1"/>
          </p:cNvSpPr>
          <p:nvPr/>
        </p:nvSpPr>
        <p:spPr bwMode="auto">
          <a:xfrm rot="5400000">
            <a:off x="511704" y="9985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8" name="AutoShape 36"/>
          <p:cNvSpPr>
            <a:spLocks noChangeArrowheads="1"/>
          </p:cNvSpPr>
          <p:nvPr/>
        </p:nvSpPr>
        <p:spPr bwMode="auto">
          <a:xfrm rot="5400000">
            <a:off x="804069" y="1328474"/>
            <a:ext cx="442913" cy="510117"/>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9" name="AutoShape 37"/>
          <p:cNvSpPr>
            <a:spLocks noChangeArrowheads="1"/>
          </p:cNvSpPr>
          <p:nvPr/>
        </p:nvSpPr>
        <p:spPr bwMode="auto">
          <a:xfrm rot="5400000">
            <a:off x="511704" y="1660526"/>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1" name="AutoShape 39"/>
          <p:cNvSpPr>
            <a:spLocks noChangeArrowheads="1"/>
          </p:cNvSpPr>
          <p:nvPr/>
        </p:nvSpPr>
        <p:spPr bwMode="auto">
          <a:xfrm rot="5400000">
            <a:off x="234422" y="1968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2" name="AutoShape 40"/>
          <p:cNvSpPr>
            <a:spLocks noChangeArrowheads="1"/>
          </p:cNvSpPr>
          <p:nvPr/>
        </p:nvSpPr>
        <p:spPr bwMode="auto">
          <a:xfrm rot="5400000">
            <a:off x="776288" y="26463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3" name="AutoShape 41"/>
          <p:cNvSpPr>
            <a:spLocks noChangeArrowheads="1"/>
          </p:cNvSpPr>
          <p:nvPr/>
        </p:nvSpPr>
        <p:spPr bwMode="auto">
          <a:xfrm rot="5400000">
            <a:off x="505355" y="2984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4" name="AutoShape 42"/>
          <p:cNvSpPr>
            <a:spLocks noChangeArrowheads="1"/>
          </p:cNvSpPr>
          <p:nvPr/>
        </p:nvSpPr>
        <p:spPr bwMode="auto">
          <a:xfrm rot="5400000">
            <a:off x="234422" y="3322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5" name="AutoShape 43"/>
          <p:cNvSpPr>
            <a:spLocks noChangeArrowheads="1"/>
          </p:cNvSpPr>
          <p:nvPr/>
        </p:nvSpPr>
        <p:spPr bwMode="auto">
          <a:xfrm rot="5400000">
            <a:off x="505620" y="3660511"/>
            <a:ext cx="442912" cy="510116"/>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6" name="AutoShape 44"/>
          <p:cNvSpPr>
            <a:spLocks noChangeArrowheads="1"/>
          </p:cNvSpPr>
          <p:nvPr/>
        </p:nvSpPr>
        <p:spPr bwMode="auto">
          <a:xfrm rot="5400000">
            <a:off x="234422" y="4000501"/>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7" name="AutoShape 45"/>
          <p:cNvSpPr>
            <a:spLocks noChangeArrowheads="1"/>
          </p:cNvSpPr>
          <p:nvPr/>
        </p:nvSpPr>
        <p:spPr bwMode="auto">
          <a:xfrm rot="5400000">
            <a:off x="505355" y="4338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9" name="AutoShape 47"/>
          <p:cNvSpPr>
            <a:spLocks noChangeArrowheads="1"/>
          </p:cNvSpPr>
          <p:nvPr/>
        </p:nvSpPr>
        <p:spPr bwMode="auto">
          <a:xfrm rot="5400000">
            <a:off x="234422" y="4676776"/>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0" name="AutoShape 48"/>
          <p:cNvSpPr>
            <a:spLocks noChangeArrowheads="1"/>
          </p:cNvSpPr>
          <p:nvPr/>
        </p:nvSpPr>
        <p:spPr bwMode="auto">
          <a:xfrm rot="5400000">
            <a:off x="506414" y="5015443"/>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1" name="AutoShape 49"/>
          <p:cNvSpPr>
            <a:spLocks noChangeArrowheads="1"/>
          </p:cNvSpPr>
          <p:nvPr/>
        </p:nvSpPr>
        <p:spPr bwMode="auto">
          <a:xfrm rot="5400000">
            <a:off x="777347" y="5353580"/>
            <a:ext cx="441325" cy="510116"/>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3" name="AutoShape 51"/>
          <p:cNvSpPr>
            <a:spLocks noChangeArrowheads="1"/>
          </p:cNvSpPr>
          <p:nvPr/>
        </p:nvSpPr>
        <p:spPr bwMode="auto">
          <a:xfrm rot="5400000">
            <a:off x="236538" y="53387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4" name="AutoShape 52"/>
          <p:cNvSpPr>
            <a:spLocks noChangeArrowheads="1"/>
          </p:cNvSpPr>
          <p:nvPr/>
        </p:nvSpPr>
        <p:spPr bwMode="auto">
          <a:xfrm rot="5400000">
            <a:off x="490538" y="5694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5" name="AutoShape 53"/>
          <p:cNvSpPr>
            <a:spLocks noChangeArrowheads="1"/>
          </p:cNvSpPr>
          <p:nvPr/>
        </p:nvSpPr>
        <p:spPr bwMode="auto">
          <a:xfrm rot="5400000">
            <a:off x="236538" y="60372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6" name="AutoShape 54"/>
          <p:cNvSpPr>
            <a:spLocks noChangeArrowheads="1"/>
          </p:cNvSpPr>
          <p:nvPr/>
        </p:nvSpPr>
        <p:spPr bwMode="auto">
          <a:xfrm rot="5400000">
            <a:off x="542396" y="6369580"/>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196" name="Rectangle 4"/>
          <p:cNvSpPr>
            <a:spLocks noGrp="1" noChangeArrowheads="1"/>
          </p:cNvSpPr>
          <p:nvPr>
            <p:ph type="dt" sz="half" idx="2"/>
          </p:nvPr>
        </p:nvSpPr>
        <p:spPr>
          <a:xfrm>
            <a:off x="1930400" y="6553200"/>
            <a:ext cx="2336800" cy="457200"/>
          </a:xfrm>
        </p:spPr>
        <p:txBody>
          <a:bodyPr/>
          <a:lstStyle>
            <a:lvl1pPr algn="ctr">
              <a:defRPr kumimoji="1" b="0">
                <a:solidFill>
                  <a:schemeClr val="tx1"/>
                </a:solidFill>
                <a:effectLst/>
                <a:latin typeface="+mn-lt"/>
                <a:ea typeface="+mn-ea"/>
              </a:defRPr>
            </a:lvl1pPr>
          </a:lstStyle>
          <a:p>
            <a:fld id="{D0C6B1F9-B3B6-44FD-8E36-F1C48A2C37AF}" type="datetime1">
              <a:rPr kumimoji="1" lang="en-US" altLang="ja-JP" smtClean="0"/>
              <a:t>12/17/2024</a:t>
            </a:fld>
            <a:endParaRPr kumimoji="1" lang="ja-JP" altLang="en-US"/>
          </a:p>
        </p:txBody>
      </p:sp>
      <p:sp>
        <p:nvSpPr>
          <p:cNvPr id="8197" name="Rectangle 5"/>
          <p:cNvSpPr>
            <a:spLocks noGrp="1" noChangeArrowheads="1"/>
          </p:cNvSpPr>
          <p:nvPr>
            <p:ph type="ftr" sz="quarter" idx="3"/>
          </p:nvPr>
        </p:nvSpPr>
        <p:spPr bwMode="auto">
          <a:xfrm>
            <a:off x="4320118" y="6553200"/>
            <a:ext cx="3551767"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kumimoji="1" lang="ja-JP" altLang="en-US"/>
          </a:p>
        </p:txBody>
      </p:sp>
      <p:sp>
        <p:nvSpPr>
          <p:cNvPr id="8206" name="Text Box 14"/>
          <p:cNvSpPr txBox="1">
            <a:spLocks noChangeArrowheads="1"/>
          </p:cNvSpPr>
          <p:nvPr/>
        </p:nvSpPr>
        <p:spPr bwMode="auto">
          <a:xfrm>
            <a:off x="9723967" y="365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8221" name="Rectangle 29"/>
          <p:cNvSpPr>
            <a:spLocks noGrp="1" noChangeArrowheads="1"/>
          </p:cNvSpPr>
          <p:nvPr>
            <p:ph type="ctrTitle" sz="quarter"/>
          </p:nvPr>
        </p:nvSpPr>
        <p:spPr>
          <a:xfrm>
            <a:off x="914400" y="1752600"/>
            <a:ext cx="103632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lgn="ctr">
              <a:defRPr sz="4400" i="0"/>
            </a:lvl1pPr>
          </a:lstStyle>
          <a:p>
            <a:pPr lvl="0"/>
            <a:r>
              <a:rPr lang="ja-JP" altLang="en-US" noProof="0"/>
              <a:t>マスター タイトルの書式設定</a:t>
            </a:r>
          </a:p>
        </p:txBody>
      </p:sp>
      <p:sp>
        <p:nvSpPr>
          <p:cNvPr id="8222" name="Rectangle 30"/>
          <p:cNvSpPr>
            <a:spLocks noGrp="1" noChangeArrowheads="1"/>
          </p:cNvSpPr>
          <p:nvPr>
            <p:ph type="subTitle" sz="quarter" idx="1"/>
          </p:nvPr>
        </p:nvSpPr>
        <p:spPr>
          <a:xfrm>
            <a:off x="1828800" y="4038600"/>
            <a:ext cx="8534400" cy="762000"/>
          </a:xfrm>
        </p:spPr>
        <p:txBody>
          <a:bodyPr/>
          <a:lstStyle>
            <a:lvl1pPr marL="0" indent="0" algn="ctr">
              <a:defRPr/>
            </a:lvl1pPr>
          </a:lstStyle>
          <a:p>
            <a:pPr lvl="0"/>
            <a:r>
              <a:rPr lang="ja-JP" altLang="en-US" noProof="0"/>
              <a:t>マスター サブタイトルの書式設定</a:t>
            </a:r>
          </a:p>
        </p:txBody>
      </p:sp>
      <p:sp>
        <p:nvSpPr>
          <p:cNvPr id="8248" name="AutoShape 56"/>
          <p:cNvSpPr>
            <a:spLocks noChangeArrowheads="1"/>
          </p:cNvSpPr>
          <p:nvPr/>
        </p:nvSpPr>
        <p:spPr bwMode="auto">
          <a:xfrm rot="5400000">
            <a:off x="11295063" y="6369580"/>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9" name="AutoShape 57"/>
          <p:cNvSpPr>
            <a:spLocks noChangeArrowheads="1"/>
          </p:cNvSpPr>
          <p:nvPr/>
        </p:nvSpPr>
        <p:spPr bwMode="auto">
          <a:xfrm rot="5400000">
            <a:off x="11024130"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0" name="AutoShape 58"/>
          <p:cNvSpPr>
            <a:spLocks noChangeArrowheads="1"/>
          </p:cNvSpPr>
          <p:nvPr/>
        </p:nvSpPr>
        <p:spPr bwMode="auto">
          <a:xfrm rot="5400000">
            <a:off x="11294004" y="56816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1" name="AutoShape 59"/>
          <p:cNvSpPr>
            <a:spLocks noChangeArrowheads="1"/>
          </p:cNvSpPr>
          <p:nvPr/>
        </p:nvSpPr>
        <p:spPr bwMode="auto">
          <a:xfrm rot="5400000">
            <a:off x="11006138" y="5329238"/>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2" name="AutoShape 60"/>
          <p:cNvSpPr>
            <a:spLocks noChangeArrowheads="1"/>
          </p:cNvSpPr>
          <p:nvPr/>
        </p:nvSpPr>
        <p:spPr bwMode="auto">
          <a:xfrm rot="5400000">
            <a:off x="11260138" y="4970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3" name="AutoShape 61"/>
          <p:cNvSpPr>
            <a:spLocks noChangeArrowheads="1"/>
          </p:cNvSpPr>
          <p:nvPr/>
        </p:nvSpPr>
        <p:spPr bwMode="auto">
          <a:xfrm rot="5400000">
            <a:off x="10989204" y="46275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4" name="AutoShape 62"/>
          <p:cNvSpPr>
            <a:spLocks noChangeArrowheads="1"/>
          </p:cNvSpPr>
          <p:nvPr/>
        </p:nvSpPr>
        <p:spPr bwMode="auto">
          <a:xfrm rot="5400000">
            <a:off x="11277071" y="4297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5" name="AutoShape 63"/>
          <p:cNvSpPr>
            <a:spLocks noChangeArrowheads="1"/>
          </p:cNvSpPr>
          <p:nvPr/>
        </p:nvSpPr>
        <p:spPr bwMode="auto">
          <a:xfrm rot="5400000">
            <a:off x="11564938" y="3954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6" name="AutoShape 64"/>
          <p:cNvSpPr>
            <a:spLocks noChangeArrowheads="1"/>
          </p:cNvSpPr>
          <p:nvPr/>
        </p:nvSpPr>
        <p:spPr bwMode="auto">
          <a:xfrm rot="5400000">
            <a:off x="11278130" y="3610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7" name="AutoShape 65"/>
          <p:cNvSpPr>
            <a:spLocks noChangeArrowheads="1"/>
          </p:cNvSpPr>
          <p:nvPr/>
        </p:nvSpPr>
        <p:spPr bwMode="auto">
          <a:xfrm rot="5400000">
            <a:off x="11565996"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1687703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755C8EE-4954-430C-850B-C8DF6C0AF526}" type="datetime1">
              <a:rPr kumimoji="1" lang="en-US" altLang="ja-JP" smtClean="0"/>
              <a:t>12/17/2024</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56260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60E56B4-AACD-4182-8D89-5D589BF0E6C9}" type="datetime1">
              <a:rPr kumimoji="1" lang="en-US" altLang="ja-JP" smtClean="0"/>
              <a:t>12/17/2024</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160194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0117" y="1219200"/>
            <a:ext cx="5484283"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1" y="1219200"/>
            <a:ext cx="548428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7DA7FD1E-44C5-4A4D-A844-04AFAEDAF1B1}" type="datetime1">
              <a:rPr kumimoji="1" lang="en-US" altLang="ja-JP" smtClean="0"/>
              <a:t>12/17/2024</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402554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FBAB728C-B8D6-46C6-8955-B6F0F3FCEBDF}" type="datetime1">
              <a:rPr kumimoji="1" lang="en-US" altLang="ja-JP" smtClean="0"/>
              <a:t>12/17/2024</a:t>
            </a:fld>
            <a:endParaRPr kumimoji="1" lang="ja-JP" altLang="en-US"/>
          </a:p>
        </p:txBody>
      </p:sp>
      <p:sp>
        <p:nvSpPr>
          <p:cNvPr id="8" name="スライド番号プレースホルダー 7"/>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3376811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E46D60AC-7A5A-4FDE-9D81-9CE86F872303}" type="datetime1">
              <a:rPr kumimoji="1" lang="en-US" altLang="ja-JP" smtClean="0"/>
              <a:t>12/17/2024</a:t>
            </a:fld>
            <a:endParaRPr kumimoji="1" lang="ja-JP" altLang="en-US"/>
          </a:p>
        </p:txBody>
      </p:sp>
      <p:sp>
        <p:nvSpPr>
          <p:cNvPr id="4" name="スライド番号プレースホルダー 3"/>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288798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2335B7CA-0E7A-4F86-B360-6C395EF9EFF8}" type="datetime1">
              <a:rPr kumimoji="1" lang="en-US" altLang="ja-JP" smtClean="0"/>
              <a:t>12/17/2024</a:t>
            </a:fld>
            <a:endParaRPr kumimoji="1" lang="ja-JP" altLang="en-US"/>
          </a:p>
        </p:txBody>
      </p:sp>
      <p:sp>
        <p:nvSpPr>
          <p:cNvPr id="3" name="スライド番号プレースホルダー 2"/>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226822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295F04FD-B089-4B76-B4DA-960160EC03A9}" type="datetime1">
              <a:rPr kumimoji="1" lang="en-US" altLang="ja-JP" smtClean="0"/>
              <a:t>12/17/2024</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207331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9B3A1323-8D79-1946-B0D7-40001CF92E9D}" type="datetimeFigureOut">
              <a:rPr lang="en-US" smtClean="0"/>
              <a:pPr/>
              <a:t>12/17/2024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2415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48F6643E-E04F-41D1-A883-BE8210187E67}" type="datetime1">
              <a:rPr kumimoji="1" lang="en-US" altLang="ja-JP" smtClean="0"/>
              <a:t>12/17/2024</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1829471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7C2446BC-0F5F-4965-81E6-63CA735D0CC1}" type="datetime1">
              <a:rPr kumimoji="1" lang="en-US" altLang="ja-JP" smtClean="0"/>
              <a:t>12/17/2024</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166599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40800" y="381000"/>
            <a:ext cx="2844800" cy="6019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06400" y="381000"/>
            <a:ext cx="8331200" cy="6019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1D5C4948-71FE-4CF0-87D9-F2516C9A0FE9}" type="datetime1">
              <a:rPr kumimoji="1" lang="en-US" altLang="ja-JP" smtClean="0"/>
              <a:t>12/17/2024</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283CF69F-0C4D-4493-80D5-6F8BC3B90E0D}" type="slidenum">
              <a:rPr kumimoji="1" lang="ja-JP" altLang="en-US" smtClean="0"/>
              <a:t>‹#›</a:t>
            </a:fld>
            <a:endParaRPr kumimoji="1" lang="ja-JP" altLang="en-US"/>
          </a:p>
        </p:txBody>
      </p:sp>
    </p:spTree>
    <p:extLst>
      <p:ext uri="{BB962C8B-B14F-4D97-AF65-F5344CB8AC3E}">
        <p14:creationId xmlns:p14="http://schemas.microsoft.com/office/powerpoint/2010/main" val="368442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8223" name="AutoShape 31"/>
          <p:cNvSpPr>
            <a:spLocks noChangeArrowheads="1"/>
          </p:cNvSpPr>
          <p:nvPr/>
        </p:nvSpPr>
        <p:spPr bwMode="auto">
          <a:xfrm rot="5400000">
            <a:off x="506414" y="2305580"/>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4" name="AutoShape 32"/>
          <p:cNvSpPr>
            <a:spLocks noChangeArrowheads="1"/>
          </p:cNvSpPr>
          <p:nvPr/>
        </p:nvSpPr>
        <p:spPr bwMode="auto">
          <a:xfrm rot="5400000">
            <a:off x="511704" y="3349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5" name="AutoShape 33"/>
          <p:cNvSpPr>
            <a:spLocks noChangeArrowheads="1"/>
          </p:cNvSpPr>
          <p:nvPr/>
        </p:nvSpPr>
        <p:spPr bwMode="auto">
          <a:xfrm rot="5400000">
            <a:off x="289455" y="47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6" name="AutoShape 34"/>
          <p:cNvSpPr>
            <a:spLocks noChangeArrowheads="1"/>
          </p:cNvSpPr>
          <p:nvPr/>
        </p:nvSpPr>
        <p:spPr bwMode="auto">
          <a:xfrm rot="5400000">
            <a:off x="216430" y="665693"/>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7" name="AutoShape 35"/>
          <p:cNvSpPr>
            <a:spLocks noChangeArrowheads="1"/>
          </p:cNvSpPr>
          <p:nvPr/>
        </p:nvSpPr>
        <p:spPr bwMode="auto">
          <a:xfrm rot="5400000">
            <a:off x="511704" y="9985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8" name="AutoShape 36"/>
          <p:cNvSpPr>
            <a:spLocks noChangeArrowheads="1"/>
          </p:cNvSpPr>
          <p:nvPr/>
        </p:nvSpPr>
        <p:spPr bwMode="auto">
          <a:xfrm rot="5400000">
            <a:off x="804069" y="1328474"/>
            <a:ext cx="442913" cy="510117"/>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9" name="AutoShape 37"/>
          <p:cNvSpPr>
            <a:spLocks noChangeArrowheads="1"/>
          </p:cNvSpPr>
          <p:nvPr/>
        </p:nvSpPr>
        <p:spPr bwMode="auto">
          <a:xfrm rot="5400000">
            <a:off x="511704" y="1660526"/>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1" name="AutoShape 39"/>
          <p:cNvSpPr>
            <a:spLocks noChangeArrowheads="1"/>
          </p:cNvSpPr>
          <p:nvPr/>
        </p:nvSpPr>
        <p:spPr bwMode="auto">
          <a:xfrm rot="5400000">
            <a:off x="234422" y="1968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2" name="AutoShape 40"/>
          <p:cNvSpPr>
            <a:spLocks noChangeArrowheads="1"/>
          </p:cNvSpPr>
          <p:nvPr/>
        </p:nvSpPr>
        <p:spPr bwMode="auto">
          <a:xfrm rot="5400000">
            <a:off x="776288" y="26463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3" name="AutoShape 41"/>
          <p:cNvSpPr>
            <a:spLocks noChangeArrowheads="1"/>
          </p:cNvSpPr>
          <p:nvPr/>
        </p:nvSpPr>
        <p:spPr bwMode="auto">
          <a:xfrm rot="5400000">
            <a:off x="505355" y="2984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4" name="AutoShape 42"/>
          <p:cNvSpPr>
            <a:spLocks noChangeArrowheads="1"/>
          </p:cNvSpPr>
          <p:nvPr/>
        </p:nvSpPr>
        <p:spPr bwMode="auto">
          <a:xfrm rot="5400000">
            <a:off x="234422" y="3322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5" name="AutoShape 43"/>
          <p:cNvSpPr>
            <a:spLocks noChangeArrowheads="1"/>
          </p:cNvSpPr>
          <p:nvPr/>
        </p:nvSpPr>
        <p:spPr bwMode="auto">
          <a:xfrm rot="5400000">
            <a:off x="505620" y="3660511"/>
            <a:ext cx="442912" cy="510116"/>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6" name="AutoShape 44"/>
          <p:cNvSpPr>
            <a:spLocks noChangeArrowheads="1"/>
          </p:cNvSpPr>
          <p:nvPr/>
        </p:nvSpPr>
        <p:spPr bwMode="auto">
          <a:xfrm rot="5400000">
            <a:off x="234422" y="4000501"/>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7" name="AutoShape 45"/>
          <p:cNvSpPr>
            <a:spLocks noChangeArrowheads="1"/>
          </p:cNvSpPr>
          <p:nvPr/>
        </p:nvSpPr>
        <p:spPr bwMode="auto">
          <a:xfrm rot="5400000">
            <a:off x="505355" y="4338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9" name="AutoShape 47"/>
          <p:cNvSpPr>
            <a:spLocks noChangeArrowheads="1"/>
          </p:cNvSpPr>
          <p:nvPr/>
        </p:nvSpPr>
        <p:spPr bwMode="auto">
          <a:xfrm rot="5400000">
            <a:off x="234422" y="4676776"/>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0" name="AutoShape 48"/>
          <p:cNvSpPr>
            <a:spLocks noChangeArrowheads="1"/>
          </p:cNvSpPr>
          <p:nvPr/>
        </p:nvSpPr>
        <p:spPr bwMode="auto">
          <a:xfrm rot="5400000">
            <a:off x="506414" y="5015443"/>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1" name="AutoShape 49"/>
          <p:cNvSpPr>
            <a:spLocks noChangeArrowheads="1"/>
          </p:cNvSpPr>
          <p:nvPr/>
        </p:nvSpPr>
        <p:spPr bwMode="auto">
          <a:xfrm rot="5400000">
            <a:off x="777347" y="5353580"/>
            <a:ext cx="441325" cy="510116"/>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3" name="AutoShape 51"/>
          <p:cNvSpPr>
            <a:spLocks noChangeArrowheads="1"/>
          </p:cNvSpPr>
          <p:nvPr/>
        </p:nvSpPr>
        <p:spPr bwMode="auto">
          <a:xfrm rot="5400000">
            <a:off x="236538" y="53387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4" name="AutoShape 52"/>
          <p:cNvSpPr>
            <a:spLocks noChangeArrowheads="1"/>
          </p:cNvSpPr>
          <p:nvPr/>
        </p:nvSpPr>
        <p:spPr bwMode="auto">
          <a:xfrm rot="5400000">
            <a:off x="490538" y="5694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5" name="AutoShape 53"/>
          <p:cNvSpPr>
            <a:spLocks noChangeArrowheads="1"/>
          </p:cNvSpPr>
          <p:nvPr/>
        </p:nvSpPr>
        <p:spPr bwMode="auto">
          <a:xfrm rot="5400000">
            <a:off x="236538" y="60372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6" name="AutoShape 54"/>
          <p:cNvSpPr>
            <a:spLocks noChangeArrowheads="1"/>
          </p:cNvSpPr>
          <p:nvPr/>
        </p:nvSpPr>
        <p:spPr bwMode="auto">
          <a:xfrm rot="5400000">
            <a:off x="542396" y="6369580"/>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196" name="Rectangle 4"/>
          <p:cNvSpPr>
            <a:spLocks noGrp="1" noChangeArrowheads="1"/>
          </p:cNvSpPr>
          <p:nvPr>
            <p:ph type="dt" sz="half" idx="2"/>
          </p:nvPr>
        </p:nvSpPr>
        <p:spPr>
          <a:xfrm>
            <a:off x="1930400" y="6553200"/>
            <a:ext cx="2336800" cy="457200"/>
          </a:xfrm>
        </p:spPr>
        <p:txBody>
          <a:bodyPr/>
          <a:lstStyle>
            <a:lvl1pPr algn="ctr">
              <a:defRPr kumimoji="1" b="0">
                <a:solidFill>
                  <a:schemeClr val="tx1"/>
                </a:solidFill>
                <a:effectLst/>
                <a:latin typeface="+mn-lt"/>
                <a:ea typeface="+mn-ea"/>
              </a:defRPr>
            </a:lvl1pPr>
          </a:lstStyle>
          <a:p>
            <a:fld id="{70B0ED72-3022-4275-B0A0-EF80554961E5}" type="datetimeFigureOut">
              <a:rPr kumimoji="1" lang="ja-JP" altLang="en-US" smtClean="0"/>
              <a:t>2024/12/17</a:t>
            </a:fld>
            <a:endParaRPr kumimoji="1" lang="ja-JP" altLang="en-US"/>
          </a:p>
        </p:txBody>
      </p:sp>
      <p:sp>
        <p:nvSpPr>
          <p:cNvPr id="8197" name="Rectangle 5"/>
          <p:cNvSpPr>
            <a:spLocks noGrp="1" noChangeArrowheads="1"/>
          </p:cNvSpPr>
          <p:nvPr>
            <p:ph type="ftr" sz="quarter" idx="3"/>
          </p:nvPr>
        </p:nvSpPr>
        <p:spPr bwMode="auto">
          <a:xfrm>
            <a:off x="4320118" y="6553200"/>
            <a:ext cx="3551767"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kumimoji="1" lang="ja-JP" altLang="en-US"/>
          </a:p>
        </p:txBody>
      </p:sp>
      <p:sp>
        <p:nvSpPr>
          <p:cNvPr id="8206" name="Text Box 14"/>
          <p:cNvSpPr txBox="1">
            <a:spLocks noChangeArrowheads="1"/>
          </p:cNvSpPr>
          <p:nvPr/>
        </p:nvSpPr>
        <p:spPr bwMode="auto">
          <a:xfrm>
            <a:off x="9723967" y="365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8221" name="Rectangle 29"/>
          <p:cNvSpPr>
            <a:spLocks noGrp="1" noChangeArrowheads="1"/>
          </p:cNvSpPr>
          <p:nvPr>
            <p:ph type="ctrTitle" sz="quarter"/>
          </p:nvPr>
        </p:nvSpPr>
        <p:spPr>
          <a:xfrm>
            <a:off x="914400" y="1752600"/>
            <a:ext cx="103632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lgn="ctr">
              <a:defRPr sz="4400" i="0"/>
            </a:lvl1pPr>
          </a:lstStyle>
          <a:p>
            <a:pPr lvl="0"/>
            <a:r>
              <a:rPr lang="ja-JP" altLang="en-US" noProof="0"/>
              <a:t>マスター タイトルの書式設定</a:t>
            </a:r>
          </a:p>
        </p:txBody>
      </p:sp>
      <p:sp>
        <p:nvSpPr>
          <p:cNvPr id="8222" name="Rectangle 30"/>
          <p:cNvSpPr>
            <a:spLocks noGrp="1" noChangeArrowheads="1"/>
          </p:cNvSpPr>
          <p:nvPr>
            <p:ph type="subTitle" sz="quarter" idx="1"/>
          </p:nvPr>
        </p:nvSpPr>
        <p:spPr>
          <a:xfrm>
            <a:off x="1828800" y="4038600"/>
            <a:ext cx="8534400" cy="762000"/>
          </a:xfrm>
        </p:spPr>
        <p:txBody>
          <a:bodyPr/>
          <a:lstStyle>
            <a:lvl1pPr marL="0" indent="0" algn="ctr">
              <a:defRPr/>
            </a:lvl1pPr>
          </a:lstStyle>
          <a:p>
            <a:pPr lvl="0"/>
            <a:r>
              <a:rPr lang="ja-JP" altLang="en-US" noProof="0"/>
              <a:t>マスター サブタイトルの書式設定</a:t>
            </a:r>
          </a:p>
        </p:txBody>
      </p:sp>
      <p:sp>
        <p:nvSpPr>
          <p:cNvPr id="8248" name="AutoShape 56"/>
          <p:cNvSpPr>
            <a:spLocks noChangeArrowheads="1"/>
          </p:cNvSpPr>
          <p:nvPr/>
        </p:nvSpPr>
        <p:spPr bwMode="auto">
          <a:xfrm rot="5400000">
            <a:off x="11295063" y="6369580"/>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9" name="AutoShape 57"/>
          <p:cNvSpPr>
            <a:spLocks noChangeArrowheads="1"/>
          </p:cNvSpPr>
          <p:nvPr/>
        </p:nvSpPr>
        <p:spPr bwMode="auto">
          <a:xfrm rot="5400000">
            <a:off x="11024130"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0" name="AutoShape 58"/>
          <p:cNvSpPr>
            <a:spLocks noChangeArrowheads="1"/>
          </p:cNvSpPr>
          <p:nvPr/>
        </p:nvSpPr>
        <p:spPr bwMode="auto">
          <a:xfrm rot="5400000">
            <a:off x="11294004" y="56816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1" name="AutoShape 59"/>
          <p:cNvSpPr>
            <a:spLocks noChangeArrowheads="1"/>
          </p:cNvSpPr>
          <p:nvPr/>
        </p:nvSpPr>
        <p:spPr bwMode="auto">
          <a:xfrm rot="5400000">
            <a:off x="11006138" y="5329238"/>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2" name="AutoShape 60"/>
          <p:cNvSpPr>
            <a:spLocks noChangeArrowheads="1"/>
          </p:cNvSpPr>
          <p:nvPr/>
        </p:nvSpPr>
        <p:spPr bwMode="auto">
          <a:xfrm rot="5400000">
            <a:off x="11260138" y="4970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3" name="AutoShape 61"/>
          <p:cNvSpPr>
            <a:spLocks noChangeArrowheads="1"/>
          </p:cNvSpPr>
          <p:nvPr/>
        </p:nvSpPr>
        <p:spPr bwMode="auto">
          <a:xfrm rot="5400000">
            <a:off x="10989204" y="46275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4" name="AutoShape 62"/>
          <p:cNvSpPr>
            <a:spLocks noChangeArrowheads="1"/>
          </p:cNvSpPr>
          <p:nvPr/>
        </p:nvSpPr>
        <p:spPr bwMode="auto">
          <a:xfrm rot="5400000">
            <a:off x="11277071" y="4297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5" name="AutoShape 63"/>
          <p:cNvSpPr>
            <a:spLocks noChangeArrowheads="1"/>
          </p:cNvSpPr>
          <p:nvPr/>
        </p:nvSpPr>
        <p:spPr bwMode="auto">
          <a:xfrm rot="5400000">
            <a:off x="11564938" y="3954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6" name="AutoShape 64"/>
          <p:cNvSpPr>
            <a:spLocks noChangeArrowheads="1"/>
          </p:cNvSpPr>
          <p:nvPr/>
        </p:nvSpPr>
        <p:spPr bwMode="auto">
          <a:xfrm rot="5400000">
            <a:off x="11278130" y="3610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7" name="AutoShape 65"/>
          <p:cNvSpPr>
            <a:spLocks noChangeArrowheads="1"/>
          </p:cNvSpPr>
          <p:nvPr/>
        </p:nvSpPr>
        <p:spPr bwMode="auto">
          <a:xfrm rot="5400000">
            <a:off x="11565996"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712858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443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4252636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0117" y="1219200"/>
            <a:ext cx="5484283"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1" y="1219200"/>
            <a:ext cx="548428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1458547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8" name="スライド番号プレースホルダー 7"/>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3783811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4" name="スライド番号プレースホルダー 3"/>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3892907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3" name="スライド番号プレースホルダー 2"/>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345643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8DFA1846-DA80-1C48-A609-854EA85C59AD}" type="datetimeFigureOut">
              <a:rPr lang="en-US" smtClean="0"/>
              <a:pPr/>
              <a:t>12/17/2024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0093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1129056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2353043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590677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40800" y="381000"/>
            <a:ext cx="2844800" cy="6019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06400" y="381000"/>
            <a:ext cx="8331200" cy="6019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70B0ED72-3022-4275-B0A0-EF80554961E5}" type="datetimeFigureOut">
              <a:rPr kumimoji="1" lang="ja-JP" altLang="en-US" smtClean="0"/>
              <a:t>2024/12/17</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3228A54C-D7B2-4196-A05F-3F8A428C61FC}" type="slidenum">
              <a:rPr kumimoji="1" lang="ja-JP" altLang="en-US" smtClean="0"/>
              <a:t>‹#›</a:t>
            </a:fld>
            <a:endParaRPr kumimoji="1" lang="ja-JP" altLang="en-US"/>
          </a:p>
        </p:txBody>
      </p:sp>
    </p:spTree>
    <p:extLst>
      <p:ext uri="{BB962C8B-B14F-4D97-AF65-F5344CB8AC3E}">
        <p14:creationId xmlns:p14="http://schemas.microsoft.com/office/powerpoint/2010/main" val="3252758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5570220"/>
          </a:xfrm>
          <a:prstGeom prst="rect">
            <a:avLst/>
          </a:prstGeom>
        </p:spPr>
      </p:pic>
      <p:pic>
        <p:nvPicPr>
          <p:cNvPr id="17" name="bg object 17"/>
          <p:cNvPicPr/>
          <p:nvPr/>
        </p:nvPicPr>
        <p:blipFill>
          <a:blip r:embed="rId3" cstate="print"/>
          <a:stretch>
            <a:fillRect/>
          </a:stretch>
        </p:blipFill>
        <p:spPr>
          <a:xfrm>
            <a:off x="1" y="3808476"/>
            <a:ext cx="12191999" cy="3049521"/>
          </a:xfrm>
          <a:prstGeom prst="rect">
            <a:avLst/>
          </a:prstGeom>
        </p:spPr>
      </p:pic>
      <p:sp>
        <p:nvSpPr>
          <p:cNvPr id="2" name="Holder 2"/>
          <p:cNvSpPr>
            <a:spLocks noGrp="1"/>
          </p:cNvSpPr>
          <p:nvPr>
            <p:ph type="ctrTitle"/>
          </p:nvPr>
        </p:nvSpPr>
        <p:spPr>
          <a:xfrm>
            <a:off x="909660" y="2157806"/>
            <a:ext cx="6852073" cy="446276"/>
          </a:xfrm>
          <a:prstGeom prst="rect">
            <a:avLst/>
          </a:prstGeom>
        </p:spPr>
        <p:txBody>
          <a:bodyPr wrap="square" lIns="0" tIns="0" rIns="0" bIns="0">
            <a:spAutoFit/>
          </a:bodyPr>
          <a:lstStyle>
            <a:lvl1pPr>
              <a:defRPr sz="2900" b="0" i="0">
                <a:solidFill>
                  <a:schemeClr val="tx1"/>
                </a:solidFill>
                <a:latin typeface="ＭＳ Ｐゴシック"/>
                <a:cs typeface="ＭＳ Ｐゴシック"/>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951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2680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ＭＳ Ｐゴシック"/>
                <a:cs typeface="ＭＳ Ｐゴシック"/>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063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ＭＳ Ｐゴシック"/>
                <a:cs typeface="ＭＳ Ｐゴシック"/>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0926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5570220"/>
          </a:xfrm>
          <a:prstGeom prst="rect">
            <a:avLst/>
          </a:prstGeom>
        </p:spPr>
      </p:pic>
      <p:pic>
        <p:nvPicPr>
          <p:cNvPr id="17" name="bg object 17"/>
          <p:cNvPicPr/>
          <p:nvPr/>
        </p:nvPicPr>
        <p:blipFill>
          <a:blip r:embed="rId3" cstate="print"/>
          <a:stretch>
            <a:fillRect/>
          </a:stretch>
        </p:blipFill>
        <p:spPr>
          <a:xfrm>
            <a:off x="1" y="3808476"/>
            <a:ext cx="12191999" cy="304952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1570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69276" y="2536381"/>
            <a:ext cx="7253446" cy="939800"/>
          </a:xfrm>
          <a:prstGeom prst="rect">
            <a:avLst/>
          </a:prstGeom>
        </p:spPr>
        <p:txBody>
          <a:bodyPr wrap="square" lIns="0" tIns="0" rIns="0" bIns="0">
            <a:spAutoFit/>
          </a:bodyPr>
          <a:lstStyle>
            <a:lvl1pPr>
              <a:defRPr sz="4000" b="0" i="0">
                <a:solidFill>
                  <a:schemeClr val="tx1"/>
                </a:solidFill>
                <a:latin typeface="ＭＳ Ｐゴシック"/>
                <a:cs typeface="ＭＳ Ｐゴシック"/>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ＭＳ Ｐゴシック"/>
                <a:cs typeface="ＭＳ Ｐゴシック"/>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11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0117" y="1219200"/>
            <a:ext cx="5484283"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1" y="1219200"/>
            <a:ext cx="548428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57302355-E14B-8545-A8F8-0FE83CC9D524}" type="datetimeFigureOut">
              <a:rPr lang="en-US" smtClean="0"/>
              <a:pPr/>
              <a:t>12/17/2024</a:t>
            </a:fld>
            <a:endParaRPr lang="en-US" dirty="0"/>
          </a:p>
        </p:txBody>
      </p:sp>
      <p:sp>
        <p:nvSpPr>
          <p:cNvPr id="6" name="スライド番号プレースホルダー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72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ＭＳ Ｐゴシック"/>
                <a:cs typeface="ＭＳ Ｐゴシック"/>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9714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ＭＳ Ｐゴシック"/>
                <a:cs typeface="ＭＳ Ｐゴシック"/>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46039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ＭＳ Ｐゴシック"/>
                <a:cs typeface="ＭＳ Ｐゴシック"/>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158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623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02640F58-564D-2B4F-AE67-E407BA4FCF45}" type="datetimeFigureOut">
              <a:rPr lang="en-US" smtClean="0"/>
              <a:pPr/>
              <a:t>12/17/2024</a:t>
            </a:fld>
            <a:endParaRPr lang="en-US" dirty="0"/>
          </a:p>
        </p:txBody>
      </p:sp>
      <p:sp>
        <p:nvSpPr>
          <p:cNvPr id="8" name="スライド番号プレースホルダー 7"/>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07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F13A34C8-038E-2045-AF43-DF7DBB8E0E9E}" type="datetimeFigureOut">
              <a:rPr lang="en-US" smtClean="0"/>
              <a:pPr/>
              <a:t>12/17/2024</a:t>
            </a:fld>
            <a:endParaRPr lang="en-US" dirty="0"/>
          </a:p>
        </p:txBody>
      </p:sp>
      <p:sp>
        <p:nvSpPr>
          <p:cNvPr id="4" name="スライド番号プレースホルダー 3"/>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028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8818C68F-D26B-8F47-958C-23B49CF8A634}" type="datetimeFigureOut">
              <a:rPr lang="en-US" smtClean="0"/>
              <a:pPr/>
              <a:t>12/17/2024</a:t>
            </a:fld>
            <a:endParaRPr lang="en-US" dirty="0"/>
          </a:p>
        </p:txBody>
      </p:sp>
      <p:sp>
        <p:nvSpPr>
          <p:cNvPr id="3" name="スライド番号プレースホルダー 2"/>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490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9B482E8-6E0E-1B4F-B1FD-C69DB9E858D9}" type="datetimeFigureOut">
              <a:rPr lang="en-US" smtClean="0"/>
              <a:pPr/>
              <a:t>12/17/2024</a:t>
            </a:fld>
            <a:endParaRPr lang="en-US" dirty="0"/>
          </a:p>
        </p:txBody>
      </p:sp>
      <p:sp>
        <p:nvSpPr>
          <p:cNvPr id="6" name="スライド番号プレースホルダー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70726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9B482E8-6E0E-1B4F-B1FD-C69DB9E858D9}" type="datetimeFigureOut">
              <a:rPr lang="en-US" smtClean="0"/>
              <a:pPr/>
              <a:t>12/17/2024</a:t>
            </a:fld>
            <a:endParaRPr lang="en-US" dirty="0"/>
          </a:p>
        </p:txBody>
      </p:sp>
      <p:sp>
        <p:nvSpPr>
          <p:cNvPr id="6" name="スライド番号プレースホルダー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47746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0" y="64770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09B482E8-6E0E-1B4F-B1FD-C69DB9E858D9}" type="datetimeFigureOut">
              <a:rPr lang="en-US" smtClean="0"/>
              <a:pPr/>
              <a:t>12/17/2024</a:t>
            </a:fld>
            <a:endParaRPr lang="en-US" dirty="0"/>
          </a:p>
        </p:txBody>
      </p:sp>
      <p:sp>
        <p:nvSpPr>
          <p:cNvPr id="7171" name="Rectangle 3"/>
          <p:cNvSpPr>
            <a:spLocks noGrp="1" noChangeArrowheads="1"/>
          </p:cNvSpPr>
          <p:nvPr>
            <p:ph type="sldNum" sz="quarter" idx="4"/>
          </p:nvPr>
        </p:nvSpPr>
        <p:spPr bwMode="auto">
          <a:xfrm>
            <a:off x="9652000" y="64643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D57F1E4F-1CFF-5643-939E-217C01CDF565}" type="slidenum">
              <a:rPr lang="en-US" smtClean="0"/>
              <a:pPr/>
              <a:t>‹#›</a:t>
            </a:fld>
            <a:endParaRPr lang="en-US" dirty="0"/>
          </a:p>
        </p:txBody>
      </p:sp>
      <p:sp>
        <p:nvSpPr>
          <p:cNvPr id="7172" name="Rectangle 4"/>
          <p:cNvSpPr>
            <a:spLocks noGrp="1" noChangeArrowheads="1"/>
          </p:cNvSpPr>
          <p:nvPr>
            <p:ph type="title"/>
          </p:nvPr>
        </p:nvSpPr>
        <p:spPr bwMode="auto">
          <a:xfrm>
            <a:off x="406400" y="381000"/>
            <a:ext cx="1137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4" name="Rectangle 6"/>
          <p:cNvSpPr>
            <a:spLocks noGrp="1" noChangeArrowheads="1"/>
          </p:cNvSpPr>
          <p:nvPr>
            <p:ph type="body" idx="1"/>
          </p:nvPr>
        </p:nvSpPr>
        <p:spPr bwMode="auto">
          <a:xfrm>
            <a:off x="510118" y="1219200"/>
            <a:ext cx="111717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第</a:t>
            </a:r>
            <a:r>
              <a:rPr lang="en-US" altLang="ja-JP"/>
              <a:t>1</a:t>
            </a:r>
            <a:r>
              <a:rPr lang="ja-JP" altLang="en-US"/>
              <a:t>レベル</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1" name="Text Box 13"/>
          <p:cNvSpPr txBox="1">
            <a:spLocks noChangeArrowheads="1"/>
          </p:cNvSpPr>
          <p:nvPr/>
        </p:nvSpPr>
        <p:spPr bwMode="auto">
          <a:xfrm>
            <a:off x="0" y="111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7195" name="AutoShape 27"/>
          <p:cNvSpPr>
            <a:spLocks noChangeArrowheads="1"/>
          </p:cNvSpPr>
          <p:nvPr/>
        </p:nvSpPr>
        <p:spPr bwMode="auto">
          <a:xfrm rot="5400000">
            <a:off x="11599863" y="41805"/>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8" name="AutoShape 30"/>
          <p:cNvSpPr>
            <a:spLocks noChangeArrowheads="1"/>
          </p:cNvSpPr>
          <p:nvPr/>
        </p:nvSpPr>
        <p:spPr bwMode="auto">
          <a:xfrm rot="5400000">
            <a:off x="11311996" y="3847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9" name="AutoShape 31"/>
          <p:cNvSpPr>
            <a:spLocks noChangeArrowheads="1"/>
          </p:cNvSpPr>
          <p:nvPr/>
        </p:nvSpPr>
        <p:spPr bwMode="auto">
          <a:xfrm rot="5400000">
            <a:off x="11582930" y="7276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200" name="Line 32"/>
          <p:cNvSpPr>
            <a:spLocks noChangeShapeType="1"/>
          </p:cNvSpPr>
          <p:nvPr/>
        </p:nvSpPr>
        <p:spPr bwMode="auto">
          <a:xfrm>
            <a:off x="0" y="914400"/>
            <a:ext cx="10972800" cy="0"/>
          </a:xfrm>
          <a:prstGeom prst="line">
            <a:avLst/>
          </a:prstGeom>
          <a:noFill/>
          <a:ln w="57150">
            <a:solidFill>
              <a:srgbClr val="99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7201" name="AutoShape 33"/>
          <p:cNvSpPr>
            <a:spLocks noChangeArrowheads="1"/>
          </p:cNvSpPr>
          <p:nvPr/>
        </p:nvSpPr>
        <p:spPr bwMode="auto">
          <a:xfrm rot="5400000">
            <a:off x="11041063" y="727605"/>
            <a:ext cx="441325" cy="510117"/>
          </a:xfrm>
          <a:prstGeom prst="hexagon">
            <a:avLst>
              <a:gd name="adj" fmla="val 2883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1608232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kumimoji="1" sz="3200" b="1" i="1">
          <a:solidFill>
            <a:srgbClr val="4D4D4D"/>
          </a:solidFill>
          <a:latin typeface="+mj-lt"/>
          <a:ea typeface="+mj-ea"/>
          <a:cs typeface="+mj-cs"/>
        </a:defRPr>
      </a:lvl1pPr>
      <a:lvl2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333399"/>
        </a:buClr>
        <a:buFont typeface="Wingdings" pitchFamily="2" charset="2"/>
        <a:defRPr kumimoji="1" sz="2800">
          <a:solidFill>
            <a:srgbClr val="4D4D4D"/>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rgbClr val="4D4D4D"/>
          </a:solidFill>
          <a:latin typeface="+mn-lt"/>
          <a:ea typeface="+mn-ea"/>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rgbClr val="4D4D4D"/>
          </a:solidFill>
          <a:latin typeface="+mn-lt"/>
          <a:ea typeface="+mn-ea"/>
        </a:defRPr>
      </a:lvl3pPr>
      <a:lvl4pPr marL="1600200" indent="-228600" algn="l" rtl="0" eaLnBrk="1" fontAlgn="base" hangingPunct="1">
        <a:spcBef>
          <a:spcPct val="20000"/>
        </a:spcBef>
        <a:spcAft>
          <a:spcPct val="0"/>
        </a:spcAft>
        <a:defRPr kumimoji="1">
          <a:solidFill>
            <a:srgbClr val="4D4D4D"/>
          </a:solidFill>
          <a:latin typeface="+mn-lt"/>
          <a:ea typeface="+mn-ea"/>
        </a:defRPr>
      </a:lvl4pPr>
      <a:lvl5pPr marL="2057400" indent="-228600" algn="l" rtl="0" eaLnBrk="1" fontAlgn="base" hangingPunct="1">
        <a:spcBef>
          <a:spcPct val="20000"/>
        </a:spcBef>
        <a:spcAft>
          <a:spcPct val="0"/>
        </a:spcAft>
        <a:defRPr kumimoji="1" sz="1600">
          <a:solidFill>
            <a:srgbClr val="4D4D4D"/>
          </a:solidFill>
          <a:latin typeface="+mn-lt"/>
          <a:ea typeface="+mn-ea"/>
        </a:defRPr>
      </a:lvl5pPr>
      <a:lvl6pPr marL="2514600" indent="-228600" algn="l" rtl="0" eaLnBrk="1" fontAlgn="base" hangingPunct="1">
        <a:spcBef>
          <a:spcPct val="20000"/>
        </a:spcBef>
        <a:spcAft>
          <a:spcPct val="0"/>
        </a:spcAft>
        <a:defRPr kumimoji="1" sz="1600">
          <a:solidFill>
            <a:srgbClr val="4D4D4D"/>
          </a:solidFill>
          <a:latin typeface="+mn-lt"/>
          <a:ea typeface="+mn-ea"/>
        </a:defRPr>
      </a:lvl6pPr>
      <a:lvl7pPr marL="2971800" indent="-228600" algn="l" rtl="0" eaLnBrk="1" fontAlgn="base" hangingPunct="1">
        <a:spcBef>
          <a:spcPct val="20000"/>
        </a:spcBef>
        <a:spcAft>
          <a:spcPct val="0"/>
        </a:spcAft>
        <a:defRPr kumimoji="1" sz="1600">
          <a:solidFill>
            <a:srgbClr val="4D4D4D"/>
          </a:solidFill>
          <a:latin typeface="+mn-lt"/>
          <a:ea typeface="+mn-ea"/>
        </a:defRPr>
      </a:lvl7pPr>
      <a:lvl8pPr marL="3429000" indent="-228600" algn="l" rtl="0" eaLnBrk="1" fontAlgn="base" hangingPunct="1">
        <a:spcBef>
          <a:spcPct val="20000"/>
        </a:spcBef>
        <a:spcAft>
          <a:spcPct val="0"/>
        </a:spcAft>
        <a:defRPr kumimoji="1" sz="1600">
          <a:solidFill>
            <a:srgbClr val="4D4D4D"/>
          </a:solidFill>
          <a:latin typeface="+mn-lt"/>
          <a:ea typeface="+mn-ea"/>
        </a:defRPr>
      </a:lvl8pPr>
      <a:lvl9pPr marL="3886200" indent="-228600" algn="l" rtl="0" eaLnBrk="1" fontAlgn="base" hangingPunct="1">
        <a:spcBef>
          <a:spcPct val="20000"/>
        </a:spcBef>
        <a:spcAft>
          <a:spcPct val="0"/>
        </a:spcAft>
        <a:defRPr kumimoji="1" sz="1600">
          <a:solidFill>
            <a:srgbClr val="4D4D4D"/>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0" y="64770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CEA78276-F419-4572-B2C7-D78CAE148D0B}" type="datetime1">
              <a:rPr kumimoji="1" lang="en-US" altLang="ja-JP" smtClean="0"/>
              <a:t>12/17/2024</a:t>
            </a:fld>
            <a:endParaRPr kumimoji="1" lang="ja-JP" altLang="en-US" dirty="0"/>
          </a:p>
        </p:txBody>
      </p:sp>
      <p:sp>
        <p:nvSpPr>
          <p:cNvPr id="7171" name="Rectangle 3"/>
          <p:cNvSpPr>
            <a:spLocks noGrp="1" noChangeArrowheads="1"/>
          </p:cNvSpPr>
          <p:nvPr>
            <p:ph type="sldNum" sz="quarter" idx="4"/>
          </p:nvPr>
        </p:nvSpPr>
        <p:spPr bwMode="auto">
          <a:xfrm>
            <a:off x="11275482" y="6464300"/>
            <a:ext cx="5101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6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283CF69F-0C4D-4493-80D5-6F8BC3B90E0D}" type="slidenum">
              <a:rPr kumimoji="1" lang="ja-JP" altLang="en-US" smtClean="0"/>
              <a:pPr/>
              <a:t>‹#›</a:t>
            </a:fld>
            <a:endParaRPr kumimoji="1" lang="ja-JP" altLang="en-US" dirty="0"/>
          </a:p>
        </p:txBody>
      </p:sp>
      <p:sp>
        <p:nvSpPr>
          <p:cNvPr id="7172" name="Rectangle 4"/>
          <p:cNvSpPr>
            <a:spLocks noGrp="1" noChangeArrowheads="1"/>
          </p:cNvSpPr>
          <p:nvPr>
            <p:ph type="title"/>
          </p:nvPr>
        </p:nvSpPr>
        <p:spPr bwMode="auto">
          <a:xfrm>
            <a:off x="406400" y="381000"/>
            <a:ext cx="1137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4" name="Rectangle 6"/>
          <p:cNvSpPr>
            <a:spLocks noGrp="1" noChangeArrowheads="1"/>
          </p:cNvSpPr>
          <p:nvPr>
            <p:ph type="body" idx="1"/>
          </p:nvPr>
        </p:nvSpPr>
        <p:spPr bwMode="auto">
          <a:xfrm>
            <a:off x="510118" y="1219200"/>
            <a:ext cx="111717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第</a:t>
            </a:r>
            <a:r>
              <a:rPr lang="en-US" altLang="ja-JP" dirty="0"/>
              <a:t>1</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181" name="Text Box 13"/>
          <p:cNvSpPr txBox="1">
            <a:spLocks noChangeArrowheads="1"/>
          </p:cNvSpPr>
          <p:nvPr/>
        </p:nvSpPr>
        <p:spPr bwMode="auto">
          <a:xfrm>
            <a:off x="0" y="111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7195" name="AutoShape 27"/>
          <p:cNvSpPr>
            <a:spLocks noChangeArrowheads="1"/>
          </p:cNvSpPr>
          <p:nvPr/>
        </p:nvSpPr>
        <p:spPr bwMode="auto">
          <a:xfrm rot="5400000">
            <a:off x="11599863" y="41805"/>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8" name="AutoShape 30"/>
          <p:cNvSpPr>
            <a:spLocks noChangeArrowheads="1"/>
          </p:cNvSpPr>
          <p:nvPr/>
        </p:nvSpPr>
        <p:spPr bwMode="auto">
          <a:xfrm rot="5400000">
            <a:off x="11311996" y="3847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9" name="AutoShape 31"/>
          <p:cNvSpPr>
            <a:spLocks noChangeArrowheads="1"/>
          </p:cNvSpPr>
          <p:nvPr/>
        </p:nvSpPr>
        <p:spPr bwMode="auto">
          <a:xfrm rot="5400000">
            <a:off x="11582930" y="7276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200" name="Line 32"/>
          <p:cNvSpPr>
            <a:spLocks noChangeShapeType="1"/>
          </p:cNvSpPr>
          <p:nvPr/>
        </p:nvSpPr>
        <p:spPr bwMode="auto">
          <a:xfrm>
            <a:off x="0" y="914400"/>
            <a:ext cx="10972800" cy="0"/>
          </a:xfrm>
          <a:prstGeom prst="line">
            <a:avLst/>
          </a:prstGeom>
          <a:noFill/>
          <a:ln w="57150">
            <a:solidFill>
              <a:srgbClr val="99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7201" name="AutoShape 33"/>
          <p:cNvSpPr>
            <a:spLocks noChangeArrowheads="1"/>
          </p:cNvSpPr>
          <p:nvPr/>
        </p:nvSpPr>
        <p:spPr bwMode="auto">
          <a:xfrm rot="5400000">
            <a:off x="11041063" y="727605"/>
            <a:ext cx="441325" cy="510117"/>
          </a:xfrm>
          <a:prstGeom prst="hexagon">
            <a:avLst>
              <a:gd name="adj" fmla="val 2883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3998588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kumimoji="1" sz="3200" b="1" i="1">
          <a:solidFill>
            <a:srgbClr val="4D4D4D"/>
          </a:solidFill>
          <a:latin typeface="+mj-lt"/>
          <a:ea typeface="+mj-ea"/>
          <a:cs typeface="+mj-cs"/>
        </a:defRPr>
      </a:lvl1pPr>
      <a:lvl2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333399"/>
        </a:buClr>
        <a:buFont typeface="Wingdings" pitchFamily="2" charset="2"/>
        <a:defRPr kumimoji="1" sz="2800">
          <a:solidFill>
            <a:srgbClr val="4D4D4D"/>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rgbClr val="4D4D4D"/>
          </a:solidFill>
          <a:latin typeface="+mn-lt"/>
          <a:ea typeface="+mn-ea"/>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rgbClr val="4D4D4D"/>
          </a:solidFill>
          <a:latin typeface="+mn-lt"/>
          <a:ea typeface="+mn-ea"/>
        </a:defRPr>
      </a:lvl3pPr>
      <a:lvl4pPr marL="1600200" indent="-228600" algn="l" rtl="0" eaLnBrk="1" fontAlgn="base" hangingPunct="1">
        <a:spcBef>
          <a:spcPct val="20000"/>
        </a:spcBef>
        <a:spcAft>
          <a:spcPct val="0"/>
        </a:spcAft>
        <a:defRPr kumimoji="1">
          <a:solidFill>
            <a:srgbClr val="4D4D4D"/>
          </a:solidFill>
          <a:latin typeface="+mn-lt"/>
          <a:ea typeface="+mn-ea"/>
        </a:defRPr>
      </a:lvl4pPr>
      <a:lvl5pPr marL="2057400" indent="-228600" algn="l" rtl="0" eaLnBrk="1" fontAlgn="base" hangingPunct="1">
        <a:spcBef>
          <a:spcPct val="20000"/>
        </a:spcBef>
        <a:spcAft>
          <a:spcPct val="0"/>
        </a:spcAft>
        <a:defRPr kumimoji="1" sz="1600">
          <a:solidFill>
            <a:srgbClr val="4D4D4D"/>
          </a:solidFill>
          <a:latin typeface="+mn-lt"/>
          <a:ea typeface="+mn-ea"/>
        </a:defRPr>
      </a:lvl5pPr>
      <a:lvl6pPr marL="2514600" indent="-228600" algn="l" rtl="0" eaLnBrk="1" fontAlgn="base" hangingPunct="1">
        <a:spcBef>
          <a:spcPct val="20000"/>
        </a:spcBef>
        <a:spcAft>
          <a:spcPct val="0"/>
        </a:spcAft>
        <a:defRPr kumimoji="1" sz="1600">
          <a:solidFill>
            <a:srgbClr val="4D4D4D"/>
          </a:solidFill>
          <a:latin typeface="+mn-lt"/>
          <a:ea typeface="+mn-ea"/>
        </a:defRPr>
      </a:lvl6pPr>
      <a:lvl7pPr marL="2971800" indent="-228600" algn="l" rtl="0" eaLnBrk="1" fontAlgn="base" hangingPunct="1">
        <a:spcBef>
          <a:spcPct val="20000"/>
        </a:spcBef>
        <a:spcAft>
          <a:spcPct val="0"/>
        </a:spcAft>
        <a:defRPr kumimoji="1" sz="1600">
          <a:solidFill>
            <a:srgbClr val="4D4D4D"/>
          </a:solidFill>
          <a:latin typeface="+mn-lt"/>
          <a:ea typeface="+mn-ea"/>
        </a:defRPr>
      </a:lvl7pPr>
      <a:lvl8pPr marL="3429000" indent="-228600" algn="l" rtl="0" eaLnBrk="1" fontAlgn="base" hangingPunct="1">
        <a:spcBef>
          <a:spcPct val="20000"/>
        </a:spcBef>
        <a:spcAft>
          <a:spcPct val="0"/>
        </a:spcAft>
        <a:defRPr kumimoji="1" sz="1600">
          <a:solidFill>
            <a:srgbClr val="4D4D4D"/>
          </a:solidFill>
          <a:latin typeface="+mn-lt"/>
          <a:ea typeface="+mn-ea"/>
        </a:defRPr>
      </a:lvl8pPr>
      <a:lvl9pPr marL="3886200" indent="-228600" algn="l" rtl="0" eaLnBrk="1" fontAlgn="base" hangingPunct="1">
        <a:spcBef>
          <a:spcPct val="20000"/>
        </a:spcBef>
        <a:spcAft>
          <a:spcPct val="0"/>
        </a:spcAft>
        <a:defRPr kumimoji="1" sz="1600">
          <a:solidFill>
            <a:srgbClr val="4D4D4D"/>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0" y="64770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70B0ED72-3022-4275-B0A0-EF80554961E5}" type="datetimeFigureOut">
              <a:rPr kumimoji="1" lang="ja-JP" altLang="en-US" smtClean="0"/>
              <a:t>2024/12/17</a:t>
            </a:fld>
            <a:endParaRPr kumimoji="1" lang="ja-JP" altLang="en-US"/>
          </a:p>
        </p:txBody>
      </p:sp>
      <p:sp>
        <p:nvSpPr>
          <p:cNvPr id="7171" name="Rectangle 3"/>
          <p:cNvSpPr>
            <a:spLocks noGrp="1" noChangeArrowheads="1"/>
          </p:cNvSpPr>
          <p:nvPr>
            <p:ph type="sldNum" sz="quarter" idx="4"/>
          </p:nvPr>
        </p:nvSpPr>
        <p:spPr bwMode="auto">
          <a:xfrm>
            <a:off x="9652000" y="64643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3228A54C-D7B2-4196-A05F-3F8A428C61FC}" type="slidenum">
              <a:rPr kumimoji="1" lang="ja-JP" altLang="en-US" smtClean="0"/>
              <a:t>‹#›</a:t>
            </a:fld>
            <a:endParaRPr kumimoji="1" lang="ja-JP" altLang="en-US"/>
          </a:p>
        </p:txBody>
      </p:sp>
      <p:sp>
        <p:nvSpPr>
          <p:cNvPr id="7172" name="Rectangle 4"/>
          <p:cNvSpPr>
            <a:spLocks noGrp="1" noChangeArrowheads="1"/>
          </p:cNvSpPr>
          <p:nvPr>
            <p:ph type="title"/>
          </p:nvPr>
        </p:nvSpPr>
        <p:spPr bwMode="auto">
          <a:xfrm>
            <a:off x="406400" y="381000"/>
            <a:ext cx="1137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4" name="Rectangle 6"/>
          <p:cNvSpPr>
            <a:spLocks noGrp="1" noChangeArrowheads="1"/>
          </p:cNvSpPr>
          <p:nvPr>
            <p:ph type="body" idx="1"/>
          </p:nvPr>
        </p:nvSpPr>
        <p:spPr bwMode="auto">
          <a:xfrm>
            <a:off x="510118" y="1219200"/>
            <a:ext cx="111717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第</a:t>
            </a:r>
            <a:r>
              <a:rPr lang="en-US" altLang="ja-JP"/>
              <a:t>1</a:t>
            </a:r>
            <a:r>
              <a:rPr lang="ja-JP" altLang="en-US"/>
              <a:t>レベル</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1" name="Text Box 13"/>
          <p:cNvSpPr txBox="1">
            <a:spLocks noChangeArrowheads="1"/>
          </p:cNvSpPr>
          <p:nvPr/>
        </p:nvSpPr>
        <p:spPr bwMode="auto">
          <a:xfrm>
            <a:off x="0" y="111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7195" name="AutoShape 27"/>
          <p:cNvSpPr>
            <a:spLocks noChangeArrowheads="1"/>
          </p:cNvSpPr>
          <p:nvPr/>
        </p:nvSpPr>
        <p:spPr bwMode="auto">
          <a:xfrm rot="5400000">
            <a:off x="11599863" y="41805"/>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8" name="AutoShape 30"/>
          <p:cNvSpPr>
            <a:spLocks noChangeArrowheads="1"/>
          </p:cNvSpPr>
          <p:nvPr/>
        </p:nvSpPr>
        <p:spPr bwMode="auto">
          <a:xfrm rot="5400000">
            <a:off x="11311996" y="3847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9" name="AutoShape 31"/>
          <p:cNvSpPr>
            <a:spLocks noChangeArrowheads="1"/>
          </p:cNvSpPr>
          <p:nvPr/>
        </p:nvSpPr>
        <p:spPr bwMode="auto">
          <a:xfrm rot="5400000">
            <a:off x="11582930" y="7276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200" name="Line 32"/>
          <p:cNvSpPr>
            <a:spLocks noChangeShapeType="1"/>
          </p:cNvSpPr>
          <p:nvPr/>
        </p:nvSpPr>
        <p:spPr bwMode="auto">
          <a:xfrm>
            <a:off x="0" y="914400"/>
            <a:ext cx="10972800" cy="0"/>
          </a:xfrm>
          <a:prstGeom prst="line">
            <a:avLst/>
          </a:prstGeom>
          <a:noFill/>
          <a:ln w="57150">
            <a:solidFill>
              <a:srgbClr val="99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7201" name="AutoShape 33"/>
          <p:cNvSpPr>
            <a:spLocks noChangeArrowheads="1"/>
          </p:cNvSpPr>
          <p:nvPr/>
        </p:nvSpPr>
        <p:spPr bwMode="auto">
          <a:xfrm rot="5400000">
            <a:off x="11041063" y="727605"/>
            <a:ext cx="441325" cy="510117"/>
          </a:xfrm>
          <a:prstGeom prst="hexagon">
            <a:avLst>
              <a:gd name="adj" fmla="val 2883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12016480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kumimoji="1" sz="3200" b="1" i="1">
          <a:solidFill>
            <a:srgbClr val="4D4D4D"/>
          </a:solidFill>
          <a:latin typeface="+mj-lt"/>
          <a:ea typeface="+mj-ea"/>
          <a:cs typeface="+mj-cs"/>
        </a:defRPr>
      </a:lvl1pPr>
      <a:lvl2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333399"/>
        </a:buClr>
        <a:buFont typeface="Wingdings" pitchFamily="2" charset="2"/>
        <a:defRPr kumimoji="1" sz="2800">
          <a:solidFill>
            <a:srgbClr val="4D4D4D"/>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rgbClr val="4D4D4D"/>
          </a:solidFill>
          <a:latin typeface="+mn-lt"/>
          <a:ea typeface="+mn-ea"/>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rgbClr val="4D4D4D"/>
          </a:solidFill>
          <a:latin typeface="+mn-lt"/>
          <a:ea typeface="+mn-ea"/>
        </a:defRPr>
      </a:lvl3pPr>
      <a:lvl4pPr marL="1600200" indent="-228600" algn="l" rtl="0" eaLnBrk="1" fontAlgn="base" hangingPunct="1">
        <a:spcBef>
          <a:spcPct val="20000"/>
        </a:spcBef>
        <a:spcAft>
          <a:spcPct val="0"/>
        </a:spcAft>
        <a:defRPr kumimoji="1">
          <a:solidFill>
            <a:srgbClr val="4D4D4D"/>
          </a:solidFill>
          <a:latin typeface="+mn-lt"/>
          <a:ea typeface="+mn-ea"/>
        </a:defRPr>
      </a:lvl4pPr>
      <a:lvl5pPr marL="2057400" indent="-228600" algn="l" rtl="0" eaLnBrk="1" fontAlgn="base" hangingPunct="1">
        <a:spcBef>
          <a:spcPct val="20000"/>
        </a:spcBef>
        <a:spcAft>
          <a:spcPct val="0"/>
        </a:spcAft>
        <a:defRPr kumimoji="1" sz="1600">
          <a:solidFill>
            <a:srgbClr val="4D4D4D"/>
          </a:solidFill>
          <a:latin typeface="+mn-lt"/>
          <a:ea typeface="+mn-ea"/>
        </a:defRPr>
      </a:lvl5pPr>
      <a:lvl6pPr marL="2514600" indent="-228600" algn="l" rtl="0" eaLnBrk="1" fontAlgn="base" hangingPunct="1">
        <a:spcBef>
          <a:spcPct val="20000"/>
        </a:spcBef>
        <a:spcAft>
          <a:spcPct val="0"/>
        </a:spcAft>
        <a:defRPr kumimoji="1" sz="1600">
          <a:solidFill>
            <a:srgbClr val="4D4D4D"/>
          </a:solidFill>
          <a:latin typeface="+mn-lt"/>
          <a:ea typeface="+mn-ea"/>
        </a:defRPr>
      </a:lvl6pPr>
      <a:lvl7pPr marL="2971800" indent="-228600" algn="l" rtl="0" eaLnBrk="1" fontAlgn="base" hangingPunct="1">
        <a:spcBef>
          <a:spcPct val="20000"/>
        </a:spcBef>
        <a:spcAft>
          <a:spcPct val="0"/>
        </a:spcAft>
        <a:defRPr kumimoji="1" sz="1600">
          <a:solidFill>
            <a:srgbClr val="4D4D4D"/>
          </a:solidFill>
          <a:latin typeface="+mn-lt"/>
          <a:ea typeface="+mn-ea"/>
        </a:defRPr>
      </a:lvl7pPr>
      <a:lvl8pPr marL="3429000" indent="-228600" algn="l" rtl="0" eaLnBrk="1" fontAlgn="base" hangingPunct="1">
        <a:spcBef>
          <a:spcPct val="20000"/>
        </a:spcBef>
        <a:spcAft>
          <a:spcPct val="0"/>
        </a:spcAft>
        <a:defRPr kumimoji="1" sz="1600">
          <a:solidFill>
            <a:srgbClr val="4D4D4D"/>
          </a:solidFill>
          <a:latin typeface="+mn-lt"/>
          <a:ea typeface="+mn-ea"/>
        </a:defRPr>
      </a:lvl8pPr>
      <a:lvl9pPr marL="3886200" indent="-228600" algn="l" rtl="0" eaLnBrk="1" fontAlgn="base" hangingPunct="1">
        <a:spcBef>
          <a:spcPct val="20000"/>
        </a:spcBef>
        <a:spcAft>
          <a:spcPct val="0"/>
        </a:spcAft>
        <a:defRPr kumimoji="1" sz="1600">
          <a:solidFill>
            <a:srgbClr val="4D4D4D"/>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0784" y="448817"/>
            <a:ext cx="11110433" cy="446276"/>
          </a:xfrm>
          <a:prstGeom prst="rect">
            <a:avLst/>
          </a:prstGeom>
        </p:spPr>
        <p:txBody>
          <a:bodyPr wrap="square" lIns="0" tIns="0" rIns="0" bIns="0">
            <a:spAutoFit/>
          </a:bodyPr>
          <a:lstStyle>
            <a:lvl1pPr>
              <a:defRPr sz="290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a:xfrm>
            <a:off x="696077" y="2019554"/>
            <a:ext cx="106265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75582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1225" y="295495"/>
            <a:ext cx="10182225" cy="1069340"/>
          </a:xfrm>
          <a:prstGeom prst="rect">
            <a:avLst/>
          </a:prstGeom>
        </p:spPr>
        <p:txBody>
          <a:bodyPr wrap="square" lIns="0" tIns="0" rIns="0" bIns="0">
            <a:spAutoFit/>
          </a:bodyPr>
          <a:lstStyle>
            <a:lvl1pPr>
              <a:defRPr sz="400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a:xfrm>
            <a:off x="538599" y="1476613"/>
            <a:ext cx="11040745" cy="2871470"/>
          </a:xfrm>
          <a:prstGeom prst="rect">
            <a:avLst/>
          </a:prstGeom>
        </p:spPr>
        <p:txBody>
          <a:bodyPr wrap="square" lIns="0" tIns="0" rIns="0" bIns="0">
            <a:spAutoFit/>
          </a:bodyPr>
          <a:lstStyle>
            <a:lvl1pPr>
              <a:defRPr sz="2800" b="0" i="0">
                <a:solidFill>
                  <a:schemeClr val="tx1"/>
                </a:solidFill>
                <a:latin typeface="ＭＳ Ｐゴシック"/>
                <a:cs typeface="ＭＳ Ｐゴシック"/>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83571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055F3-852D-8EE0-3F59-D68C4E39FF81}"/>
              </a:ext>
            </a:extLst>
          </p:cNvPr>
          <p:cNvSpPr>
            <a:spLocks noGrp="1"/>
          </p:cNvSpPr>
          <p:nvPr>
            <p:ph type="ctrTitle" sz="quarter"/>
          </p:nvPr>
        </p:nvSpPr>
        <p:spPr/>
        <p:txBody>
          <a:bodyPr/>
          <a:lstStyle/>
          <a:p>
            <a:r>
              <a:rPr kumimoji="1" lang="ja-JP" altLang="en-US" dirty="0"/>
              <a:t>予想以上に多い</a:t>
            </a:r>
            <a:r>
              <a:rPr kumimoji="1" lang="en-US" altLang="ja-JP" dirty="0"/>
              <a:t>ADHD</a:t>
            </a:r>
            <a:br>
              <a:rPr kumimoji="1" lang="en-US" altLang="ja-JP" dirty="0"/>
            </a:br>
            <a:r>
              <a:rPr kumimoji="1" lang="ja-JP" altLang="en-US" sz="3200" dirty="0"/>
              <a:t>～薬の使い方を含めて～</a:t>
            </a:r>
            <a:endParaRPr kumimoji="1" lang="ja-JP" altLang="en-US" dirty="0"/>
          </a:p>
        </p:txBody>
      </p:sp>
      <p:sp>
        <p:nvSpPr>
          <p:cNvPr id="3" name="字幕 2">
            <a:extLst>
              <a:ext uri="{FF2B5EF4-FFF2-40B4-BE49-F238E27FC236}">
                <a16:creationId xmlns:a16="http://schemas.microsoft.com/office/drawing/2014/main" id="{D3E7EF9F-2E9A-A189-C021-18E65AEBF912}"/>
              </a:ext>
            </a:extLst>
          </p:cNvPr>
          <p:cNvSpPr>
            <a:spLocks noGrp="1"/>
          </p:cNvSpPr>
          <p:nvPr>
            <p:ph type="subTitle" sz="quarter" idx="1"/>
          </p:nvPr>
        </p:nvSpPr>
        <p:spPr>
          <a:xfrm>
            <a:off x="6629399" y="3190875"/>
            <a:ext cx="4067175" cy="1143000"/>
          </a:xfrm>
        </p:spPr>
        <p:txBody>
          <a:bodyPr/>
          <a:lstStyle/>
          <a:p>
            <a:pPr algn="r"/>
            <a:r>
              <a:rPr kumimoji="1" lang="ja-JP" altLang="en-US" dirty="0"/>
              <a:t>メンタルクリニック・ダダ</a:t>
            </a:r>
            <a:endParaRPr kumimoji="1" lang="en-US" altLang="ja-JP" dirty="0"/>
          </a:p>
          <a:p>
            <a:pPr algn="r"/>
            <a:r>
              <a:rPr lang="ja-JP" altLang="en-US" dirty="0"/>
              <a:t>大嶋　正浩</a:t>
            </a:r>
            <a:endParaRPr kumimoji="1" lang="ja-JP" altLang="en-US" dirty="0"/>
          </a:p>
        </p:txBody>
      </p:sp>
      <p:sp>
        <p:nvSpPr>
          <p:cNvPr id="4" name="テキスト ボックス 3">
            <a:extLst>
              <a:ext uri="{FF2B5EF4-FFF2-40B4-BE49-F238E27FC236}">
                <a16:creationId xmlns:a16="http://schemas.microsoft.com/office/drawing/2014/main" id="{0228711B-8606-B3E7-0A3C-9E4EE9058A52}"/>
              </a:ext>
            </a:extLst>
          </p:cNvPr>
          <p:cNvSpPr txBox="1"/>
          <p:nvPr/>
        </p:nvSpPr>
        <p:spPr>
          <a:xfrm>
            <a:off x="3152775" y="5427881"/>
            <a:ext cx="8229600" cy="646331"/>
          </a:xfrm>
          <a:prstGeom prst="rect">
            <a:avLst/>
          </a:prstGeom>
          <a:noFill/>
        </p:spPr>
        <p:txBody>
          <a:bodyPr wrap="square" rtlCol="0">
            <a:spAutoFit/>
          </a:bodyPr>
          <a:lstStyle/>
          <a:p>
            <a:r>
              <a:rPr kumimoji="1" lang="ja-JP" altLang="en-US" sz="3600" dirty="0"/>
              <a:t>この発表に関わる</a:t>
            </a:r>
            <a:r>
              <a:rPr kumimoji="1" lang="en-US" altLang="ja-JP" sz="3600" dirty="0"/>
              <a:t>COI</a:t>
            </a:r>
            <a:r>
              <a:rPr kumimoji="1" lang="ja-JP" altLang="en-US" sz="3600" dirty="0"/>
              <a:t>はありません</a:t>
            </a:r>
          </a:p>
        </p:txBody>
      </p:sp>
    </p:spTree>
    <p:extLst>
      <p:ext uri="{BB962C8B-B14F-4D97-AF65-F5344CB8AC3E}">
        <p14:creationId xmlns:p14="http://schemas.microsoft.com/office/powerpoint/2010/main" val="173755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40468"/>
            <a:ext cx="8237220" cy="629285"/>
          </a:xfrm>
          <a:prstGeom prst="rect">
            <a:avLst/>
          </a:prstGeom>
        </p:spPr>
        <p:txBody>
          <a:bodyPr vert="horz" wrap="square" lIns="0" tIns="13970" rIns="0" bIns="0" rtlCol="0">
            <a:spAutoFit/>
          </a:bodyPr>
          <a:lstStyle/>
          <a:p>
            <a:pPr marL="12700">
              <a:lnSpc>
                <a:spcPct val="100000"/>
              </a:lnSpc>
              <a:spcBef>
                <a:spcPts val="110"/>
              </a:spcBef>
            </a:pPr>
            <a:r>
              <a:rPr sz="3950" spc="-5" dirty="0"/>
              <a:t>◎集団から外れてしまうのはどうして？</a:t>
            </a:r>
            <a:endParaRPr sz="3950"/>
          </a:p>
        </p:txBody>
      </p:sp>
      <p:sp>
        <p:nvSpPr>
          <p:cNvPr id="3" name="object 3"/>
          <p:cNvSpPr/>
          <p:nvPr/>
        </p:nvSpPr>
        <p:spPr>
          <a:xfrm>
            <a:off x="348249" y="1100824"/>
            <a:ext cx="11572875" cy="5584825"/>
          </a:xfrm>
          <a:custGeom>
            <a:avLst/>
            <a:gdLst/>
            <a:ahLst/>
            <a:cxnLst/>
            <a:rect l="l" t="t" r="r" b="b"/>
            <a:pathLst>
              <a:path w="11572875" h="5584825">
                <a:moveTo>
                  <a:pt x="11572799" y="5584199"/>
                </a:moveTo>
                <a:lnTo>
                  <a:pt x="0" y="5584199"/>
                </a:lnTo>
                <a:lnTo>
                  <a:pt x="0" y="0"/>
                </a:lnTo>
                <a:lnTo>
                  <a:pt x="11572799" y="0"/>
                </a:lnTo>
                <a:lnTo>
                  <a:pt x="11572799" y="5584199"/>
                </a:lnTo>
                <a:close/>
              </a:path>
            </a:pathLst>
          </a:custGeom>
          <a:solidFill>
            <a:srgbClr val="D9EAD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421275" y="1109969"/>
            <a:ext cx="8331200" cy="451231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3200" b="0" i="0" u="none" strike="noStrike" kern="0" cap="none" spc="-10" normalizeH="0" baseline="0" noProof="0" dirty="0">
                <a:ln>
                  <a:noFill/>
                </a:ln>
                <a:solidFill>
                  <a:sysClr val="windowText" lastClr="000000"/>
                </a:solidFill>
                <a:effectLst/>
                <a:uLnTx/>
                <a:uFillTx/>
                <a:latin typeface="ＭＳ Ｐゴシック"/>
                <a:cs typeface="ＭＳ Ｐゴシック"/>
              </a:rPr>
              <a:t>背景には・・・</a:t>
            </a:r>
            <a:endParaRPr kumimoji="0" sz="32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469265" marR="0" lvl="0" indent="-366395" defTabSz="914400" eaLnBrk="1" fontAlgn="auto" latinLnBrk="0" hangingPunct="1">
              <a:lnSpc>
                <a:spcPct val="100000"/>
              </a:lnSpc>
              <a:spcBef>
                <a:spcPts val="2950"/>
              </a:spcBef>
              <a:spcAft>
                <a:spcPts val="0"/>
              </a:spcAft>
              <a:buClrTx/>
              <a:buSzPct val="64285"/>
              <a:buFont typeface="Arial"/>
              <a:buChar char="●"/>
              <a:tabLst>
                <a:tab pos="46926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活動の意味が分からない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469265" marR="0" lvl="0" indent="-366395" defTabSz="914400" eaLnBrk="1" fontAlgn="auto" latinLnBrk="0" hangingPunct="1">
              <a:lnSpc>
                <a:spcPct val="100000"/>
              </a:lnSpc>
              <a:spcBef>
                <a:spcPts val="1714"/>
              </a:spcBef>
              <a:spcAft>
                <a:spcPts val="0"/>
              </a:spcAft>
              <a:buClrTx/>
              <a:buSzPct val="64285"/>
              <a:buFont typeface="Arial"/>
              <a:buChar char="●"/>
              <a:tabLst>
                <a:tab pos="469265" algn="l"/>
              </a:tabLst>
              <a:defRPr/>
            </a:pPr>
            <a:r>
              <a:rPr kumimoji="0" sz="2800" b="0" i="0" u="none" strike="noStrike" kern="0" cap="none" spc="-35" normalizeH="0" baseline="0" noProof="0" dirty="0">
                <a:ln>
                  <a:noFill/>
                </a:ln>
                <a:solidFill>
                  <a:sysClr val="windowText" lastClr="000000"/>
                </a:solidFill>
                <a:effectLst/>
                <a:uLnTx/>
                <a:uFillTx/>
                <a:latin typeface="ＭＳ Ｐゴシック"/>
                <a:cs typeface="ＭＳ Ｐゴシック"/>
              </a:rPr>
              <a:t>活動内容がその子には難しい</a:t>
            </a: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a:t>
            </a:r>
            <a:r>
              <a:rPr kumimoji="0" sz="2800" b="0" i="0" u="none" strike="noStrike" kern="0" cap="none" spc="-35" normalizeH="0" baseline="0" noProof="0" dirty="0">
                <a:ln>
                  <a:noFill/>
                </a:ln>
                <a:solidFill>
                  <a:sysClr val="windowText" lastClr="000000"/>
                </a:solidFill>
                <a:effectLst/>
                <a:uLnTx/>
                <a:uFillTx/>
                <a:latin typeface="ＭＳ Ｐゴシック"/>
                <a:cs typeface="ＭＳ Ｐゴシック"/>
              </a:rPr>
              <a:t>苦手意識がある</a:t>
            </a:r>
            <a:r>
              <a:rPr kumimoji="0" sz="2800" b="0" i="0" u="none" strike="noStrike" kern="0" cap="none" spc="-50" normalizeH="0" baseline="0" noProof="0" dirty="0">
                <a:ln>
                  <a:noFill/>
                </a:ln>
                <a:solidFill>
                  <a:sysClr val="windowText" lastClr="000000"/>
                </a:solidFill>
                <a:effectLst/>
                <a:uLnTx/>
                <a:uFillTx/>
                <a:latin typeface="ＭＳ Ｐゴシック"/>
                <a:cs typeface="ＭＳ Ｐゴシック"/>
              </a:rPr>
              <a:t>）</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469265" marR="0" lvl="0" indent="-366395" defTabSz="914400" eaLnBrk="1" fontAlgn="auto" latinLnBrk="0" hangingPunct="1">
              <a:lnSpc>
                <a:spcPct val="100000"/>
              </a:lnSpc>
              <a:spcBef>
                <a:spcPts val="1664"/>
              </a:spcBef>
              <a:spcAft>
                <a:spcPts val="0"/>
              </a:spcAft>
              <a:buClrTx/>
              <a:buSzPct val="64285"/>
              <a:buFont typeface="Arial"/>
              <a:buChar char="●"/>
              <a:tabLst>
                <a:tab pos="46926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刺激や情報量が多いと落ち着かない・パニックになる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469265" marR="0" lvl="0" indent="-366395" defTabSz="914400" eaLnBrk="1" fontAlgn="auto" latinLnBrk="0" hangingPunct="1">
              <a:lnSpc>
                <a:spcPct val="100000"/>
              </a:lnSpc>
              <a:spcBef>
                <a:spcPts val="1664"/>
              </a:spcBef>
              <a:spcAft>
                <a:spcPts val="0"/>
              </a:spcAft>
              <a:buClrTx/>
              <a:buSzPct val="64285"/>
              <a:buFont typeface="Arial"/>
              <a:buChar char="●"/>
              <a:tabLst>
                <a:tab pos="469265" algn="l"/>
              </a:tabLst>
              <a:defRPr/>
            </a:pPr>
            <a:r>
              <a:rPr kumimoji="0" sz="2800" b="0" i="0" u="none" strike="noStrike" kern="0" cap="none" spc="-40" normalizeH="0" baseline="0" noProof="0" dirty="0">
                <a:ln>
                  <a:noFill/>
                </a:ln>
                <a:solidFill>
                  <a:sysClr val="windowText" lastClr="000000"/>
                </a:solidFill>
                <a:effectLst/>
                <a:uLnTx/>
                <a:uFillTx/>
                <a:latin typeface="ＭＳ Ｐゴシック"/>
                <a:cs typeface="ＭＳ Ｐゴシック"/>
              </a:rPr>
              <a:t>集団のザワザワが苦手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469265" marR="0" lvl="0" indent="-366395" defTabSz="914400" eaLnBrk="1" fontAlgn="auto" latinLnBrk="0" hangingPunct="1">
              <a:lnSpc>
                <a:spcPct val="100000"/>
              </a:lnSpc>
              <a:spcBef>
                <a:spcPts val="1664"/>
              </a:spcBef>
              <a:spcAft>
                <a:spcPts val="0"/>
              </a:spcAft>
              <a:buClrTx/>
              <a:buSzPct val="64285"/>
              <a:buFont typeface="Arial"/>
              <a:buChar char="●"/>
              <a:tabLst>
                <a:tab pos="46926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集団の圧を感じやすい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469265" marR="0" lvl="0" indent="-366395" defTabSz="914400" eaLnBrk="1" fontAlgn="auto" latinLnBrk="0" hangingPunct="1">
              <a:lnSpc>
                <a:spcPct val="100000"/>
              </a:lnSpc>
              <a:spcBef>
                <a:spcPts val="1664"/>
              </a:spcBef>
              <a:spcAft>
                <a:spcPts val="0"/>
              </a:spcAft>
              <a:buClrTx/>
              <a:buSzPct val="64285"/>
              <a:buFont typeface="Arial"/>
              <a:buChar char="●"/>
              <a:tabLst>
                <a:tab pos="469265" algn="l"/>
              </a:tabLst>
              <a:defRPr/>
            </a:pPr>
            <a:r>
              <a:rPr kumimoji="0" sz="2800" b="0" i="0" u="none" strike="noStrike" kern="0" cap="none" spc="-40" normalizeH="0" baseline="0" noProof="0" dirty="0">
                <a:ln>
                  <a:noFill/>
                </a:ln>
                <a:solidFill>
                  <a:sysClr val="windowText" lastClr="000000"/>
                </a:solidFill>
                <a:effectLst/>
                <a:uLnTx/>
                <a:uFillTx/>
                <a:latin typeface="ＭＳ Ｐゴシック"/>
                <a:cs typeface="ＭＳ Ｐゴシック"/>
              </a:rPr>
              <a:t>いつもと違う場面、新しい場面に対応することが苦手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5" name="object 5"/>
          <p:cNvSpPr txBox="1"/>
          <p:nvPr/>
        </p:nvSpPr>
        <p:spPr>
          <a:xfrm>
            <a:off x="511799" y="5807826"/>
            <a:ext cx="479996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周りの人の意図が分からない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6" name="object 6"/>
          <p:cNvSpPr txBox="1"/>
          <p:nvPr/>
        </p:nvSpPr>
        <p:spPr>
          <a:xfrm>
            <a:off x="8356144" y="5807826"/>
            <a:ext cx="1033144" cy="4521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800" b="0" i="0" u="none" strike="noStrike" kern="0" cap="none" spc="-10" normalizeH="0" baseline="0" noProof="0" dirty="0">
                <a:ln>
                  <a:noFill/>
                </a:ln>
                <a:solidFill>
                  <a:sysClr val="windowText" lastClr="000000"/>
                </a:solidFill>
                <a:effectLst/>
                <a:uLnTx/>
                <a:uFillTx/>
                <a:latin typeface="Arial"/>
                <a:cs typeface="Arial"/>
              </a:rPr>
              <a:t>etc</a:t>
            </a: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7" name="object 7"/>
          <p:cNvGrpSpPr/>
          <p:nvPr/>
        </p:nvGrpSpPr>
        <p:grpSpPr>
          <a:xfrm>
            <a:off x="5547700" y="5687828"/>
            <a:ext cx="4021454" cy="906780"/>
            <a:chOff x="5547700" y="5687828"/>
            <a:chExt cx="4021454" cy="906780"/>
          </a:xfrm>
        </p:grpSpPr>
        <p:sp>
          <p:nvSpPr>
            <p:cNvPr id="8" name="object 8"/>
            <p:cNvSpPr/>
            <p:nvPr/>
          </p:nvSpPr>
          <p:spPr>
            <a:xfrm>
              <a:off x="5552463" y="5692591"/>
              <a:ext cx="4011929" cy="897255"/>
            </a:xfrm>
            <a:custGeom>
              <a:avLst/>
              <a:gdLst/>
              <a:ahLst/>
              <a:cxnLst/>
              <a:rect l="l" t="t" r="r" b="b"/>
              <a:pathLst>
                <a:path w="4011929" h="897254">
                  <a:moveTo>
                    <a:pt x="2151903" y="897017"/>
                  </a:moveTo>
                  <a:lnTo>
                    <a:pt x="2077188" y="897017"/>
                  </a:lnTo>
                  <a:lnTo>
                    <a:pt x="1943082" y="895217"/>
                  </a:lnTo>
                  <a:lnTo>
                    <a:pt x="1799690" y="890800"/>
                  </a:lnTo>
                  <a:lnTo>
                    <a:pt x="1651193" y="883424"/>
                  </a:lnTo>
                  <a:lnTo>
                    <a:pt x="1578734" y="878741"/>
                  </a:lnTo>
                  <a:lnTo>
                    <a:pt x="1507541" y="873414"/>
                  </a:lnTo>
                  <a:lnTo>
                    <a:pt x="1437668" y="867458"/>
                  </a:lnTo>
                  <a:lnTo>
                    <a:pt x="1369168" y="860889"/>
                  </a:lnTo>
                  <a:lnTo>
                    <a:pt x="1302095" y="853722"/>
                  </a:lnTo>
                  <a:lnTo>
                    <a:pt x="1236504" y="845970"/>
                  </a:lnTo>
                  <a:lnTo>
                    <a:pt x="1172448" y="837650"/>
                  </a:lnTo>
                  <a:lnTo>
                    <a:pt x="1109981" y="828776"/>
                  </a:lnTo>
                  <a:lnTo>
                    <a:pt x="1049158" y="819364"/>
                  </a:lnTo>
                  <a:lnTo>
                    <a:pt x="990032" y="809427"/>
                  </a:lnTo>
                  <a:lnTo>
                    <a:pt x="932658" y="798982"/>
                  </a:lnTo>
                  <a:lnTo>
                    <a:pt x="877089" y="788043"/>
                  </a:lnTo>
                  <a:lnTo>
                    <a:pt x="823380" y="776625"/>
                  </a:lnTo>
                  <a:lnTo>
                    <a:pt x="771584" y="764743"/>
                  </a:lnTo>
                  <a:lnTo>
                    <a:pt x="721755" y="752413"/>
                  </a:lnTo>
                  <a:lnTo>
                    <a:pt x="673948" y="739648"/>
                  </a:lnTo>
                  <a:lnTo>
                    <a:pt x="628217" y="726465"/>
                  </a:lnTo>
                  <a:lnTo>
                    <a:pt x="584614" y="712878"/>
                  </a:lnTo>
                  <a:lnTo>
                    <a:pt x="543196" y="698902"/>
                  </a:lnTo>
                  <a:lnTo>
                    <a:pt x="504014" y="684551"/>
                  </a:lnTo>
                  <a:lnTo>
                    <a:pt x="467124" y="669842"/>
                  </a:lnTo>
                  <a:lnTo>
                    <a:pt x="400435" y="639407"/>
                  </a:lnTo>
                  <a:lnTo>
                    <a:pt x="343559" y="607715"/>
                  </a:lnTo>
                  <a:lnTo>
                    <a:pt x="296929" y="574887"/>
                  </a:lnTo>
                  <a:lnTo>
                    <a:pt x="260977" y="541043"/>
                  </a:lnTo>
                  <a:lnTo>
                    <a:pt x="236134" y="506301"/>
                  </a:lnTo>
                  <a:lnTo>
                    <a:pt x="220646" y="452770"/>
                  </a:lnTo>
                  <a:lnTo>
                    <a:pt x="221453" y="435739"/>
                  </a:lnTo>
                  <a:lnTo>
                    <a:pt x="221506" y="434608"/>
                  </a:lnTo>
                  <a:lnTo>
                    <a:pt x="0" y="334960"/>
                  </a:lnTo>
                  <a:lnTo>
                    <a:pt x="381579" y="267696"/>
                  </a:lnTo>
                  <a:lnTo>
                    <a:pt x="407544" y="254345"/>
                  </a:lnTo>
                  <a:lnTo>
                    <a:pt x="435137" y="241284"/>
                  </a:lnTo>
                  <a:lnTo>
                    <a:pt x="495047" y="216051"/>
                  </a:lnTo>
                  <a:lnTo>
                    <a:pt x="560989" y="192030"/>
                  </a:lnTo>
                  <a:lnTo>
                    <a:pt x="632642" y="169256"/>
                  </a:lnTo>
                  <a:lnTo>
                    <a:pt x="670509" y="158347"/>
                  </a:lnTo>
                  <a:lnTo>
                    <a:pt x="709683" y="147762"/>
                  </a:lnTo>
                  <a:lnTo>
                    <a:pt x="750124" y="137506"/>
                  </a:lnTo>
                  <a:lnTo>
                    <a:pt x="791791" y="127582"/>
                  </a:lnTo>
                  <a:lnTo>
                    <a:pt x="834645" y="117996"/>
                  </a:lnTo>
                  <a:lnTo>
                    <a:pt x="878646" y="108750"/>
                  </a:lnTo>
                  <a:lnTo>
                    <a:pt x="923752" y="99850"/>
                  </a:lnTo>
                  <a:lnTo>
                    <a:pt x="969924" y="91300"/>
                  </a:lnTo>
                  <a:lnTo>
                    <a:pt x="1017122" y="83104"/>
                  </a:lnTo>
                  <a:lnTo>
                    <a:pt x="1065305" y="75265"/>
                  </a:lnTo>
                  <a:lnTo>
                    <a:pt x="1114434" y="67789"/>
                  </a:lnTo>
                  <a:lnTo>
                    <a:pt x="1164467" y="60680"/>
                  </a:lnTo>
                  <a:lnTo>
                    <a:pt x="1267090" y="47578"/>
                  </a:lnTo>
                  <a:lnTo>
                    <a:pt x="1372850" y="35992"/>
                  </a:lnTo>
                  <a:lnTo>
                    <a:pt x="1481427" y="25958"/>
                  </a:lnTo>
                  <a:lnTo>
                    <a:pt x="1592499" y="17508"/>
                  </a:lnTo>
                  <a:lnTo>
                    <a:pt x="1705746" y="10677"/>
                  </a:lnTo>
                  <a:lnTo>
                    <a:pt x="1820844" y="5497"/>
                  </a:lnTo>
                  <a:lnTo>
                    <a:pt x="1938442" y="1979"/>
                  </a:lnTo>
                  <a:lnTo>
                    <a:pt x="1997914" y="869"/>
                  </a:lnTo>
                  <a:lnTo>
                    <a:pt x="2057052" y="211"/>
                  </a:lnTo>
                  <a:lnTo>
                    <a:pt x="2114585" y="0"/>
                  </a:lnTo>
                  <a:lnTo>
                    <a:pt x="2233634" y="869"/>
                  </a:lnTo>
                  <a:lnTo>
                    <a:pt x="2352876" y="3538"/>
                  </a:lnTo>
                  <a:lnTo>
                    <a:pt x="2410790" y="5497"/>
                  </a:lnTo>
                  <a:lnTo>
                    <a:pt x="2411178" y="5497"/>
                  </a:lnTo>
                  <a:lnTo>
                    <a:pt x="2532330" y="11012"/>
                  </a:lnTo>
                  <a:lnTo>
                    <a:pt x="2651393" y="18345"/>
                  </a:lnTo>
                  <a:lnTo>
                    <a:pt x="2787037" y="29126"/>
                  </a:lnTo>
                  <a:lnTo>
                    <a:pt x="2861572" y="36219"/>
                  </a:lnTo>
                  <a:lnTo>
                    <a:pt x="2934230" y="43988"/>
                  </a:lnTo>
                  <a:lnTo>
                    <a:pt x="3004964" y="52413"/>
                  </a:lnTo>
                  <a:lnTo>
                    <a:pt x="3073726" y="61474"/>
                  </a:lnTo>
                  <a:lnTo>
                    <a:pt x="3140468" y="71151"/>
                  </a:lnTo>
                  <a:lnTo>
                    <a:pt x="3205140" y="81424"/>
                  </a:lnTo>
                  <a:lnTo>
                    <a:pt x="3267696" y="92272"/>
                  </a:lnTo>
                  <a:lnTo>
                    <a:pt x="3328087" y="103676"/>
                  </a:lnTo>
                  <a:lnTo>
                    <a:pt x="3386264" y="115614"/>
                  </a:lnTo>
                  <a:lnTo>
                    <a:pt x="3442181" y="128068"/>
                  </a:lnTo>
                  <a:lnTo>
                    <a:pt x="3495788" y="141017"/>
                  </a:lnTo>
                  <a:lnTo>
                    <a:pt x="3547037" y="154441"/>
                  </a:lnTo>
                  <a:lnTo>
                    <a:pt x="3595881" y="168319"/>
                  </a:lnTo>
                  <a:lnTo>
                    <a:pt x="3642272" y="182631"/>
                  </a:lnTo>
                  <a:lnTo>
                    <a:pt x="3686160" y="197358"/>
                  </a:lnTo>
                  <a:lnTo>
                    <a:pt x="3727498" y="212479"/>
                  </a:lnTo>
                  <a:lnTo>
                    <a:pt x="3766238" y="227974"/>
                  </a:lnTo>
                  <a:lnTo>
                    <a:pt x="3802332" y="243822"/>
                  </a:lnTo>
                  <a:lnTo>
                    <a:pt x="3866387" y="276500"/>
                  </a:lnTo>
                  <a:lnTo>
                    <a:pt x="3919280" y="310351"/>
                  </a:lnTo>
                  <a:lnTo>
                    <a:pt x="3960625" y="345214"/>
                  </a:lnTo>
                  <a:lnTo>
                    <a:pt x="3990036" y="380927"/>
                  </a:lnTo>
                  <a:lnTo>
                    <a:pt x="4007130" y="417329"/>
                  </a:lnTo>
                  <a:lnTo>
                    <a:pt x="4011473" y="452770"/>
                  </a:lnTo>
                  <a:lnTo>
                    <a:pt x="4011520" y="454260"/>
                  </a:lnTo>
                  <a:lnTo>
                    <a:pt x="4002821" y="491557"/>
                  </a:lnTo>
                  <a:lnTo>
                    <a:pt x="3980649" y="529059"/>
                  </a:lnTo>
                  <a:lnTo>
                    <a:pt x="3948206" y="563433"/>
                  </a:lnTo>
                  <a:lnTo>
                    <a:pt x="3909327" y="593857"/>
                  </a:lnTo>
                  <a:lnTo>
                    <a:pt x="3862083" y="623204"/>
                  </a:lnTo>
                  <a:lnTo>
                    <a:pt x="3806848" y="651413"/>
                  </a:lnTo>
                  <a:lnTo>
                    <a:pt x="3744001" y="678421"/>
                  </a:lnTo>
                  <a:lnTo>
                    <a:pt x="3673917" y="704166"/>
                  </a:lnTo>
                  <a:lnTo>
                    <a:pt x="3636279" y="716545"/>
                  </a:lnTo>
                  <a:lnTo>
                    <a:pt x="3596973" y="728585"/>
                  </a:lnTo>
                  <a:lnTo>
                    <a:pt x="3556046" y="740278"/>
                  </a:lnTo>
                  <a:lnTo>
                    <a:pt x="3513545" y="751617"/>
                  </a:lnTo>
                  <a:lnTo>
                    <a:pt x="3469518" y="762593"/>
                  </a:lnTo>
                  <a:lnTo>
                    <a:pt x="3424011" y="773198"/>
                  </a:lnTo>
                  <a:lnTo>
                    <a:pt x="3377071" y="783426"/>
                  </a:lnTo>
                  <a:lnTo>
                    <a:pt x="3328745" y="793268"/>
                  </a:lnTo>
                  <a:lnTo>
                    <a:pt x="3279081" y="802716"/>
                  </a:lnTo>
                  <a:lnTo>
                    <a:pt x="3228126" y="811762"/>
                  </a:lnTo>
                  <a:lnTo>
                    <a:pt x="3175926" y="820400"/>
                  </a:lnTo>
                  <a:lnTo>
                    <a:pt x="3122529" y="828620"/>
                  </a:lnTo>
                  <a:lnTo>
                    <a:pt x="3067981" y="836416"/>
                  </a:lnTo>
                  <a:lnTo>
                    <a:pt x="3012331" y="843779"/>
                  </a:lnTo>
                  <a:lnTo>
                    <a:pt x="2897908" y="857176"/>
                  </a:lnTo>
                  <a:lnTo>
                    <a:pt x="2779637" y="868749"/>
                  </a:lnTo>
                  <a:lnTo>
                    <a:pt x="2657895" y="878436"/>
                  </a:lnTo>
                  <a:lnTo>
                    <a:pt x="2533057" y="886175"/>
                  </a:lnTo>
                  <a:lnTo>
                    <a:pt x="2405501" y="891903"/>
                  </a:lnTo>
                  <a:lnTo>
                    <a:pt x="2275603" y="895558"/>
                  </a:lnTo>
                  <a:lnTo>
                    <a:pt x="2151903" y="897017"/>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5552463" y="5692591"/>
              <a:ext cx="4011929" cy="897255"/>
            </a:xfrm>
            <a:custGeom>
              <a:avLst/>
              <a:gdLst/>
              <a:ahLst/>
              <a:cxnLst/>
              <a:rect l="l" t="t" r="r" b="b"/>
              <a:pathLst>
                <a:path w="4011929" h="897254">
                  <a:moveTo>
                    <a:pt x="0" y="334960"/>
                  </a:moveTo>
                  <a:lnTo>
                    <a:pt x="381579" y="267696"/>
                  </a:lnTo>
                  <a:lnTo>
                    <a:pt x="407544" y="254345"/>
                  </a:lnTo>
                  <a:lnTo>
                    <a:pt x="435137" y="241284"/>
                  </a:lnTo>
                  <a:lnTo>
                    <a:pt x="495047" y="216051"/>
                  </a:lnTo>
                  <a:lnTo>
                    <a:pt x="560989" y="192030"/>
                  </a:lnTo>
                  <a:lnTo>
                    <a:pt x="632642" y="169256"/>
                  </a:lnTo>
                  <a:lnTo>
                    <a:pt x="670509" y="158347"/>
                  </a:lnTo>
                  <a:lnTo>
                    <a:pt x="709683" y="147762"/>
                  </a:lnTo>
                  <a:lnTo>
                    <a:pt x="750124" y="137506"/>
                  </a:lnTo>
                  <a:lnTo>
                    <a:pt x="791791" y="127582"/>
                  </a:lnTo>
                  <a:lnTo>
                    <a:pt x="834645" y="117996"/>
                  </a:lnTo>
                  <a:lnTo>
                    <a:pt x="878646" y="108750"/>
                  </a:lnTo>
                  <a:lnTo>
                    <a:pt x="923752" y="99850"/>
                  </a:lnTo>
                  <a:lnTo>
                    <a:pt x="969924" y="91300"/>
                  </a:lnTo>
                  <a:lnTo>
                    <a:pt x="1017122" y="83104"/>
                  </a:lnTo>
                  <a:lnTo>
                    <a:pt x="1065305" y="75265"/>
                  </a:lnTo>
                  <a:lnTo>
                    <a:pt x="1114434" y="67789"/>
                  </a:lnTo>
                  <a:lnTo>
                    <a:pt x="1164467" y="60680"/>
                  </a:lnTo>
                  <a:lnTo>
                    <a:pt x="1215366" y="53941"/>
                  </a:lnTo>
                  <a:lnTo>
                    <a:pt x="1267090" y="47578"/>
                  </a:lnTo>
                  <a:lnTo>
                    <a:pt x="1319598" y="41593"/>
                  </a:lnTo>
                  <a:lnTo>
                    <a:pt x="1372850" y="35992"/>
                  </a:lnTo>
                  <a:lnTo>
                    <a:pt x="1426806" y="30779"/>
                  </a:lnTo>
                  <a:lnTo>
                    <a:pt x="1481427" y="25958"/>
                  </a:lnTo>
                  <a:lnTo>
                    <a:pt x="1536671" y="21533"/>
                  </a:lnTo>
                  <a:lnTo>
                    <a:pt x="1592499" y="17508"/>
                  </a:lnTo>
                  <a:lnTo>
                    <a:pt x="1648871" y="13888"/>
                  </a:lnTo>
                  <a:lnTo>
                    <a:pt x="1705746" y="10677"/>
                  </a:lnTo>
                  <a:lnTo>
                    <a:pt x="1763084" y="7878"/>
                  </a:lnTo>
                  <a:lnTo>
                    <a:pt x="1820844" y="5497"/>
                  </a:lnTo>
                  <a:lnTo>
                    <a:pt x="1878988" y="3538"/>
                  </a:lnTo>
                  <a:lnTo>
                    <a:pt x="1937474" y="2004"/>
                  </a:lnTo>
                  <a:lnTo>
                    <a:pt x="1996262" y="900"/>
                  </a:lnTo>
                  <a:lnTo>
                    <a:pt x="2055312" y="231"/>
                  </a:lnTo>
                  <a:lnTo>
                    <a:pt x="2114585" y="0"/>
                  </a:lnTo>
                  <a:lnTo>
                    <a:pt x="2174039" y="211"/>
                  </a:lnTo>
                  <a:lnTo>
                    <a:pt x="2233634" y="869"/>
                  </a:lnTo>
                  <a:lnTo>
                    <a:pt x="2293331" y="1979"/>
                  </a:lnTo>
                  <a:lnTo>
                    <a:pt x="2353090" y="3543"/>
                  </a:lnTo>
                  <a:lnTo>
                    <a:pt x="2412869" y="5568"/>
                  </a:lnTo>
                  <a:lnTo>
                    <a:pt x="2472629" y="8056"/>
                  </a:lnTo>
                  <a:lnTo>
                    <a:pt x="2532330" y="11012"/>
                  </a:lnTo>
                  <a:lnTo>
                    <a:pt x="2591931" y="14440"/>
                  </a:lnTo>
                  <a:lnTo>
                    <a:pt x="2651393" y="18345"/>
                  </a:lnTo>
                  <a:lnTo>
                    <a:pt x="2710674" y="22730"/>
                  </a:lnTo>
                  <a:lnTo>
                    <a:pt x="2787037" y="29126"/>
                  </a:lnTo>
                  <a:lnTo>
                    <a:pt x="2861572" y="36219"/>
                  </a:lnTo>
                  <a:lnTo>
                    <a:pt x="2934230" y="43988"/>
                  </a:lnTo>
                  <a:lnTo>
                    <a:pt x="3004965" y="52413"/>
                  </a:lnTo>
                  <a:lnTo>
                    <a:pt x="3073726" y="61474"/>
                  </a:lnTo>
                  <a:lnTo>
                    <a:pt x="3140468" y="71151"/>
                  </a:lnTo>
                  <a:lnTo>
                    <a:pt x="3205140" y="81424"/>
                  </a:lnTo>
                  <a:lnTo>
                    <a:pt x="3267696" y="92272"/>
                  </a:lnTo>
                  <a:lnTo>
                    <a:pt x="3328087" y="103676"/>
                  </a:lnTo>
                  <a:lnTo>
                    <a:pt x="3386264" y="115614"/>
                  </a:lnTo>
                  <a:lnTo>
                    <a:pt x="3442181" y="128068"/>
                  </a:lnTo>
                  <a:lnTo>
                    <a:pt x="3495788" y="141017"/>
                  </a:lnTo>
                  <a:lnTo>
                    <a:pt x="3547037" y="154441"/>
                  </a:lnTo>
                  <a:lnTo>
                    <a:pt x="3595881" y="168319"/>
                  </a:lnTo>
                  <a:lnTo>
                    <a:pt x="3642272" y="182631"/>
                  </a:lnTo>
                  <a:lnTo>
                    <a:pt x="3686160" y="197358"/>
                  </a:lnTo>
                  <a:lnTo>
                    <a:pt x="3727498" y="212479"/>
                  </a:lnTo>
                  <a:lnTo>
                    <a:pt x="3766238" y="227974"/>
                  </a:lnTo>
                  <a:lnTo>
                    <a:pt x="3802332" y="243822"/>
                  </a:lnTo>
                  <a:lnTo>
                    <a:pt x="3866387" y="276500"/>
                  </a:lnTo>
                  <a:lnTo>
                    <a:pt x="3919280" y="310351"/>
                  </a:lnTo>
                  <a:lnTo>
                    <a:pt x="3960625" y="345214"/>
                  </a:lnTo>
                  <a:lnTo>
                    <a:pt x="3990036" y="380927"/>
                  </a:lnTo>
                  <a:lnTo>
                    <a:pt x="4007130" y="417329"/>
                  </a:lnTo>
                  <a:lnTo>
                    <a:pt x="4011520" y="454260"/>
                  </a:lnTo>
                  <a:lnTo>
                    <a:pt x="4008831" y="472873"/>
                  </a:lnTo>
                  <a:lnTo>
                    <a:pt x="3993443" y="510293"/>
                  </a:lnTo>
                  <a:lnTo>
                    <a:pt x="3964390" y="547837"/>
                  </a:lnTo>
                  <a:lnTo>
                    <a:pt x="3929836" y="578776"/>
                  </a:lnTo>
                  <a:lnTo>
                    <a:pt x="3886727" y="608669"/>
                  </a:lnTo>
                  <a:lnTo>
                    <a:pt x="3835441" y="637455"/>
                  </a:lnTo>
                  <a:lnTo>
                    <a:pt x="3776353" y="665071"/>
                  </a:lnTo>
                  <a:lnTo>
                    <a:pt x="3709840" y="691455"/>
                  </a:lnTo>
                  <a:lnTo>
                    <a:pt x="3673917" y="704166"/>
                  </a:lnTo>
                  <a:lnTo>
                    <a:pt x="3636279" y="716545"/>
                  </a:lnTo>
                  <a:lnTo>
                    <a:pt x="3596973" y="728585"/>
                  </a:lnTo>
                  <a:lnTo>
                    <a:pt x="3556046" y="740278"/>
                  </a:lnTo>
                  <a:lnTo>
                    <a:pt x="3513545" y="751617"/>
                  </a:lnTo>
                  <a:lnTo>
                    <a:pt x="3469518" y="762593"/>
                  </a:lnTo>
                  <a:lnTo>
                    <a:pt x="3424011" y="773198"/>
                  </a:lnTo>
                  <a:lnTo>
                    <a:pt x="3377071" y="783426"/>
                  </a:lnTo>
                  <a:lnTo>
                    <a:pt x="3328745" y="793268"/>
                  </a:lnTo>
                  <a:lnTo>
                    <a:pt x="3279081" y="802716"/>
                  </a:lnTo>
                  <a:lnTo>
                    <a:pt x="3228126" y="811762"/>
                  </a:lnTo>
                  <a:lnTo>
                    <a:pt x="3175926" y="820400"/>
                  </a:lnTo>
                  <a:lnTo>
                    <a:pt x="3122529" y="828620"/>
                  </a:lnTo>
                  <a:lnTo>
                    <a:pt x="3067981" y="836416"/>
                  </a:lnTo>
                  <a:lnTo>
                    <a:pt x="3012331" y="843779"/>
                  </a:lnTo>
                  <a:lnTo>
                    <a:pt x="2955624" y="850701"/>
                  </a:lnTo>
                  <a:lnTo>
                    <a:pt x="2897908" y="857176"/>
                  </a:lnTo>
                  <a:lnTo>
                    <a:pt x="2839230" y="863194"/>
                  </a:lnTo>
                  <a:lnTo>
                    <a:pt x="2779637" y="868749"/>
                  </a:lnTo>
                  <a:lnTo>
                    <a:pt x="2719177" y="873832"/>
                  </a:lnTo>
                  <a:lnTo>
                    <a:pt x="2657895" y="878436"/>
                  </a:lnTo>
                  <a:lnTo>
                    <a:pt x="2595840" y="882553"/>
                  </a:lnTo>
                  <a:lnTo>
                    <a:pt x="2533057" y="886175"/>
                  </a:lnTo>
                  <a:lnTo>
                    <a:pt x="2469596" y="889294"/>
                  </a:lnTo>
                  <a:lnTo>
                    <a:pt x="2405501" y="891903"/>
                  </a:lnTo>
                  <a:lnTo>
                    <a:pt x="2340821" y="893994"/>
                  </a:lnTo>
                  <a:lnTo>
                    <a:pt x="2275603" y="895558"/>
                  </a:lnTo>
                  <a:lnTo>
                    <a:pt x="2209893" y="896589"/>
                  </a:lnTo>
                  <a:lnTo>
                    <a:pt x="2143739" y="897078"/>
                  </a:lnTo>
                  <a:lnTo>
                    <a:pt x="2077188" y="897017"/>
                  </a:lnTo>
                  <a:lnTo>
                    <a:pt x="2010286" y="896400"/>
                  </a:lnTo>
                  <a:lnTo>
                    <a:pt x="1943082" y="895217"/>
                  </a:lnTo>
                  <a:lnTo>
                    <a:pt x="1875621" y="893462"/>
                  </a:lnTo>
                  <a:lnTo>
                    <a:pt x="1799690" y="890800"/>
                  </a:lnTo>
                  <a:lnTo>
                    <a:pt x="1724863" y="887449"/>
                  </a:lnTo>
                  <a:lnTo>
                    <a:pt x="1651193" y="883424"/>
                  </a:lnTo>
                  <a:lnTo>
                    <a:pt x="1578734" y="878741"/>
                  </a:lnTo>
                  <a:lnTo>
                    <a:pt x="1507541" y="873414"/>
                  </a:lnTo>
                  <a:lnTo>
                    <a:pt x="1437668" y="867458"/>
                  </a:lnTo>
                  <a:lnTo>
                    <a:pt x="1369168" y="860889"/>
                  </a:lnTo>
                  <a:lnTo>
                    <a:pt x="1302095" y="853722"/>
                  </a:lnTo>
                  <a:lnTo>
                    <a:pt x="1236504" y="845970"/>
                  </a:lnTo>
                  <a:lnTo>
                    <a:pt x="1172448" y="837650"/>
                  </a:lnTo>
                  <a:lnTo>
                    <a:pt x="1109981" y="828776"/>
                  </a:lnTo>
                  <a:lnTo>
                    <a:pt x="1049158" y="819364"/>
                  </a:lnTo>
                  <a:lnTo>
                    <a:pt x="990032" y="809427"/>
                  </a:lnTo>
                  <a:lnTo>
                    <a:pt x="932658" y="798982"/>
                  </a:lnTo>
                  <a:lnTo>
                    <a:pt x="877089" y="788043"/>
                  </a:lnTo>
                  <a:lnTo>
                    <a:pt x="823380" y="776625"/>
                  </a:lnTo>
                  <a:lnTo>
                    <a:pt x="771584" y="764743"/>
                  </a:lnTo>
                  <a:lnTo>
                    <a:pt x="721755" y="752413"/>
                  </a:lnTo>
                  <a:lnTo>
                    <a:pt x="673948" y="739648"/>
                  </a:lnTo>
                  <a:lnTo>
                    <a:pt x="628217" y="726465"/>
                  </a:lnTo>
                  <a:lnTo>
                    <a:pt x="584614" y="712878"/>
                  </a:lnTo>
                  <a:lnTo>
                    <a:pt x="543196" y="698902"/>
                  </a:lnTo>
                  <a:lnTo>
                    <a:pt x="504014" y="684551"/>
                  </a:lnTo>
                  <a:lnTo>
                    <a:pt x="467124" y="669842"/>
                  </a:lnTo>
                  <a:lnTo>
                    <a:pt x="400435" y="639407"/>
                  </a:lnTo>
                  <a:lnTo>
                    <a:pt x="343559" y="607715"/>
                  </a:lnTo>
                  <a:lnTo>
                    <a:pt x="296929" y="574887"/>
                  </a:lnTo>
                  <a:lnTo>
                    <a:pt x="260977" y="541043"/>
                  </a:lnTo>
                  <a:lnTo>
                    <a:pt x="236134" y="506301"/>
                  </a:lnTo>
                  <a:lnTo>
                    <a:pt x="220646" y="452770"/>
                  </a:lnTo>
                  <a:lnTo>
                    <a:pt x="221506" y="434608"/>
                  </a:lnTo>
                  <a:lnTo>
                    <a:pt x="0" y="334960"/>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p:nvPr/>
        </p:nvSpPr>
        <p:spPr>
          <a:xfrm>
            <a:off x="6401224" y="5807038"/>
            <a:ext cx="2364105" cy="2387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どうして皆とやらなきゃいけない</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11" name="object 11"/>
          <p:cNvSpPr txBox="1"/>
          <p:nvPr/>
        </p:nvSpPr>
        <p:spPr>
          <a:xfrm>
            <a:off x="8561911" y="6016588"/>
            <a:ext cx="190500" cy="2387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740" normalizeH="0" baseline="0" noProof="0" dirty="0">
                <a:ln>
                  <a:noFill/>
                </a:ln>
                <a:solidFill>
                  <a:sysClr val="windowText" lastClr="000000"/>
                </a:solidFill>
                <a:effectLst/>
                <a:uLnTx/>
                <a:uFillTx/>
                <a:latin typeface="ＭＳ Ｐゴシック"/>
                <a:cs typeface="ＭＳ Ｐゴシック"/>
              </a:rPr>
              <a:t>的</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12" name="object 12"/>
          <p:cNvSpPr txBox="1"/>
          <p:nvPr/>
        </p:nvSpPr>
        <p:spPr>
          <a:xfrm>
            <a:off x="6401224" y="6016588"/>
            <a:ext cx="2186305" cy="448309"/>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1400" b="0" i="0" u="none" strike="noStrike" kern="0" cap="none" spc="-5" normalizeH="0" baseline="0" noProof="0" dirty="0">
                <a:ln>
                  <a:noFill/>
                </a:ln>
                <a:solidFill>
                  <a:sysClr val="windowText" lastClr="000000"/>
                </a:solidFill>
                <a:effectLst/>
                <a:uLnTx/>
                <a:uFillTx/>
                <a:latin typeface="ＭＳ Ｐゴシック"/>
                <a:cs typeface="ＭＳ Ｐゴシック"/>
              </a:rPr>
              <a:t>の？と、そうしたところが根本</a:t>
            </a:r>
            <a:r>
              <a:rPr kumimoji="0" sz="1400" b="0" i="0" u="none" strike="noStrike" kern="0" cap="none" spc="-15" normalizeH="0" baseline="0" noProof="0" dirty="0">
                <a:ln>
                  <a:noFill/>
                </a:ln>
                <a:solidFill>
                  <a:sysClr val="windowText" lastClr="000000"/>
                </a:solidFill>
                <a:effectLst/>
                <a:uLnTx/>
                <a:uFillTx/>
                <a:latin typeface="ＭＳ Ｐゴシック"/>
                <a:cs typeface="ＭＳ Ｐゴシック"/>
              </a:rPr>
              <a:t>に腑に落ちない子もいます。</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13" name="テキスト ボックス 12">
            <a:extLst>
              <a:ext uri="{FF2B5EF4-FFF2-40B4-BE49-F238E27FC236}">
                <a16:creationId xmlns:a16="http://schemas.microsoft.com/office/drawing/2014/main" id="{35B220D4-4779-8B9B-A114-325782C455AD}"/>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295495"/>
            <a:ext cx="10182225" cy="712689"/>
          </a:xfrm>
          <a:prstGeom prst="rect">
            <a:avLst/>
          </a:prstGeom>
        </p:spPr>
        <p:txBody>
          <a:bodyPr vert="horz" wrap="square" lIns="0" tIns="218116" rIns="0" bIns="0" rtlCol="0">
            <a:spAutoFit/>
          </a:bodyPr>
          <a:lstStyle/>
          <a:p>
            <a:pPr marL="12700">
              <a:lnSpc>
                <a:spcPct val="100000"/>
              </a:lnSpc>
              <a:spcBef>
                <a:spcPts val="100"/>
              </a:spcBef>
            </a:pPr>
            <a:r>
              <a:rPr sz="3200" spc="-50" dirty="0">
                <a:highlight>
                  <a:srgbClr val="FFFF00"/>
                </a:highlight>
              </a:rPr>
              <a:t>必要なサポートとは？</a:t>
            </a:r>
          </a:p>
        </p:txBody>
      </p:sp>
      <p:sp>
        <p:nvSpPr>
          <p:cNvPr id="9" name="object 9"/>
          <p:cNvSpPr txBox="1"/>
          <p:nvPr/>
        </p:nvSpPr>
        <p:spPr>
          <a:xfrm>
            <a:off x="568788" y="972513"/>
            <a:ext cx="10867098" cy="5589992"/>
          </a:xfrm>
          <a:prstGeom prst="rect">
            <a:avLst/>
          </a:prstGeom>
        </p:spPr>
        <p:txBody>
          <a:bodyPr vert="horz" wrap="square" lIns="0" tIns="138430" rIns="0" bIns="0" rtlCol="0">
            <a:spAutoFit/>
          </a:bodyPr>
          <a:lstStyle/>
          <a:p>
            <a:pPr marL="379095" marR="0" lvl="0" indent="-366395" defTabSz="914400" eaLnBrk="1" fontAlgn="auto" latinLnBrk="0" hangingPunct="1">
              <a:spcBef>
                <a:spcPts val="1090"/>
              </a:spcBef>
              <a:spcAft>
                <a:spcPts val="0"/>
              </a:spcAft>
              <a:buClrTx/>
              <a:buSzPct val="64285"/>
              <a:buFont typeface="Arial"/>
              <a:buChar char="●"/>
              <a:tabLst>
                <a:tab pos="37909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活動の内容を検討する。</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615315" marR="5544185" lvl="0" indent="-236220" defTabSz="914400" eaLnBrk="1" fontAlgn="auto" latinLnBrk="0" hangingPunct="1">
              <a:spcBef>
                <a:spcPts val="310"/>
              </a:spcBef>
              <a:spcAft>
                <a:spcPts val="0"/>
              </a:spcAft>
              <a:buClrTx/>
              <a:buSzTx/>
              <a:buFontTx/>
              <a:buNone/>
              <a:tabLst/>
              <a:defRPr/>
            </a:pPr>
            <a:r>
              <a:rPr kumimoji="0" sz="2800" b="0" i="0" u="none" strike="noStrike" kern="0" cap="none" spc="-40" normalizeH="0" baseline="0" noProof="0" dirty="0">
                <a:ln>
                  <a:noFill/>
                </a:ln>
                <a:solidFill>
                  <a:sysClr val="windowText" lastClr="000000"/>
                </a:solidFill>
                <a:effectLst/>
                <a:uLnTx/>
                <a:uFillTx/>
                <a:latin typeface="ＭＳ Ｐゴシック"/>
                <a:cs typeface="ＭＳ Ｐゴシック"/>
              </a:rPr>
              <a:t>⇒発達段階に合わせたもの子どもが楽しいと感じるもの</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926465" marR="5080" lvl="0" indent="0" defTabSz="914400" eaLnBrk="1" fontAlgn="auto" latinLnBrk="0" hangingPunct="1">
              <a:lnSpc>
                <a:spcPts val="2600"/>
              </a:lnSpc>
              <a:spcBef>
                <a:spcPts val="600"/>
              </a:spcBef>
              <a:spcAft>
                <a:spcPts val="0"/>
              </a:spcAft>
              <a:buClrTx/>
              <a:buSzTx/>
              <a:buFontTx/>
              <a:buNone/>
              <a:tabLst/>
              <a:defRPr/>
            </a:pPr>
            <a:r>
              <a:rPr kumimoji="0" sz="2400" b="0" i="0" u="none" strike="noStrike" kern="0" cap="none" spc="-5" normalizeH="0" baseline="0" noProof="0" dirty="0">
                <a:ln>
                  <a:noFill/>
                </a:ln>
                <a:solidFill>
                  <a:sysClr val="windowText" lastClr="000000"/>
                </a:solidFill>
                <a:effectLst/>
                <a:highlight>
                  <a:srgbClr val="00FFFF"/>
                </a:highlight>
                <a:uLnTx/>
                <a:uFillTx/>
                <a:latin typeface="ＭＳ Ｐゴシック"/>
                <a:cs typeface="ＭＳ Ｐゴシック"/>
              </a:rPr>
              <a:t>同じ３歳児といってもその子によって、またその集団によって合う活動は様々です。子どもがなかなか活動にのれないと感じる</a:t>
            </a:r>
            <a:r>
              <a:rPr kumimoji="0" sz="2400" b="0" i="0" u="none" strike="noStrike" kern="0" cap="none" spc="-15" normalizeH="0" baseline="0" noProof="0" dirty="0">
                <a:ln>
                  <a:noFill/>
                </a:ln>
                <a:solidFill>
                  <a:sysClr val="windowText" lastClr="000000"/>
                </a:solidFill>
                <a:effectLst/>
                <a:highlight>
                  <a:srgbClr val="00FFFF"/>
                </a:highlight>
                <a:uLnTx/>
                <a:uFillTx/>
                <a:latin typeface="ＭＳ Ｐゴシック"/>
                <a:cs typeface="ＭＳ Ｐゴシック"/>
              </a:rPr>
              <a:t>場合、活動の内容を検討してみるのも一つです。大変な子の多い集団の場合は特に活動内容を簡単なもの</a:t>
            </a:r>
            <a:r>
              <a:rPr kumimoji="0" sz="2400" b="0" i="0" u="none" strike="noStrike" kern="0" cap="none" spc="-10" normalizeH="0" baseline="0" noProof="0" dirty="0">
                <a:ln>
                  <a:noFill/>
                </a:ln>
                <a:solidFill>
                  <a:sysClr val="windowText" lastClr="000000"/>
                </a:solidFill>
                <a:effectLst/>
                <a:highlight>
                  <a:srgbClr val="00FFFF"/>
                </a:highlight>
                <a:uLnTx/>
                <a:uFillTx/>
                <a:latin typeface="ＭＳ Ｐゴシック"/>
                <a:cs typeface="ＭＳ Ｐゴシック"/>
              </a:rPr>
              <a:t>（</a:t>
            </a:r>
            <a:r>
              <a:rPr kumimoji="0" sz="2400" b="0" i="0" u="none" strike="noStrike" kern="0" cap="none" spc="-15" normalizeH="0" baseline="0" noProof="0" dirty="0">
                <a:ln>
                  <a:noFill/>
                </a:ln>
                <a:solidFill>
                  <a:sysClr val="windowText" lastClr="000000"/>
                </a:solidFill>
                <a:effectLst/>
                <a:highlight>
                  <a:srgbClr val="00FFFF"/>
                </a:highlight>
                <a:uLnTx/>
                <a:uFillTx/>
                <a:latin typeface="ＭＳ Ｐゴシック"/>
                <a:cs typeface="ＭＳ Ｐゴシック"/>
              </a:rPr>
              <a:t>年齢よりも下の子</a:t>
            </a: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が好むもの</a:t>
            </a:r>
            <a:r>
              <a:rPr kumimoji="0" sz="2400" b="0" i="0" u="none" strike="noStrike" kern="0" cap="none" spc="-15" normalizeH="0" baseline="0" noProof="0" dirty="0">
                <a:ln>
                  <a:noFill/>
                </a:ln>
                <a:solidFill>
                  <a:sysClr val="windowText" lastClr="000000"/>
                </a:solidFill>
                <a:effectLst/>
                <a:highlight>
                  <a:srgbClr val="00FFFF"/>
                </a:highlight>
                <a:uLnTx/>
                <a:uFillTx/>
                <a:latin typeface="ＭＳ Ｐゴシック"/>
                <a:cs typeface="ＭＳ Ｐゴシック"/>
              </a:rPr>
              <a:t>）</a:t>
            </a: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にしてあげるといいことも多いです。</a:t>
            </a:r>
            <a:endParaRPr kumimoji="0" sz="1400" b="0" i="0" u="none" strike="noStrike" kern="0" cap="none" spc="0" normalizeH="0" baseline="0" noProof="0" dirty="0">
              <a:ln>
                <a:noFill/>
              </a:ln>
              <a:solidFill>
                <a:sysClr val="windowText" lastClr="000000"/>
              </a:solidFill>
              <a:effectLst/>
              <a:highlight>
                <a:srgbClr val="00FFFF"/>
              </a:highlight>
              <a:uLnTx/>
              <a:uFillTx/>
              <a:latin typeface="ＭＳ Ｐゴシック"/>
              <a:cs typeface="ＭＳ Ｐゴシック"/>
            </a:endParaRPr>
          </a:p>
          <a:p>
            <a:pPr marL="379095" marR="2265680" lvl="0" indent="-367030" defTabSz="914400" eaLnBrk="1" fontAlgn="auto" latinLnBrk="0" hangingPunct="1">
              <a:spcBef>
                <a:spcPts val="12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活動の中でその子がやれそうなところを探していく。可能な参加方法を探していく。</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1084580" marR="250825" lvl="0" indent="0" defTabSz="914400" eaLnBrk="1" fontAlgn="auto" latinLnBrk="0" hangingPunct="1">
              <a:lnSpc>
                <a:spcPts val="2400"/>
              </a:lnSpc>
              <a:spcBef>
                <a:spcPts val="600"/>
              </a:spcBef>
              <a:spcAft>
                <a:spcPts val="0"/>
              </a:spcAft>
              <a:buClrTx/>
              <a:buSzTx/>
              <a:buFontTx/>
              <a:buNone/>
              <a:tabLst/>
              <a:defRPr/>
            </a:pP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部分的な参加でもいいです。ちょっと興味のひかれるところ、ちょっと楽しめるところ、ちょっと手を出せそうなところを探りま</a:t>
            </a:r>
            <a:r>
              <a:rPr kumimoji="0" sz="2400" b="0" i="0" u="none" strike="noStrike" kern="0" cap="none" spc="-5" normalizeH="0" baseline="0" noProof="0" dirty="0">
                <a:ln>
                  <a:noFill/>
                </a:ln>
                <a:solidFill>
                  <a:sysClr val="windowText" lastClr="000000"/>
                </a:solidFill>
                <a:effectLst/>
                <a:highlight>
                  <a:srgbClr val="00FFFF"/>
                </a:highlight>
                <a:uLnTx/>
                <a:uFillTx/>
                <a:latin typeface="ＭＳ Ｐゴシック"/>
                <a:cs typeface="ＭＳ Ｐゴシック"/>
              </a:rPr>
              <a:t>す。そして、そうした部分に誘っていきます。</a:t>
            </a:r>
            <a:endParaRPr kumimoji="0" sz="2400" b="0" i="0" u="none" strike="noStrike" kern="0" cap="none" spc="0" normalizeH="0" baseline="0" noProof="0" dirty="0">
              <a:ln>
                <a:noFill/>
              </a:ln>
              <a:solidFill>
                <a:sysClr val="windowText" lastClr="000000"/>
              </a:solidFill>
              <a:effectLst/>
              <a:highlight>
                <a:srgbClr val="00FFFF"/>
              </a:highlight>
              <a:uLnTx/>
              <a:uFillTx/>
              <a:latin typeface="ＭＳ Ｐゴシック"/>
              <a:cs typeface="ＭＳ Ｐゴシック"/>
            </a:endParaRPr>
          </a:p>
          <a:p>
            <a:pPr marL="1084580" marR="77470" lvl="0" indent="0" defTabSz="914400" eaLnBrk="1" fontAlgn="auto" latinLnBrk="0" hangingPunct="1">
              <a:lnSpc>
                <a:spcPts val="2400"/>
              </a:lnSpc>
              <a:spcBef>
                <a:spcPts val="600"/>
              </a:spcBef>
              <a:spcAft>
                <a:spcPts val="0"/>
              </a:spcAft>
              <a:buClrTx/>
              <a:buSzTx/>
              <a:buFontTx/>
              <a:buNone/>
              <a:tabLst/>
              <a:defRPr/>
            </a:pP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先生と一緒なら参加できる、やらないけど見ての参加ならできる等、参加の方法も合わせてあげることが必要なタイプの子もいます。</a:t>
            </a:r>
            <a:endParaRPr kumimoji="0" sz="2400" b="0" i="0" u="none" strike="noStrike" kern="0" cap="none" spc="0" normalizeH="0" baseline="0" noProof="0" dirty="0">
              <a:ln>
                <a:noFill/>
              </a:ln>
              <a:solidFill>
                <a:sysClr val="windowText" lastClr="000000"/>
              </a:solidFill>
              <a:effectLst/>
              <a:highlight>
                <a:srgbClr val="00FFFF"/>
              </a:highlight>
              <a:uLnTx/>
              <a:uFillTx/>
              <a:latin typeface="ＭＳ Ｐゴシック"/>
              <a:cs typeface="ＭＳ Ｐゴシック"/>
            </a:endParaRPr>
          </a:p>
        </p:txBody>
      </p:sp>
      <p:sp>
        <p:nvSpPr>
          <p:cNvPr id="3" name="テキスト ボックス 2">
            <a:extLst>
              <a:ext uri="{FF2B5EF4-FFF2-40B4-BE49-F238E27FC236}">
                <a16:creationId xmlns:a16="http://schemas.microsoft.com/office/drawing/2014/main" id="{AC5C8F3C-D3F1-43E3-A6A6-1BA16E946014}"/>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295495"/>
            <a:ext cx="10182225" cy="835799"/>
          </a:xfrm>
          <a:prstGeom prst="rect">
            <a:avLst/>
          </a:prstGeom>
        </p:spPr>
        <p:txBody>
          <a:bodyPr vert="horz" wrap="square" lIns="0" tIns="218116" rIns="0" bIns="0" rtlCol="0">
            <a:spAutoFit/>
          </a:bodyPr>
          <a:lstStyle/>
          <a:p>
            <a:pPr marL="12700">
              <a:lnSpc>
                <a:spcPct val="100000"/>
              </a:lnSpc>
              <a:spcBef>
                <a:spcPts val="100"/>
              </a:spcBef>
            </a:pPr>
            <a:r>
              <a:rPr spc="-50" dirty="0">
                <a:highlight>
                  <a:srgbClr val="FFFF00"/>
                </a:highlight>
              </a:rPr>
              <a:t>必要なサポートとは？</a:t>
            </a:r>
          </a:p>
        </p:txBody>
      </p:sp>
      <p:sp>
        <p:nvSpPr>
          <p:cNvPr id="4" name="object 4"/>
          <p:cNvSpPr txBox="1"/>
          <p:nvPr/>
        </p:nvSpPr>
        <p:spPr>
          <a:xfrm>
            <a:off x="605574" y="1611576"/>
            <a:ext cx="5389880"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活動に誘うタイミングを検討する。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5" name="object 5"/>
          <p:cNvSpPr txBox="1"/>
          <p:nvPr/>
        </p:nvSpPr>
        <p:spPr>
          <a:xfrm>
            <a:off x="605574" y="3821376"/>
            <a:ext cx="6991350"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「ちょっとやれたところ」を「すかさず」褒める。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9" name="object 9"/>
          <p:cNvSpPr txBox="1"/>
          <p:nvPr/>
        </p:nvSpPr>
        <p:spPr>
          <a:xfrm>
            <a:off x="1213200" y="2264145"/>
            <a:ext cx="9526270" cy="1356782"/>
          </a:xfrm>
          <a:prstGeom prst="rect">
            <a:avLst/>
          </a:prstGeom>
        </p:spPr>
        <p:txBody>
          <a:bodyPr vert="horz" wrap="square" lIns="0" tIns="22860" rIns="0" bIns="0" rtlCol="0">
            <a:spAutoFit/>
          </a:bodyPr>
          <a:lstStyle/>
          <a:p>
            <a:pPr marL="12700" marR="5080" lvl="0" indent="0" defTabSz="914400" eaLnBrk="1" fontAlgn="auto" latinLnBrk="0" hangingPunct="1">
              <a:lnSpc>
                <a:spcPts val="2600"/>
              </a:lnSpc>
              <a:spcBef>
                <a:spcPts val="180"/>
              </a:spcBef>
              <a:spcAft>
                <a:spcPts val="0"/>
              </a:spcAft>
              <a:buClrTx/>
              <a:buSzTx/>
              <a:buFontTx/>
              <a:buNone/>
              <a:tabLst/>
              <a:defRPr/>
            </a:pPr>
            <a:r>
              <a:rPr kumimoji="0" sz="2400" b="0" i="0" u="none" strike="noStrike" kern="0" cap="none" spc="-15" normalizeH="0" baseline="0" noProof="0" dirty="0">
                <a:ln>
                  <a:noFill/>
                </a:ln>
                <a:solidFill>
                  <a:sysClr val="windowText" lastClr="000000"/>
                </a:solidFill>
                <a:effectLst/>
                <a:highlight>
                  <a:srgbClr val="00FFFF"/>
                </a:highlight>
                <a:uLnTx/>
                <a:uFillTx/>
                <a:latin typeface="Arial"/>
                <a:cs typeface="Arial"/>
              </a:rPr>
              <a:t>ADHD</a:t>
            </a: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の特徴を持つ子は「説明を聞く」「始まるまで待つ」ということが大変なことも多いです。早いタイミングで誘うと待てずに嫌になったりまたどこかへ行ってしまうということもあります。実際に活動が始まったタイミングで誘うと入れることもあります。</a:t>
            </a:r>
            <a:endParaRPr kumimoji="0" sz="2400" b="0" i="0" u="none" strike="noStrike" kern="0" cap="none" spc="0" normalizeH="0" baseline="0" noProof="0" dirty="0">
              <a:ln>
                <a:noFill/>
              </a:ln>
              <a:solidFill>
                <a:sysClr val="windowText" lastClr="000000"/>
              </a:solidFill>
              <a:effectLst/>
              <a:highlight>
                <a:srgbClr val="00FFFF"/>
              </a:highlight>
              <a:uLnTx/>
              <a:uFillTx/>
              <a:latin typeface="ＭＳ Ｐゴシック"/>
              <a:cs typeface="ＭＳ Ｐゴシック"/>
            </a:endParaRPr>
          </a:p>
        </p:txBody>
      </p:sp>
      <p:sp>
        <p:nvSpPr>
          <p:cNvPr id="13" name="object 13"/>
          <p:cNvSpPr txBox="1"/>
          <p:nvPr/>
        </p:nvSpPr>
        <p:spPr>
          <a:xfrm>
            <a:off x="1213200" y="4520237"/>
            <a:ext cx="9213850" cy="1254189"/>
          </a:xfrm>
          <a:prstGeom prst="rect">
            <a:avLst/>
          </a:prstGeom>
        </p:spPr>
        <p:txBody>
          <a:bodyPr vert="horz" wrap="square" lIns="0" tIns="22860" rIns="0" bIns="0" rtlCol="0">
            <a:spAutoFit/>
          </a:bodyPr>
          <a:lstStyle/>
          <a:p>
            <a:pPr marL="12700" marR="5080" lvl="0" indent="0" defTabSz="914400" eaLnBrk="1" fontAlgn="auto" latinLnBrk="0" hangingPunct="1">
              <a:lnSpc>
                <a:spcPts val="2400"/>
              </a:lnSpc>
              <a:spcBef>
                <a:spcPts val="180"/>
              </a:spcBef>
              <a:spcAft>
                <a:spcPts val="0"/>
              </a:spcAft>
              <a:buClrTx/>
              <a:buSzTx/>
              <a:buFontTx/>
              <a:buNone/>
              <a:tabLst/>
              <a:defRPr/>
            </a:pP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ちょっとやれるともう少しできるのでは </a:t>
            </a:r>
            <a:r>
              <a:rPr kumimoji="0" sz="2400" b="0" i="0" u="none" strike="noStrike" kern="0" cap="none" spc="-5" normalizeH="0" baseline="0" noProof="0" dirty="0">
                <a:ln>
                  <a:noFill/>
                </a:ln>
                <a:solidFill>
                  <a:sysClr val="windowText" lastClr="000000"/>
                </a:solidFill>
                <a:effectLst/>
                <a:highlight>
                  <a:srgbClr val="00FFFF"/>
                </a:highlight>
                <a:uLnTx/>
                <a:uFillTx/>
                <a:latin typeface="Arial"/>
                <a:cs typeface="Arial"/>
              </a:rPr>
              <a:t>…</a:t>
            </a: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と大人の欲がでてしまいますが、よくばらずやれたところを認めるということが大事で</a:t>
            </a:r>
            <a:r>
              <a:rPr kumimoji="0" sz="2400" b="0" i="0" u="none" strike="noStrike" kern="0" cap="none" spc="-5" normalizeH="0" baseline="0" noProof="0" dirty="0">
                <a:ln>
                  <a:noFill/>
                </a:ln>
                <a:solidFill>
                  <a:sysClr val="windowText" lastClr="000000"/>
                </a:solidFill>
                <a:effectLst/>
                <a:highlight>
                  <a:srgbClr val="00FFFF"/>
                </a:highlight>
                <a:uLnTx/>
                <a:uFillTx/>
                <a:latin typeface="ＭＳ Ｐゴシック"/>
                <a:cs typeface="ＭＳ Ｐゴシック"/>
              </a:rPr>
              <a:t>す。</a:t>
            </a:r>
            <a:endParaRPr kumimoji="0" sz="2400" b="0" i="0" u="none" strike="noStrike" kern="0" cap="none" spc="0" normalizeH="0" baseline="0" noProof="0" dirty="0">
              <a:ln>
                <a:noFill/>
              </a:ln>
              <a:solidFill>
                <a:sysClr val="windowText" lastClr="000000"/>
              </a:solidFill>
              <a:effectLst/>
              <a:highlight>
                <a:srgbClr val="00FFFF"/>
              </a:highlight>
              <a:uLnTx/>
              <a:uFillTx/>
              <a:latin typeface="ＭＳ Ｐゴシック"/>
              <a:cs typeface="ＭＳ Ｐゴシック"/>
            </a:endParaRPr>
          </a:p>
          <a:p>
            <a:pPr marL="12700" marR="0" lvl="0" indent="0" defTabSz="914400" eaLnBrk="1" fontAlgn="auto" latinLnBrk="0" hangingPunct="1">
              <a:lnSpc>
                <a:spcPts val="2400"/>
              </a:lnSpc>
              <a:spcBef>
                <a:spcPts val="0"/>
              </a:spcBef>
              <a:spcAft>
                <a:spcPts val="0"/>
              </a:spcAft>
              <a:buClrTx/>
              <a:buSzTx/>
              <a:buFontTx/>
              <a:buNone/>
              <a:tabLst/>
              <a:defRPr/>
            </a:pPr>
            <a:r>
              <a:rPr kumimoji="0" sz="2400" b="0" i="0" u="none" strike="noStrike" kern="0" cap="none" spc="-20" normalizeH="0" baseline="0" noProof="0" dirty="0">
                <a:ln>
                  <a:noFill/>
                </a:ln>
                <a:solidFill>
                  <a:sysClr val="windowText" lastClr="000000"/>
                </a:solidFill>
                <a:effectLst/>
                <a:highlight>
                  <a:srgbClr val="00FFFF"/>
                </a:highlight>
                <a:uLnTx/>
                <a:uFillTx/>
                <a:latin typeface="ＭＳ Ｐゴシック"/>
                <a:cs typeface="ＭＳ Ｐゴシック"/>
              </a:rPr>
              <a:t>自分がしたことと褒められたことの繋がりも分かりにくい子たちですので、「すかさず」褒めてあげるといいです。</a:t>
            </a:r>
            <a:endParaRPr kumimoji="0" sz="2400" b="0" i="0" u="none" strike="noStrike" kern="0" cap="none" spc="0" normalizeH="0" baseline="0" noProof="0" dirty="0">
              <a:ln>
                <a:noFill/>
              </a:ln>
              <a:solidFill>
                <a:sysClr val="windowText" lastClr="000000"/>
              </a:solidFill>
              <a:effectLst/>
              <a:highlight>
                <a:srgbClr val="00FFFF"/>
              </a:highlight>
              <a:uLnTx/>
              <a:uFillTx/>
              <a:latin typeface="ＭＳ Ｐゴシック"/>
              <a:cs typeface="ＭＳ Ｐゴシック"/>
            </a:endParaRPr>
          </a:p>
        </p:txBody>
      </p:sp>
      <p:sp>
        <p:nvSpPr>
          <p:cNvPr id="3" name="テキスト ボックス 2">
            <a:extLst>
              <a:ext uri="{FF2B5EF4-FFF2-40B4-BE49-F238E27FC236}">
                <a16:creationId xmlns:a16="http://schemas.microsoft.com/office/drawing/2014/main" id="{1207CCBC-E64D-B0A7-D859-3CF6D834C37E}"/>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295495"/>
            <a:ext cx="10182225" cy="835799"/>
          </a:xfrm>
          <a:prstGeom prst="rect">
            <a:avLst/>
          </a:prstGeom>
        </p:spPr>
        <p:txBody>
          <a:bodyPr vert="horz" wrap="square" lIns="0" tIns="218116" rIns="0" bIns="0" rtlCol="0">
            <a:spAutoFit/>
          </a:bodyPr>
          <a:lstStyle/>
          <a:p>
            <a:pPr marL="12700">
              <a:lnSpc>
                <a:spcPct val="100000"/>
              </a:lnSpc>
              <a:spcBef>
                <a:spcPts val="100"/>
              </a:spcBef>
            </a:pPr>
            <a:r>
              <a:rPr kumimoji="0" lang="ja-JP" altLang="en-US" sz="4000" b="0" i="0" u="none" strike="noStrike" kern="0" cap="none" spc="-50" normalizeH="0" baseline="0" noProof="0" dirty="0">
                <a:ln>
                  <a:noFill/>
                </a:ln>
                <a:solidFill>
                  <a:prstClr val="black"/>
                </a:solidFill>
                <a:effectLst/>
                <a:highlight>
                  <a:srgbClr val="FFFF00"/>
                </a:highlight>
                <a:uLnTx/>
                <a:uFillTx/>
                <a:latin typeface="ＭＳ Ｐゴシック"/>
                <a:ea typeface="+mj-ea"/>
              </a:rPr>
              <a:t>必要なサポートとは？</a:t>
            </a:r>
            <a:endParaRPr spc="-50" dirty="0"/>
          </a:p>
        </p:txBody>
      </p:sp>
      <p:sp>
        <p:nvSpPr>
          <p:cNvPr id="3" name="object 3"/>
          <p:cNvSpPr/>
          <p:nvPr/>
        </p:nvSpPr>
        <p:spPr>
          <a:xfrm>
            <a:off x="442025" y="1473399"/>
            <a:ext cx="11426190" cy="5184140"/>
          </a:xfrm>
          <a:custGeom>
            <a:avLst/>
            <a:gdLst/>
            <a:ahLst/>
            <a:cxnLst/>
            <a:rect l="l" t="t" r="r" b="b"/>
            <a:pathLst>
              <a:path w="11426190" h="5184140">
                <a:moveTo>
                  <a:pt x="11425799" y="5183699"/>
                </a:moveTo>
                <a:lnTo>
                  <a:pt x="0" y="5183699"/>
                </a:lnTo>
                <a:lnTo>
                  <a:pt x="0" y="0"/>
                </a:lnTo>
                <a:lnTo>
                  <a:pt x="11425799" y="0"/>
                </a:lnTo>
                <a:lnTo>
                  <a:pt x="11425799" y="5183699"/>
                </a:lnTo>
                <a:close/>
              </a:path>
            </a:pathLst>
          </a:custGeom>
          <a:solidFill>
            <a:srgbClr val="F4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605574" y="4339688"/>
            <a:ext cx="11164570" cy="839469"/>
          </a:xfrm>
          <a:prstGeom prst="rect">
            <a:avLst/>
          </a:prstGeom>
        </p:spPr>
        <p:txBody>
          <a:bodyPr vert="horz" wrap="square" lIns="0" tIns="58419" rIns="0" bIns="0" rtlCol="0">
            <a:spAutoFit/>
          </a:bodyPr>
          <a:lstStyle/>
          <a:p>
            <a:pPr marL="379095" marR="5080" lvl="0" indent="-367030" defTabSz="914400" eaLnBrk="1" fontAlgn="auto" latinLnBrk="0" hangingPunct="1">
              <a:lnSpc>
                <a:spcPts val="3050"/>
              </a:lnSpc>
              <a:spcBef>
                <a:spcPts val="459"/>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新しいことがある際には事前に手順を説明したり、図や写真であらかじめ</a:t>
            </a: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提示する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5" name="object 5"/>
          <p:cNvGrpSpPr/>
          <p:nvPr/>
        </p:nvGrpSpPr>
        <p:grpSpPr>
          <a:xfrm>
            <a:off x="1044690" y="2633473"/>
            <a:ext cx="9975850" cy="1359094"/>
            <a:chOff x="1108387" y="2607212"/>
            <a:chExt cx="9975850" cy="1108075"/>
          </a:xfrm>
        </p:grpSpPr>
        <p:sp>
          <p:nvSpPr>
            <p:cNvPr id="6" name="object 6"/>
            <p:cNvSpPr/>
            <p:nvPr/>
          </p:nvSpPr>
          <p:spPr>
            <a:xfrm>
              <a:off x="1113149" y="2611975"/>
              <a:ext cx="9966325" cy="1098550"/>
            </a:xfrm>
            <a:custGeom>
              <a:avLst/>
              <a:gdLst/>
              <a:ahLst/>
              <a:cxnLst/>
              <a:rect l="l" t="t" r="r" b="b"/>
              <a:pathLst>
                <a:path w="9966325" h="1098550">
                  <a:moveTo>
                    <a:pt x="9782645" y="1098299"/>
                  </a:moveTo>
                  <a:lnTo>
                    <a:pt x="183053" y="1098299"/>
                  </a:lnTo>
                  <a:lnTo>
                    <a:pt x="134390" y="1091761"/>
                  </a:lnTo>
                  <a:lnTo>
                    <a:pt x="90662" y="1073307"/>
                  </a:lnTo>
                  <a:lnTo>
                    <a:pt x="53615" y="1044684"/>
                  </a:lnTo>
                  <a:lnTo>
                    <a:pt x="24992" y="1007637"/>
                  </a:lnTo>
                  <a:lnTo>
                    <a:pt x="6538" y="963909"/>
                  </a:lnTo>
                  <a:lnTo>
                    <a:pt x="0" y="915246"/>
                  </a:lnTo>
                  <a:lnTo>
                    <a:pt x="0" y="183053"/>
                  </a:lnTo>
                  <a:lnTo>
                    <a:pt x="6538" y="134390"/>
                  </a:lnTo>
                  <a:lnTo>
                    <a:pt x="24992" y="90662"/>
                  </a:lnTo>
                  <a:lnTo>
                    <a:pt x="53615" y="53615"/>
                  </a:lnTo>
                  <a:lnTo>
                    <a:pt x="90662" y="24992"/>
                  </a:lnTo>
                  <a:lnTo>
                    <a:pt x="134390" y="6538"/>
                  </a:lnTo>
                  <a:lnTo>
                    <a:pt x="183053" y="0"/>
                  </a:lnTo>
                  <a:lnTo>
                    <a:pt x="9782645" y="0"/>
                  </a:lnTo>
                  <a:lnTo>
                    <a:pt x="9852697" y="13934"/>
                  </a:lnTo>
                  <a:lnTo>
                    <a:pt x="9912084" y="53615"/>
                  </a:lnTo>
                  <a:lnTo>
                    <a:pt x="9951765" y="113002"/>
                  </a:lnTo>
                  <a:lnTo>
                    <a:pt x="9965699" y="183053"/>
                  </a:lnTo>
                  <a:lnTo>
                    <a:pt x="9965699" y="915246"/>
                  </a:lnTo>
                  <a:lnTo>
                    <a:pt x="9959161" y="963909"/>
                  </a:lnTo>
                  <a:lnTo>
                    <a:pt x="9940707" y="1007637"/>
                  </a:lnTo>
                  <a:lnTo>
                    <a:pt x="9912084" y="1044684"/>
                  </a:lnTo>
                  <a:lnTo>
                    <a:pt x="9875036" y="1073307"/>
                  </a:lnTo>
                  <a:lnTo>
                    <a:pt x="9831308" y="1091761"/>
                  </a:lnTo>
                  <a:lnTo>
                    <a:pt x="9782645" y="10982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113149" y="2611975"/>
              <a:ext cx="9966325" cy="1098550"/>
            </a:xfrm>
            <a:custGeom>
              <a:avLst/>
              <a:gdLst/>
              <a:ahLst/>
              <a:cxnLst/>
              <a:rect l="l" t="t" r="r" b="b"/>
              <a:pathLst>
                <a:path w="9966325" h="1098550">
                  <a:moveTo>
                    <a:pt x="0" y="183053"/>
                  </a:moveTo>
                  <a:lnTo>
                    <a:pt x="6538" y="134390"/>
                  </a:lnTo>
                  <a:lnTo>
                    <a:pt x="24992" y="90662"/>
                  </a:lnTo>
                  <a:lnTo>
                    <a:pt x="53615" y="53615"/>
                  </a:lnTo>
                  <a:lnTo>
                    <a:pt x="90662" y="24992"/>
                  </a:lnTo>
                  <a:lnTo>
                    <a:pt x="134390" y="6538"/>
                  </a:lnTo>
                  <a:lnTo>
                    <a:pt x="183053" y="0"/>
                  </a:lnTo>
                  <a:lnTo>
                    <a:pt x="9782645" y="0"/>
                  </a:lnTo>
                  <a:lnTo>
                    <a:pt x="9852697" y="13934"/>
                  </a:lnTo>
                  <a:lnTo>
                    <a:pt x="9912084" y="53615"/>
                  </a:lnTo>
                  <a:lnTo>
                    <a:pt x="9951765" y="113002"/>
                  </a:lnTo>
                  <a:lnTo>
                    <a:pt x="9965699" y="183053"/>
                  </a:lnTo>
                  <a:lnTo>
                    <a:pt x="9965699" y="915246"/>
                  </a:lnTo>
                  <a:lnTo>
                    <a:pt x="9959161" y="963909"/>
                  </a:lnTo>
                  <a:lnTo>
                    <a:pt x="9940707" y="1007637"/>
                  </a:lnTo>
                  <a:lnTo>
                    <a:pt x="9912084" y="1044684"/>
                  </a:lnTo>
                  <a:lnTo>
                    <a:pt x="9875036" y="1073307"/>
                  </a:lnTo>
                  <a:lnTo>
                    <a:pt x="9831308" y="1091761"/>
                  </a:lnTo>
                  <a:lnTo>
                    <a:pt x="9782645" y="1098299"/>
                  </a:lnTo>
                  <a:lnTo>
                    <a:pt x="183053" y="1098299"/>
                  </a:lnTo>
                  <a:lnTo>
                    <a:pt x="134390" y="1091761"/>
                  </a:lnTo>
                  <a:lnTo>
                    <a:pt x="90662" y="1073307"/>
                  </a:lnTo>
                  <a:lnTo>
                    <a:pt x="53615" y="1044684"/>
                  </a:lnTo>
                  <a:lnTo>
                    <a:pt x="24992" y="1007637"/>
                  </a:lnTo>
                  <a:lnTo>
                    <a:pt x="6538" y="963909"/>
                  </a:lnTo>
                  <a:lnTo>
                    <a:pt x="0" y="915246"/>
                  </a:lnTo>
                  <a:lnTo>
                    <a:pt x="0" y="183053"/>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515050" y="1485846"/>
            <a:ext cx="10323638" cy="2494273"/>
          </a:xfrm>
          <a:prstGeom prst="rect">
            <a:avLst/>
          </a:prstGeom>
        </p:spPr>
        <p:txBody>
          <a:bodyPr vert="horz" wrap="square" lIns="0" tIns="138430" rIns="0" bIns="0" rtlCol="0">
            <a:spAutoFit/>
          </a:bodyPr>
          <a:lstStyle/>
          <a:p>
            <a:pPr marL="12700" marR="0" lvl="0" indent="0" defTabSz="914400" eaLnBrk="1" fontAlgn="auto" latinLnBrk="0" hangingPunct="1">
              <a:lnSpc>
                <a:spcPct val="100000"/>
              </a:lnSpc>
              <a:spcBef>
                <a:spcPts val="1090"/>
              </a:spcBef>
              <a:spcAft>
                <a:spcPts val="0"/>
              </a:spcAft>
              <a:buClrTx/>
              <a:buSzTx/>
              <a:buFontTx/>
              <a:buNone/>
              <a:tabLst/>
              <a:defRPr/>
            </a:pPr>
            <a:r>
              <a:rPr kumimoji="0" sz="2800" b="0" i="0" u="none" strike="noStrike" kern="0" cap="none" spc="-10" normalizeH="0" baseline="0" noProof="0" dirty="0">
                <a:ln>
                  <a:noFill/>
                </a:ln>
                <a:solidFill>
                  <a:sysClr val="windowText" lastClr="000000"/>
                </a:solidFill>
                <a:effectLst/>
                <a:uLnTx/>
                <a:uFillTx/>
                <a:latin typeface="ＭＳ Ｐゴシック"/>
                <a:cs typeface="ＭＳ Ｐゴシック"/>
              </a:rPr>
              <a:t>他にも</a:t>
            </a:r>
            <a:r>
              <a:rPr kumimoji="0" sz="2800" b="0" i="0" u="none" strike="noStrike" kern="0" cap="none" spc="-50" normalizeH="0" baseline="0" noProof="0" dirty="0">
                <a:ln>
                  <a:noFill/>
                </a:ln>
                <a:solidFill>
                  <a:sysClr val="windowText" lastClr="000000"/>
                </a:solidFill>
                <a:effectLst/>
                <a:uLnTx/>
                <a:uFillTx/>
                <a:latin typeface="Arial"/>
                <a:cs typeface="Arial"/>
              </a:rPr>
              <a:t>…</a:t>
            </a: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69265" marR="0" lvl="0" indent="-366395" defTabSz="914400" eaLnBrk="1" fontAlgn="auto" latinLnBrk="0" hangingPunct="1">
              <a:lnSpc>
                <a:spcPct val="100000"/>
              </a:lnSpc>
              <a:spcBef>
                <a:spcPts val="990"/>
              </a:spcBef>
              <a:spcAft>
                <a:spcPts val="0"/>
              </a:spcAft>
              <a:buClrTx/>
              <a:buSzPct val="64285"/>
              <a:buFont typeface="Arial"/>
              <a:buChar char="●"/>
              <a:tabLst>
                <a:tab pos="46926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情報量を可能な範囲で少なくする</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737235" marR="0" lvl="0" indent="0" defTabSz="914400" eaLnBrk="1" fontAlgn="auto" latinLnBrk="0" hangingPunct="1">
              <a:spcBef>
                <a:spcPts val="1860"/>
              </a:spcBef>
              <a:spcAft>
                <a:spcPts val="0"/>
              </a:spcAft>
              <a:buClrTx/>
              <a:buSzTx/>
              <a:buFontTx/>
              <a:buNone/>
              <a:tabLst/>
              <a:defRPr/>
            </a:pPr>
            <a:r>
              <a:rPr kumimoji="0" sz="2400" b="0" i="0" u="none" strike="noStrike" kern="0" cap="none" spc="-15" normalizeH="0" baseline="0" noProof="0" dirty="0">
                <a:ln>
                  <a:noFill/>
                </a:ln>
                <a:solidFill>
                  <a:sysClr val="windowText" lastClr="000000"/>
                </a:solidFill>
                <a:effectLst/>
                <a:uLnTx/>
                <a:uFillTx/>
                <a:latin typeface="ＭＳ Ｐゴシック"/>
                <a:cs typeface="ＭＳ Ｐゴシック"/>
              </a:rPr>
              <a:t>あれこれ説明するとかえって分からなくなってしまうことがあるでしょう。</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737235" marR="5080" lvl="0" indent="0" defTabSz="914400" eaLnBrk="1" fontAlgn="auto" latinLnBrk="0" hangingPunct="1">
              <a:spcBef>
                <a:spcPts val="65"/>
              </a:spcBef>
              <a:spcAft>
                <a:spcPts val="0"/>
              </a:spcAft>
              <a:buClrTx/>
              <a:buSzTx/>
              <a:buFontTx/>
              <a:buNone/>
              <a:tabLst/>
              <a:defRPr/>
            </a:pPr>
            <a:r>
              <a:rPr kumimoji="0" sz="2400" b="0" i="0" u="none" strike="noStrike" kern="0" cap="none" spc="-20" normalizeH="0" baseline="0" noProof="0" dirty="0">
                <a:ln>
                  <a:noFill/>
                </a:ln>
                <a:solidFill>
                  <a:sysClr val="windowText" lastClr="000000"/>
                </a:solidFill>
                <a:effectLst/>
                <a:uLnTx/>
                <a:uFillTx/>
                <a:latin typeface="ＭＳ Ｐゴシック"/>
                <a:cs typeface="ＭＳ Ｐゴシック"/>
              </a:rPr>
              <a:t>落ち着いた子とグループにする、落ち着ける場所での活動を行えるようにするなど周りから受ける刺激を少なくしてあげるといいタイプの子もいます。</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9" name="object 9"/>
          <p:cNvGrpSpPr/>
          <p:nvPr/>
        </p:nvGrpSpPr>
        <p:grpSpPr>
          <a:xfrm>
            <a:off x="1108387" y="5138762"/>
            <a:ext cx="9856470" cy="1322705"/>
            <a:chOff x="1108387" y="5138762"/>
            <a:chExt cx="9856470" cy="1322705"/>
          </a:xfrm>
        </p:grpSpPr>
        <p:sp>
          <p:nvSpPr>
            <p:cNvPr id="10" name="object 10"/>
            <p:cNvSpPr/>
            <p:nvPr/>
          </p:nvSpPr>
          <p:spPr>
            <a:xfrm>
              <a:off x="1113149" y="5143524"/>
              <a:ext cx="9846945" cy="1313180"/>
            </a:xfrm>
            <a:custGeom>
              <a:avLst/>
              <a:gdLst/>
              <a:ahLst/>
              <a:cxnLst/>
              <a:rect l="l" t="t" r="r" b="b"/>
              <a:pathLst>
                <a:path w="9846945" h="1313179">
                  <a:moveTo>
                    <a:pt x="9627794" y="1312799"/>
                  </a:moveTo>
                  <a:lnTo>
                    <a:pt x="218804" y="1312799"/>
                  </a:lnTo>
                  <a:lnTo>
                    <a:pt x="168634" y="1307021"/>
                  </a:lnTo>
                  <a:lnTo>
                    <a:pt x="122579" y="1290560"/>
                  </a:lnTo>
                  <a:lnTo>
                    <a:pt x="81953" y="1264731"/>
                  </a:lnTo>
                  <a:lnTo>
                    <a:pt x="48068" y="1230846"/>
                  </a:lnTo>
                  <a:lnTo>
                    <a:pt x="22239" y="1190220"/>
                  </a:lnTo>
                  <a:lnTo>
                    <a:pt x="5778" y="1144165"/>
                  </a:lnTo>
                  <a:lnTo>
                    <a:pt x="0" y="1093995"/>
                  </a:lnTo>
                  <a:lnTo>
                    <a:pt x="0" y="218804"/>
                  </a:lnTo>
                  <a:lnTo>
                    <a:pt x="5778" y="168634"/>
                  </a:lnTo>
                  <a:lnTo>
                    <a:pt x="22239" y="122579"/>
                  </a:lnTo>
                  <a:lnTo>
                    <a:pt x="48068" y="81953"/>
                  </a:lnTo>
                  <a:lnTo>
                    <a:pt x="81953" y="48068"/>
                  </a:lnTo>
                  <a:lnTo>
                    <a:pt x="122579" y="22239"/>
                  </a:lnTo>
                  <a:lnTo>
                    <a:pt x="168634" y="5778"/>
                  </a:lnTo>
                  <a:lnTo>
                    <a:pt x="218804" y="0"/>
                  </a:lnTo>
                  <a:lnTo>
                    <a:pt x="9627794" y="0"/>
                  </a:lnTo>
                  <a:lnTo>
                    <a:pt x="9670681" y="4243"/>
                  </a:lnTo>
                  <a:lnTo>
                    <a:pt x="9711528" y="16655"/>
                  </a:lnTo>
                  <a:lnTo>
                    <a:pt x="9749188" y="36761"/>
                  </a:lnTo>
                  <a:lnTo>
                    <a:pt x="9782513" y="64086"/>
                  </a:lnTo>
                  <a:lnTo>
                    <a:pt x="9809838" y="97411"/>
                  </a:lnTo>
                  <a:lnTo>
                    <a:pt x="9829944" y="135071"/>
                  </a:lnTo>
                  <a:lnTo>
                    <a:pt x="9842356" y="175918"/>
                  </a:lnTo>
                  <a:lnTo>
                    <a:pt x="9846599" y="218804"/>
                  </a:lnTo>
                  <a:lnTo>
                    <a:pt x="9846599" y="1093995"/>
                  </a:lnTo>
                  <a:lnTo>
                    <a:pt x="9840821" y="1144165"/>
                  </a:lnTo>
                  <a:lnTo>
                    <a:pt x="9824360" y="1190220"/>
                  </a:lnTo>
                  <a:lnTo>
                    <a:pt x="9798531" y="1230846"/>
                  </a:lnTo>
                  <a:lnTo>
                    <a:pt x="9764646" y="1264731"/>
                  </a:lnTo>
                  <a:lnTo>
                    <a:pt x="9724020" y="1290560"/>
                  </a:lnTo>
                  <a:lnTo>
                    <a:pt x="9677965" y="1307021"/>
                  </a:lnTo>
                  <a:lnTo>
                    <a:pt x="9627794" y="13127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1113149" y="5143524"/>
              <a:ext cx="9846945" cy="1313180"/>
            </a:xfrm>
            <a:custGeom>
              <a:avLst/>
              <a:gdLst/>
              <a:ahLst/>
              <a:cxnLst/>
              <a:rect l="l" t="t" r="r" b="b"/>
              <a:pathLst>
                <a:path w="9846945" h="1313179">
                  <a:moveTo>
                    <a:pt x="0" y="218804"/>
                  </a:moveTo>
                  <a:lnTo>
                    <a:pt x="5778" y="168634"/>
                  </a:lnTo>
                  <a:lnTo>
                    <a:pt x="22239" y="122579"/>
                  </a:lnTo>
                  <a:lnTo>
                    <a:pt x="48068" y="81953"/>
                  </a:lnTo>
                  <a:lnTo>
                    <a:pt x="81953" y="48068"/>
                  </a:lnTo>
                  <a:lnTo>
                    <a:pt x="122579" y="22239"/>
                  </a:lnTo>
                  <a:lnTo>
                    <a:pt x="168634" y="5778"/>
                  </a:lnTo>
                  <a:lnTo>
                    <a:pt x="218804" y="0"/>
                  </a:lnTo>
                  <a:lnTo>
                    <a:pt x="9627794" y="0"/>
                  </a:lnTo>
                  <a:lnTo>
                    <a:pt x="9670681" y="4243"/>
                  </a:lnTo>
                  <a:lnTo>
                    <a:pt x="9711528" y="16655"/>
                  </a:lnTo>
                  <a:lnTo>
                    <a:pt x="9749188" y="36761"/>
                  </a:lnTo>
                  <a:lnTo>
                    <a:pt x="9782513" y="64086"/>
                  </a:lnTo>
                  <a:lnTo>
                    <a:pt x="9809838" y="97411"/>
                  </a:lnTo>
                  <a:lnTo>
                    <a:pt x="9829944" y="135071"/>
                  </a:lnTo>
                  <a:lnTo>
                    <a:pt x="9842356" y="175918"/>
                  </a:lnTo>
                  <a:lnTo>
                    <a:pt x="9846599" y="218804"/>
                  </a:lnTo>
                  <a:lnTo>
                    <a:pt x="9846599" y="1093995"/>
                  </a:lnTo>
                  <a:lnTo>
                    <a:pt x="9840821" y="1144165"/>
                  </a:lnTo>
                  <a:lnTo>
                    <a:pt x="9824360" y="1190220"/>
                  </a:lnTo>
                  <a:lnTo>
                    <a:pt x="9798531" y="1230846"/>
                  </a:lnTo>
                  <a:lnTo>
                    <a:pt x="9764646" y="1264731"/>
                  </a:lnTo>
                  <a:lnTo>
                    <a:pt x="9724020" y="1290560"/>
                  </a:lnTo>
                  <a:lnTo>
                    <a:pt x="9677965" y="1307021"/>
                  </a:lnTo>
                  <a:lnTo>
                    <a:pt x="9627794" y="1312799"/>
                  </a:lnTo>
                  <a:lnTo>
                    <a:pt x="218804" y="1312799"/>
                  </a:lnTo>
                  <a:lnTo>
                    <a:pt x="168634" y="1307021"/>
                  </a:lnTo>
                  <a:lnTo>
                    <a:pt x="122579" y="1290560"/>
                  </a:lnTo>
                  <a:lnTo>
                    <a:pt x="81953" y="1264731"/>
                  </a:lnTo>
                  <a:lnTo>
                    <a:pt x="48068" y="1230846"/>
                  </a:lnTo>
                  <a:lnTo>
                    <a:pt x="22239" y="1190220"/>
                  </a:lnTo>
                  <a:lnTo>
                    <a:pt x="5778" y="1144165"/>
                  </a:lnTo>
                  <a:lnTo>
                    <a:pt x="0" y="1093995"/>
                  </a:lnTo>
                  <a:lnTo>
                    <a:pt x="0" y="218804"/>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1303720" y="5328392"/>
            <a:ext cx="9354185" cy="1023357"/>
          </a:xfrm>
          <a:prstGeom prst="rect">
            <a:avLst/>
          </a:prstGeom>
        </p:spPr>
        <p:txBody>
          <a:bodyPr vert="horz" wrap="square" lIns="0" tIns="22860" rIns="0" bIns="0" rtlCol="0">
            <a:spAutoFit/>
          </a:bodyPr>
          <a:lstStyle/>
          <a:p>
            <a:pPr marL="12700" marR="5080" lvl="0" indent="0" defTabSz="914400" eaLnBrk="1" fontAlgn="auto" latinLnBrk="0" hangingPunct="1">
              <a:lnSpc>
                <a:spcPts val="2600"/>
              </a:lnSpc>
              <a:spcBef>
                <a:spcPts val="180"/>
              </a:spcBef>
              <a:spcAft>
                <a:spcPts val="0"/>
              </a:spcAft>
              <a:buClrTx/>
              <a:buSzTx/>
              <a:buFontTx/>
              <a:buNone/>
              <a:tabLst/>
              <a:defRPr/>
            </a:pPr>
            <a:r>
              <a:rPr kumimoji="0" sz="2400" b="0" i="0" u="none" strike="noStrike" kern="0" cap="none" spc="-15" normalizeH="0" baseline="0" noProof="0" dirty="0">
                <a:ln>
                  <a:noFill/>
                </a:ln>
                <a:solidFill>
                  <a:sysClr val="windowText" lastClr="000000"/>
                </a:solidFill>
                <a:effectLst/>
                <a:uLnTx/>
                <a:uFillTx/>
                <a:latin typeface="ＭＳ Ｐゴシック"/>
                <a:cs typeface="ＭＳ Ｐゴシック"/>
              </a:rPr>
              <a:t>初めてのことに対応できない、思っていないことが起こると不安ということも特徴としてあります。事前にどんなことが起こるのか</a:t>
            </a:r>
            <a:r>
              <a:rPr kumimoji="0" sz="2400" b="0" i="0" u="none" strike="noStrike" kern="0" cap="none" spc="-20" normalizeH="0" baseline="0" noProof="0" dirty="0">
                <a:ln>
                  <a:noFill/>
                </a:ln>
                <a:solidFill>
                  <a:sysClr val="windowText" lastClr="000000"/>
                </a:solidFill>
                <a:effectLst/>
                <a:uLnTx/>
                <a:uFillTx/>
                <a:latin typeface="ＭＳ Ｐゴシック"/>
                <a:cs typeface="ＭＳ Ｐゴシック"/>
              </a:rPr>
              <a:t>分かっていると、受ける衝撃や不安を軽減することができるでしょう。</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sp>
        <p:nvSpPr>
          <p:cNvPr id="13" name="テキスト ボックス 12">
            <a:extLst>
              <a:ext uri="{FF2B5EF4-FFF2-40B4-BE49-F238E27FC236}">
                <a16:creationId xmlns:a16="http://schemas.microsoft.com/office/drawing/2014/main" id="{48B7514C-EAB2-C44C-D6C4-20E38BAECAB3}"/>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660" rIns="0" bIns="0" rtlCol="0">
            <a:spAutoFit/>
          </a:bodyPr>
          <a:lstStyle/>
          <a:p>
            <a:pPr marL="12700" marR="5080">
              <a:lnSpc>
                <a:spcPts val="3900"/>
              </a:lnSpc>
              <a:spcBef>
                <a:spcPts val="580"/>
              </a:spcBef>
              <a:tabLst>
                <a:tab pos="9711690" algn="l"/>
              </a:tabLst>
            </a:pPr>
            <a:r>
              <a:rPr sz="3600" spc="-45" dirty="0"/>
              <a:t>◎身支度や片付</a:t>
            </a:r>
            <a:r>
              <a:rPr sz="3600" spc="-40" dirty="0"/>
              <a:t>けなど</a:t>
            </a:r>
            <a:r>
              <a:rPr sz="3600" spc="-45" dirty="0"/>
              <a:t>や</a:t>
            </a:r>
            <a:r>
              <a:rPr sz="3600" spc="-40" dirty="0"/>
              <a:t>る</a:t>
            </a:r>
            <a:r>
              <a:rPr sz="3600" spc="-45" dirty="0"/>
              <a:t>べ</a:t>
            </a:r>
            <a:r>
              <a:rPr sz="3600" spc="-40" dirty="0"/>
              <a:t>き</a:t>
            </a:r>
            <a:r>
              <a:rPr sz="3600" spc="-35" dirty="0"/>
              <a:t>こと</a:t>
            </a:r>
            <a:r>
              <a:rPr sz="3600" spc="-45" dirty="0"/>
              <a:t>が</a:t>
            </a:r>
            <a:r>
              <a:rPr sz="3600" spc="-40" dirty="0"/>
              <a:t>できない</a:t>
            </a:r>
            <a:r>
              <a:rPr sz="3600" spc="-50" dirty="0"/>
              <a:t>の</a:t>
            </a:r>
            <a:r>
              <a:rPr sz="3600" dirty="0"/>
              <a:t>	</a:t>
            </a:r>
            <a:r>
              <a:rPr sz="3600" spc="-50" dirty="0"/>
              <a:t>は</a:t>
            </a:r>
            <a:r>
              <a:rPr sz="3600" spc="-40" dirty="0"/>
              <a:t>ど</a:t>
            </a:r>
            <a:r>
              <a:rPr sz="3600" spc="-35" dirty="0"/>
              <a:t>うし</a:t>
            </a:r>
            <a:r>
              <a:rPr sz="3600" spc="-40" dirty="0"/>
              <a:t>て</a:t>
            </a:r>
            <a:r>
              <a:rPr sz="3600" spc="-50" dirty="0"/>
              <a:t>？</a:t>
            </a:r>
            <a:endParaRPr sz="3600"/>
          </a:p>
        </p:txBody>
      </p:sp>
      <p:sp>
        <p:nvSpPr>
          <p:cNvPr id="3" name="object 3"/>
          <p:cNvSpPr/>
          <p:nvPr/>
        </p:nvSpPr>
        <p:spPr>
          <a:xfrm>
            <a:off x="375049" y="1567149"/>
            <a:ext cx="11358880" cy="4916170"/>
          </a:xfrm>
          <a:custGeom>
            <a:avLst/>
            <a:gdLst/>
            <a:ahLst/>
            <a:cxnLst/>
            <a:rect l="l" t="t" r="r" b="b"/>
            <a:pathLst>
              <a:path w="11358880" h="4916170">
                <a:moveTo>
                  <a:pt x="11358599" y="4915799"/>
                </a:moveTo>
                <a:lnTo>
                  <a:pt x="0" y="4915799"/>
                </a:lnTo>
                <a:lnTo>
                  <a:pt x="0" y="0"/>
                </a:lnTo>
                <a:lnTo>
                  <a:pt x="11358599" y="0"/>
                </a:lnTo>
                <a:lnTo>
                  <a:pt x="11358599" y="4915799"/>
                </a:lnTo>
                <a:close/>
              </a:path>
            </a:pathLst>
          </a:custGeom>
          <a:solidFill>
            <a:srgbClr val="D9EAD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448075" y="1532460"/>
            <a:ext cx="4376420" cy="1187450"/>
          </a:xfrm>
          <a:prstGeom prst="rect">
            <a:avLst/>
          </a:prstGeom>
        </p:spPr>
        <p:txBody>
          <a:bodyPr vert="horz" wrap="square" lIns="0" tIns="144145" rIns="0" bIns="0" rtlCol="0">
            <a:spAutoFit/>
          </a:bodyPr>
          <a:lstStyle/>
          <a:p>
            <a:pPr marL="12700" marR="0" lvl="0" indent="0" defTabSz="914400" eaLnBrk="1" fontAlgn="auto" latinLnBrk="0" hangingPunct="1">
              <a:lnSpc>
                <a:spcPct val="100000"/>
              </a:lnSpc>
              <a:spcBef>
                <a:spcPts val="1135"/>
              </a:spcBef>
              <a:spcAft>
                <a:spcPts val="0"/>
              </a:spcAft>
              <a:buClrTx/>
              <a:buSzTx/>
              <a:buFontTx/>
              <a:buNone/>
              <a:tabLst/>
              <a:defRPr/>
            </a:pPr>
            <a:r>
              <a:rPr kumimoji="0" sz="3200" b="0" i="0" u="none" strike="noStrike" kern="0" cap="none" spc="-10" normalizeH="0" baseline="0" noProof="0" dirty="0">
                <a:ln>
                  <a:noFill/>
                </a:ln>
                <a:solidFill>
                  <a:sysClr val="windowText" lastClr="000000"/>
                </a:solidFill>
                <a:effectLst/>
                <a:uLnTx/>
                <a:uFillTx/>
                <a:latin typeface="ＭＳ Ｐゴシック"/>
                <a:cs typeface="ＭＳ Ｐゴシック"/>
              </a:rPr>
              <a:t>背景には・・・</a:t>
            </a:r>
            <a:endParaRPr kumimoji="0" sz="32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469265" marR="0" lvl="0" indent="-366395" defTabSz="914400" eaLnBrk="1" fontAlgn="auto" latinLnBrk="0" hangingPunct="1">
              <a:lnSpc>
                <a:spcPct val="100000"/>
              </a:lnSpc>
              <a:spcBef>
                <a:spcPts val="910"/>
              </a:spcBef>
              <a:spcAft>
                <a:spcPts val="0"/>
              </a:spcAft>
              <a:buClrTx/>
              <a:buSzPct val="64285"/>
              <a:buFont typeface="Arial"/>
              <a:buChar char="●"/>
              <a:tabLst>
                <a:tab pos="469265" algn="l"/>
              </a:tabLst>
              <a:defRPr/>
            </a:pPr>
            <a:r>
              <a:rPr kumimoji="0" sz="2800" b="0" i="0" u="none" strike="noStrike" kern="0" cap="none" spc="-40" normalizeH="0" baseline="0" noProof="0" dirty="0">
                <a:ln>
                  <a:noFill/>
                </a:ln>
                <a:solidFill>
                  <a:sysClr val="windowText" lastClr="000000"/>
                </a:solidFill>
                <a:effectLst/>
                <a:uLnTx/>
                <a:uFillTx/>
                <a:latin typeface="ＭＳ Ｐゴシック"/>
                <a:cs typeface="ＭＳ Ｐゴシック"/>
              </a:rPr>
              <a:t>見通しを立てることが苦手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5" name="object 5"/>
          <p:cNvSpPr txBox="1"/>
          <p:nvPr/>
        </p:nvSpPr>
        <p:spPr>
          <a:xfrm>
            <a:off x="538599" y="3502376"/>
            <a:ext cx="694880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rPr>
              <a:t>一連の行動の流れが入らない（身支度など</a:t>
            </a:r>
            <a:r>
              <a:rPr kumimoji="0" sz="2800" b="0" i="0" u="none" strike="noStrike" kern="0" cap="none" spc="-50" normalizeH="0" baseline="0" noProof="0" dirty="0">
                <a:ln>
                  <a:noFill/>
                </a:ln>
                <a:solidFill>
                  <a:sysClr val="windowText" lastClr="000000"/>
                </a:solidFill>
                <a:effectLst/>
                <a:uLnTx/>
                <a:uFillTx/>
                <a:latin typeface="ＭＳ Ｐゴシック"/>
                <a:cs typeface="ＭＳ Ｐゴシック"/>
              </a:rPr>
              <a:t>）</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6" name="object 6"/>
          <p:cNvSpPr txBox="1"/>
          <p:nvPr/>
        </p:nvSpPr>
        <p:spPr>
          <a:xfrm>
            <a:off x="538599" y="4740626"/>
            <a:ext cx="551497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目や耳からの情報につられやすい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7" name="object 7"/>
          <p:cNvSpPr txBox="1"/>
          <p:nvPr/>
        </p:nvSpPr>
        <p:spPr>
          <a:xfrm>
            <a:off x="538599" y="5978876"/>
            <a:ext cx="382333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5" normalizeH="0" baseline="0" noProof="0" dirty="0">
                <a:ln>
                  <a:noFill/>
                </a:ln>
                <a:solidFill>
                  <a:sysClr val="windowText" lastClr="000000"/>
                </a:solidFill>
                <a:effectLst/>
                <a:uLnTx/>
                <a:uFillTx/>
                <a:latin typeface="ＭＳ Ｐゴシック"/>
                <a:cs typeface="ＭＳ Ｐゴシック"/>
              </a:rPr>
              <a:t>場面の切り替えが苦手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8" name="object 8"/>
          <p:cNvGrpSpPr/>
          <p:nvPr/>
        </p:nvGrpSpPr>
        <p:grpSpPr>
          <a:xfrm>
            <a:off x="5379849" y="1964237"/>
            <a:ext cx="4872355" cy="1081405"/>
            <a:chOff x="5379849" y="1964237"/>
            <a:chExt cx="4872355" cy="1081405"/>
          </a:xfrm>
        </p:grpSpPr>
        <p:sp>
          <p:nvSpPr>
            <p:cNvPr id="9" name="object 9"/>
            <p:cNvSpPr/>
            <p:nvPr/>
          </p:nvSpPr>
          <p:spPr>
            <a:xfrm>
              <a:off x="5384612" y="1968999"/>
              <a:ext cx="4862830" cy="1071880"/>
            </a:xfrm>
            <a:custGeom>
              <a:avLst/>
              <a:gdLst/>
              <a:ahLst/>
              <a:cxnLst/>
              <a:rect l="l" t="t" r="r" b="b"/>
              <a:pathLst>
                <a:path w="4862830" h="1071880">
                  <a:moveTo>
                    <a:pt x="4683762" y="1071599"/>
                  </a:moveTo>
                  <a:lnTo>
                    <a:pt x="714362" y="1071599"/>
                  </a:lnTo>
                  <a:lnTo>
                    <a:pt x="666884" y="1065220"/>
                  </a:lnTo>
                  <a:lnTo>
                    <a:pt x="624220" y="1047215"/>
                  </a:lnTo>
                  <a:lnTo>
                    <a:pt x="588073" y="1019289"/>
                  </a:lnTo>
                  <a:lnTo>
                    <a:pt x="560147" y="983142"/>
                  </a:lnTo>
                  <a:lnTo>
                    <a:pt x="542142" y="940478"/>
                  </a:lnTo>
                  <a:lnTo>
                    <a:pt x="535762" y="892999"/>
                  </a:lnTo>
                  <a:lnTo>
                    <a:pt x="535762" y="446499"/>
                  </a:lnTo>
                  <a:lnTo>
                    <a:pt x="0" y="281273"/>
                  </a:lnTo>
                  <a:lnTo>
                    <a:pt x="535762" y="178599"/>
                  </a:lnTo>
                  <a:lnTo>
                    <a:pt x="542142" y="131121"/>
                  </a:lnTo>
                  <a:lnTo>
                    <a:pt x="560147" y="88457"/>
                  </a:lnTo>
                  <a:lnTo>
                    <a:pt x="588073" y="52310"/>
                  </a:lnTo>
                  <a:lnTo>
                    <a:pt x="624220" y="24384"/>
                  </a:lnTo>
                  <a:lnTo>
                    <a:pt x="666884" y="6379"/>
                  </a:lnTo>
                  <a:lnTo>
                    <a:pt x="714362" y="0"/>
                  </a:lnTo>
                  <a:lnTo>
                    <a:pt x="4683762" y="0"/>
                  </a:lnTo>
                  <a:lnTo>
                    <a:pt x="4752110" y="13595"/>
                  </a:lnTo>
                  <a:lnTo>
                    <a:pt x="4810051" y="52310"/>
                  </a:lnTo>
                  <a:lnTo>
                    <a:pt x="4848767" y="110252"/>
                  </a:lnTo>
                  <a:lnTo>
                    <a:pt x="4862362" y="178599"/>
                  </a:lnTo>
                  <a:lnTo>
                    <a:pt x="4862362" y="892999"/>
                  </a:lnTo>
                  <a:lnTo>
                    <a:pt x="4855983" y="940478"/>
                  </a:lnTo>
                  <a:lnTo>
                    <a:pt x="4837978" y="983142"/>
                  </a:lnTo>
                  <a:lnTo>
                    <a:pt x="4810052" y="1019289"/>
                  </a:lnTo>
                  <a:lnTo>
                    <a:pt x="4773905" y="1047215"/>
                  </a:lnTo>
                  <a:lnTo>
                    <a:pt x="4731241" y="1065220"/>
                  </a:lnTo>
                  <a:lnTo>
                    <a:pt x="4683762" y="10715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5384612" y="1968999"/>
              <a:ext cx="4862830" cy="1071880"/>
            </a:xfrm>
            <a:custGeom>
              <a:avLst/>
              <a:gdLst/>
              <a:ahLst/>
              <a:cxnLst/>
              <a:rect l="l" t="t" r="r" b="b"/>
              <a:pathLst>
                <a:path w="4862830" h="1071880">
                  <a:moveTo>
                    <a:pt x="535762" y="178599"/>
                  </a:moveTo>
                  <a:lnTo>
                    <a:pt x="542142" y="131121"/>
                  </a:lnTo>
                  <a:lnTo>
                    <a:pt x="560147" y="88457"/>
                  </a:lnTo>
                  <a:lnTo>
                    <a:pt x="588073" y="52310"/>
                  </a:lnTo>
                  <a:lnTo>
                    <a:pt x="624220" y="24384"/>
                  </a:lnTo>
                  <a:lnTo>
                    <a:pt x="666884" y="6379"/>
                  </a:lnTo>
                  <a:lnTo>
                    <a:pt x="714362" y="0"/>
                  </a:lnTo>
                  <a:lnTo>
                    <a:pt x="1256862" y="0"/>
                  </a:lnTo>
                  <a:lnTo>
                    <a:pt x="2338512" y="0"/>
                  </a:lnTo>
                  <a:lnTo>
                    <a:pt x="4683762" y="0"/>
                  </a:lnTo>
                  <a:lnTo>
                    <a:pt x="4718768" y="3463"/>
                  </a:lnTo>
                  <a:lnTo>
                    <a:pt x="4782850" y="30006"/>
                  </a:lnTo>
                  <a:lnTo>
                    <a:pt x="4832356" y="79512"/>
                  </a:lnTo>
                  <a:lnTo>
                    <a:pt x="4858899" y="143594"/>
                  </a:lnTo>
                  <a:lnTo>
                    <a:pt x="4862362" y="178599"/>
                  </a:lnTo>
                  <a:lnTo>
                    <a:pt x="4862362" y="446499"/>
                  </a:lnTo>
                  <a:lnTo>
                    <a:pt x="4862362" y="892999"/>
                  </a:lnTo>
                  <a:lnTo>
                    <a:pt x="4855983" y="940478"/>
                  </a:lnTo>
                  <a:lnTo>
                    <a:pt x="4837978" y="983142"/>
                  </a:lnTo>
                  <a:lnTo>
                    <a:pt x="4810052" y="1019289"/>
                  </a:lnTo>
                  <a:lnTo>
                    <a:pt x="4773905" y="1047215"/>
                  </a:lnTo>
                  <a:lnTo>
                    <a:pt x="4731242" y="1065220"/>
                  </a:lnTo>
                  <a:lnTo>
                    <a:pt x="4683762" y="1071599"/>
                  </a:lnTo>
                  <a:lnTo>
                    <a:pt x="2338512" y="1071599"/>
                  </a:lnTo>
                  <a:lnTo>
                    <a:pt x="1256862" y="1071599"/>
                  </a:lnTo>
                  <a:lnTo>
                    <a:pt x="714362" y="1071599"/>
                  </a:lnTo>
                  <a:lnTo>
                    <a:pt x="666884" y="1065220"/>
                  </a:lnTo>
                  <a:lnTo>
                    <a:pt x="624220" y="1047215"/>
                  </a:lnTo>
                  <a:lnTo>
                    <a:pt x="588073" y="1019289"/>
                  </a:lnTo>
                  <a:lnTo>
                    <a:pt x="560147" y="983142"/>
                  </a:lnTo>
                  <a:lnTo>
                    <a:pt x="542142" y="940478"/>
                  </a:lnTo>
                  <a:lnTo>
                    <a:pt x="535762" y="892999"/>
                  </a:lnTo>
                  <a:lnTo>
                    <a:pt x="535762" y="446499"/>
                  </a:lnTo>
                  <a:lnTo>
                    <a:pt x="0" y="281273"/>
                  </a:lnTo>
                  <a:lnTo>
                    <a:pt x="535762" y="17859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6133336" y="2011679"/>
            <a:ext cx="3997960" cy="946413"/>
          </a:xfrm>
          <a:prstGeom prst="rect">
            <a:avLst/>
          </a:prstGeom>
        </p:spPr>
        <p:txBody>
          <a:bodyPr vert="horz" wrap="square" lIns="0" tIns="22860" rIns="0" bIns="0" rtlCol="0">
            <a:spAutoFit/>
          </a:bodyPr>
          <a:lstStyle/>
          <a:p>
            <a:pPr marL="12700" marR="5080" lvl="0" indent="0" defTabSz="914400" eaLnBrk="1" fontAlgn="auto" latinLnBrk="0" hangingPunct="1">
              <a:lnSpc>
                <a:spcPts val="2400"/>
              </a:lnSpc>
              <a:spcBef>
                <a:spcPts val="180"/>
              </a:spcBef>
              <a:spcAft>
                <a:spcPts val="0"/>
              </a:spcAft>
              <a:buClrTx/>
              <a:buSzTx/>
              <a:buFontTx/>
              <a:buNone/>
              <a:tabLst/>
              <a:defRPr/>
            </a:pPr>
            <a:r>
              <a:rPr kumimoji="0" sz="2400" b="0" i="0" u="none" strike="noStrike" kern="0" cap="none" spc="-30" normalizeH="0" baseline="0" noProof="0" dirty="0">
                <a:ln>
                  <a:noFill/>
                </a:ln>
                <a:solidFill>
                  <a:sysClr val="windowText" lastClr="000000"/>
                </a:solidFill>
                <a:effectLst/>
                <a:uLnTx/>
                <a:uFillTx/>
                <a:latin typeface="ＭＳ Ｐゴシック"/>
                <a:cs typeface="ＭＳ Ｐゴシック"/>
              </a:rPr>
              <a:t>片付けをした後こんなことをするという繋がりが分からない、イメージできない。</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2" name="object 12"/>
          <p:cNvGrpSpPr/>
          <p:nvPr/>
        </p:nvGrpSpPr>
        <p:grpSpPr>
          <a:xfrm>
            <a:off x="7362229" y="3303687"/>
            <a:ext cx="4121785" cy="1295400"/>
            <a:chOff x="7362229" y="3303687"/>
            <a:chExt cx="4121785" cy="1295400"/>
          </a:xfrm>
        </p:grpSpPr>
        <p:sp>
          <p:nvSpPr>
            <p:cNvPr id="13" name="object 13"/>
            <p:cNvSpPr/>
            <p:nvPr/>
          </p:nvSpPr>
          <p:spPr>
            <a:xfrm>
              <a:off x="7366992" y="3308449"/>
              <a:ext cx="4112260" cy="1285875"/>
            </a:xfrm>
            <a:custGeom>
              <a:avLst/>
              <a:gdLst/>
              <a:ahLst/>
              <a:cxnLst/>
              <a:rect l="l" t="t" r="r" b="b"/>
              <a:pathLst>
                <a:path w="4112259" h="1285875">
                  <a:moveTo>
                    <a:pt x="4112232" y="750049"/>
                  </a:moveTo>
                  <a:lnTo>
                    <a:pt x="629532" y="750049"/>
                  </a:lnTo>
                  <a:lnTo>
                    <a:pt x="629532" y="214299"/>
                  </a:lnTo>
                  <a:lnTo>
                    <a:pt x="635192" y="165162"/>
                  </a:lnTo>
                  <a:lnTo>
                    <a:pt x="651314" y="120056"/>
                  </a:lnTo>
                  <a:lnTo>
                    <a:pt x="676611" y="80266"/>
                  </a:lnTo>
                  <a:lnTo>
                    <a:pt x="709798" y="47079"/>
                  </a:lnTo>
                  <a:lnTo>
                    <a:pt x="749588" y="21781"/>
                  </a:lnTo>
                  <a:lnTo>
                    <a:pt x="794695" y="5659"/>
                  </a:lnTo>
                  <a:lnTo>
                    <a:pt x="843832" y="0"/>
                  </a:lnTo>
                  <a:lnTo>
                    <a:pt x="3897932" y="0"/>
                  </a:lnTo>
                  <a:lnTo>
                    <a:pt x="3939935" y="4155"/>
                  </a:lnTo>
                  <a:lnTo>
                    <a:pt x="3979941" y="16312"/>
                  </a:lnTo>
                  <a:lnTo>
                    <a:pt x="4016825" y="36005"/>
                  </a:lnTo>
                  <a:lnTo>
                    <a:pt x="4049464" y="62767"/>
                  </a:lnTo>
                  <a:lnTo>
                    <a:pt x="4076227" y="95406"/>
                  </a:lnTo>
                  <a:lnTo>
                    <a:pt x="4095919" y="132290"/>
                  </a:lnTo>
                  <a:lnTo>
                    <a:pt x="4108076" y="172296"/>
                  </a:lnTo>
                  <a:lnTo>
                    <a:pt x="4112232" y="214299"/>
                  </a:lnTo>
                  <a:lnTo>
                    <a:pt x="4112232" y="750049"/>
                  </a:lnTo>
                  <a:close/>
                </a:path>
                <a:path w="4112259" h="1285875">
                  <a:moveTo>
                    <a:pt x="3897932" y="1285799"/>
                  </a:moveTo>
                  <a:lnTo>
                    <a:pt x="843832" y="1285799"/>
                  </a:lnTo>
                  <a:lnTo>
                    <a:pt x="794695" y="1280140"/>
                  </a:lnTo>
                  <a:lnTo>
                    <a:pt x="749588" y="1264018"/>
                  </a:lnTo>
                  <a:lnTo>
                    <a:pt x="709798" y="1238720"/>
                  </a:lnTo>
                  <a:lnTo>
                    <a:pt x="676611" y="1205533"/>
                  </a:lnTo>
                  <a:lnTo>
                    <a:pt x="651314" y="1165743"/>
                  </a:lnTo>
                  <a:lnTo>
                    <a:pt x="635192" y="1120637"/>
                  </a:lnTo>
                  <a:lnTo>
                    <a:pt x="629532" y="1071499"/>
                  </a:lnTo>
                  <a:lnTo>
                    <a:pt x="0" y="723301"/>
                  </a:lnTo>
                  <a:lnTo>
                    <a:pt x="629532" y="750049"/>
                  </a:lnTo>
                  <a:lnTo>
                    <a:pt x="4112232" y="750049"/>
                  </a:lnTo>
                  <a:lnTo>
                    <a:pt x="4112232" y="1071499"/>
                  </a:lnTo>
                  <a:lnTo>
                    <a:pt x="4106572" y="1120637"/>
                  </a:lnTo>
                  <a:lnTo>
                    <a:pt x="4090450" y="1165743"/>
                  </a:lnTo>
                  <a:lnTo>
                    <a:pt x="4065153" y="1205533"/>
                  </a:lnTo>
                  <a:lnTo>
                    <a:pt x="4031966" y="1238720"/>
                  </a:lnTo>
                  <a:lnTo>
                    <a:pt x="3992176" y="1264018"/>
                  </a:lnTo>
                  <a:lnTo>
                    <a:pt x="3947069" y="1280140"/>
                  </a:lnTo>
                  <a:lnTo>
                    <a:pt x="3897932" y="12857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7366992" y="3308449"/>
              <a:ext cx="4112260" cy="1285875"/>
            </a:xfrm>
            <a:custGeom>
              <a:avLst/>
              <a:gdLst/>
              <a:ahLst/>
              <a:cxnLst/>
              <a:rect l="l" t="t" r="r" b="b"/>
              <a:pathLst>
                <a:path w="4112259" h="1285875">
                  <a:moveTo>
                    <a:pt x="629532" y="214299"/>
                  </a:moveTo>
                  <a:lnTo>
                    <a:pt x="635192" y="165162"/>
                  </a:lnTo>
                  <a:lnTo>
                    <a:pt x="651314" y="120056"/>
                  </a:lnTo>
                  <a:lnTo>
                    <a:pt x="676611" y="80266"/>
                  </a:lnTo>
                  <a:lnTo>
                    <a:pt x="709798" y="47079"/>
                  </a:lnTo>
                  <a:lnTo>
                    <a:pt x="749588" y="21781"/>
                  </a:lnTo>
                  <a:lnTo>
                    <a:pt x="794695" y="5659"/>
                  </a:lnTo>
                  <a:lnTo>
                    <a:pt x="843832" y="0"/>
                  </a:lnTo>
                  <a:lnTo>
                    <a:pt x="1209982" y="0"/>
                  </a:lnTo>
                  <a:lnTo>
                    <a:pt x="2080657" y="0"/>
                  </a:lnTo>
                  <a:lnTo>
                    <a:pt x="3897932" y="0"/>
                  </a:lnTo>
                  <a:lnTo>
                    <a:pt x="3939935" y="4155"/>
                  </a:lnTo>
                  <a:lnTo>
                    <a:pt x="3979941" y="16312"/>
                  </a:lnTo>
                  <a:lnTo>
                    <a:pt x="4016825" y="36005"/>
                  </a:lnTo>
                  <a:lnTo>
                    <a:pt x="4049464" y="62767"/>
                  </a:lnTo>
                  <a:lnTo>
                    <a:pt x="4076227" y="95406"/>
                  </a:lnTo>
                  <a:lnTo>
                    <a:pt x="4095919" y="132290"/>
                  </a:lnTo>
                  <a:lnTo>
                    <a:pt x="4108076" y="172296"/>
                  </a:lnTo>
                  <a:lnTo>
                    <a:pt x="4112232" y="214299"/>
                  </a:lnTo>
                  <a:lnTo>
                    <a:pt x="4112232" y="750049"/>
                  </a:lnTo>
                  <a:lnTo>
                    <a:pt x="4112232" y="1071499"/>
                  </a:lnTo>
                  <a:lnTo>
                    <a:pt x="4106572" y="1120637"/>
                  </a:lnTo>
                  <a:lnTo>
                    <a:pt x="4090450" y="1165743"/>
                  </a:lnTo>
                  <a:lnTo>
                    <a:pt x="4065153" y="1205533"/>
                  </a:lnTo>
                  <a:lnTo>
                    <a:pt x="4031966" y="1238720"/>
                  </a:lnTo>
                  <a:lnTo>
                    <a:pt x="3992176" y="1264018"/>
                  </a:lnTo>
                  <a:lnTo>
                    <a:pt x="3947069" y="1280140"/>
                  </a:lnTo>
                  <a:lnTo>
                    <a:pt x="3897932" y="1285799"/>
                  </a:lnTo>
                  <a:lnTo>
                    <a:pt x="2080657" y="1285799"/>
                  </a:lnTo>
                  <a:lnTo>
                    <a:pt x="1209982" y="1285799"/>
                  </a:lnTo>
                  <a:lnTo>
                    <a:pt x="843832" y="1285799"/>
                  </a:lnTo>
                  <a:lnTo>
                    <a:pt x="794695" y="1280140"/>
                  </a:lnTo>
                  <a:lnTo>
                    <a:pt x="749588" y="1264018"/>
                  </a:lnTo>
                  <a:lnTo>
                    <a:pt x="709798" y="1238720"/>
                  </a:lnTo>
                  <a:lnTo>
                    <a:pt x="676611" y="1205533"/>
                  </a:lnTo>
                  <a:lnTo>
                    <a:pt x="651314" y="1165743"/>
                  </a:lnTo>
                  <a:lnTo>
                    <a:pt x="635192" y="1120637"/>
                  </a:lnTo>
                  <a:lnTo>
                    <a:pt x="629532" y="1071499"/>
                  </a:lnTo>
                  <a:lnTo>
                    <a:pt x="0" y="723301"/>
                  </a:lnTo>
                  <a:lnTo>
                    <a:pt x="629532" y="750049"/>
                  </a:lnTo>
                  <a:lnTo>
                    <a:pt x="629532" y="21429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15"/>
          <p:cNvSpPr txBox="1"/>
          <p:nvPr/>
        </p:nvSpPr>
        <p:spPr>
          <a:xfrm>
            <a:off x="8242044" y="3429000"/>
            <a:ext cx="3049270" cy="1023357"/>
          </a:xfrm>
          <a:prstGeom prst="rect">
            <a:avLst/>
          </a:prstGeom>
        </p:spPr>
        <p:txBody>
          <a:bodyPr vert="horz" wrap="square" lIns="0" tIns="22860" rIns="0" bIns="0" rtlCol="0">
            <a:spAutoFit/>
          </a:bodyPr>
          <a:lstStyle/>
          <a:p>
            <a:pPr marL="12700" marR="5080" lvl="0" indent="0" defTabSz="914400" eaLnBrk="1" fontAlgn="auto" latinLnBrk="0" hangingPunct="1">
              <a:lnSpc>
                <a:spcPts val="2600"/>
              </a:lnSpc>
              <a:spcBef>
                <a:spcPts val="180"/>
              </a:spcBef>
              <a:spcAft>
                <a:spcPts val="0"/>
              </a:spcAft>
              <a:buClrTx/>
              <a:buSzTx/>
              <a:buFontTx/>
              <a:buNone/>
              <a:tabLst/>
              <a:defRPr/>
            </a:pPr>
            <a:r>
              <a:rPr kumimoji="0" sz="2400" b="0" i="0" u="none" strike="noStrike" kern="0" cap="none" spc="-5" normalizeH="0" baseline="0" noProof="0" dirty="0">
                <a:ln>
                  <a:noFill/>
                </a:ln>
                <a:solidFill>
                  <a:sysClr val="windowText" lastClr="000000"/>
                </a:solidFill>
                <a:effectLst/>
                <a:uLnTx/>
                <a:uFillTx/>
                <a:latin typeface="ＭＳ Ｐゴシック"/>
                <a:cs typeface="ＭＳ Ｐゴシック"/>
              </a:rPr>
              <a:t>一つ何かしたらそれで終わってしまう。行</a:t>
            </a:r>
            <a:r>
              <a:rPr kumimoji="0" sz="2400" b="0" i="0" u="none" strike="noStrike" kern="0" cap="none" spc="-20" normalizeH="0" baseline="0" noProof="0" dirty="0">
                <a:ln>
                  <a:noFill/>
                </a:ln>
                <a:solidFill>
                  <a:sysClr val="windowText" lastClr="000000"/>
                </a:solidFill>
                <a:effectLst/>
                <a:uLnTx/>
                <a:uFillTx/>
                <a:latin typeface="ＭＳ Ｐゴシック"/>
                <a:cs typeface="ＭＳ Ｐゴシック"/>
              </a:rPr>
              <a:t>動が繋がらない。</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6" name="object 16"/>
          <p:cNvGrpSpPr/>
          <p:nvPr/>
        </p:nvGrpSpPr>
        <p:grpSpPr>
          <a:xfrm>
            <a:off x="5961889" y="4866656"/>
            <a:ext cx="4797104" cy="1138555"/>
            <a:chOff x="5959042" y="4915799"/>
            <a:chExt cx="4797104" cy="1138555"/>
          </a:xfrm>
        </p:grpSpPr>
        <p:sp>
          <p:nvSpPr>
            <p:cNvPr id="17" name="object 17"/>
            <p:cNvSpPr/>
            <p:nvPr/>
          </p:nvSpPr>
          <p:spPr>
            <a:xfrm>
              <a:off x="6121280" y="4915799"/>
              <a:ext cx="4634865" cy="1138555"/>
            </a:xfrm>
            <a:custGeom>
              <a:avLst/>
              <a:gdLst/>
              <a:ahLst/>
              <a:cxnLst/>
              <a:rect l="l" t="t" r="r" b="b"/>
              <a:pathLst>
                <a:path w="4634865" h="1138554">
                  <a:moveTo>
                    <a:pt x="4444869" y="1138499"/>
                  </a:moveTo>
                  <a:lnTo>
                    <a:pt x="658569" y="1138499"/>
                  </a:lnTo>
                  <a:lnTo>
                    <a:pt x="608126" y="1131721"/>
                  </a:lnTo>
                  <a:lnTo>
                    <a:pt x="562798" y="1112593"/>
                  </a:lnTo>
                  <a:lnTo>
                    <a:pt x="524395" y="1082923"/>
                  </a:lnTo>
                  <a:lnTo>
                    <a:pt x="494725" y="1044520"/>
                  </a:lnTo>
                  <a:lnTo>
                    <a:pt x="475597" y="999193"/>
                  </a:lnTo>
                  <a:lnTo>
                    <a:pt x="468819" y="948749"/>
                  </a:lnTo>
                  <a:lnTo>
                    <a:pt x="468819" y="474374"/>
                  </a:lnTo>
                  <a:lnTo>
                    <a:pt x="0" y="294677"/>
                  </a:lnTo>
                  <a:lnTo>
                    <a:pt x="468819" y="189749"/>
                  </a:lnTo>
                  <a:lnTo>
                    <a:pt x="475597" y="139306"/>
                  </a:lnTo>
                  <a:lnTo>
                    <a:pt x="494725" y="93979"/>
                  </a:lnTo>
                  <a:lnTo>
                    <a:pt x="524395" y="55576"/>
                  </a:lnTo>
                  <a:lnTo>
                    <a:pt x="562798" y="25906"/>
                  </a:lnTo>
                  <a:lnTo>
                    <a:pt x="608126" y="6778"/>
                  </a:lnTo>
                  <a:lnTo>
                    <a:pt x="658569" y="0"/>
                  </a:lnTo>
                  <a:lnTo>
                    <a:pt x="4444869" y="0"/>
                  </a:lnTo>
                  <a:lnTo>
                    <a:pt x="4517483" y="14443"/>
                  </a:lnTo>
                  <a:lnTo>
                    <a:pt x="4579042" y="55576"/>
                  </a:lnTo>
                  <a:lnTo>
                    <a:pt x="4620175" y="117135"/>
                  </a:lnTo>
                  <a:lnTo>
                    <a:pt x="4634619" y="189749"/>
                  </a:lnTo>
                  <a:lnTo>
                    <a:pt x="4634619" y="948749"/>
                  </a:lnTo>
                  <a:lnTo>
                    <a:pt x="4627841" y="999193"/>
                  </a:lnTo>
                  <a:lnTo>
                    <a:pt x="4608712" y="1044520"/>
                  </a:lnTo>
                  <a:lnTo>
                    <a:pt x="4579042" y="1082923"/>
                  </a:lnTo>
                  <a:lnTo>
                    <a:pt x="4540639" y="1112593"/>
                  </a:lnTo>
                  <a:lnTo>
                    <a:pt x="4495312" y="1131721"/>
                  </a:lnTo>
                  <a:lnTo>
                    <a:pt x="4444869" y="11384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959042" y="4942462"/>
              <a:ext cx="4797104" cy="1111892"/>
            </a:xfrm>
            <a:custGeom>
              <a:avLst/>
              <a:gdLst/>
              <a:ahLst/>
              <a:cxnLst/>
              <a:rect l="l" t="t" r="r" b="b"/>
              <a:pathLst>
                <a:path w="4634865" h="1138554">
                  <a:moveTo>
                    <a:pt x="468819" y="189749"/>
                  </a:moveTo>
                  <a:lnTo>
                    <a:pt x="475597" y="139306"/>
                  </a:lnTo>
                  <a:lnTo>
                    <a:pt x="494725" y="93979"/>
                  </a:lnTo>
                  <a:lnTo>
                    <a:pt x="524395" y="55576"/>
                  </a:lnTo>
                  <a:lnTo>
                    <a:pt x="562798" y="25906"/>
                  </a:lnTo>
                  <a:lnTo>
                    <a:pt x="608126" y="6778"/>
                  </a:lnTo>
                  <a:lnTo>
                    <a:pt x="658569" y="0"/>
                  </a:lnTo>
                  <a:lnTo>
                    <a:pt x="1163119" y="0"/>
                  </a:lnTo>
                  <a:lnTo>
                    <a:pt x="2204569" y="0"/>
                  </a:lnTo>
                  <a:lnTo>
                    <a:pt x="4444869" y="0"/>
                  </a:lnTo>
                  <a:lnTo>
                    <a:pt x="4482060" y="3679"/>
                  </a:lnTo>
                  <a:lnTo>
                    <a:pt x="4550142" y="31880"/>
                  </a:lnTo>
                  <a:lnTo>
                    <a:pt x="4602738" y="84476"/>
                  </a:lnTo>
                  <a:lnTo>
                    <a:pt x="4630939" y="152558"/>
                  </a:lnTo>
                  <a:lnTo>
                    <a:pt x="4634619" y="189749"/>
                  </a:lnTo>
                  <a:lnTo>
                    <a:pt x="4634619" y="474374"/>
                  </a:lnTo>
                  <a:lnTo>
                    <a:pt x="4634619" y="948749"/>
                  </a:lnTo>
                  <a:lnTo>
                    <a:pt x="4627841" y="999193"/>
                  </a:lnTo>
                  <a:lnTo>
                    <a:pt x="4608712" y="1044520"/>
                  </a:lnTo>
                  <a:lnTo>
                    <a:pt x="4579042" y="1082923"/>
                  </a:lnTo>
                  <a:lnTo>
                    <a:pt x="4540639" y="1112593"/>
                  </a:lnTo>
                  <a:lnTo>
                    <a:pt x="4495312" y="1131721"/>
                  </a:lnTo>
                  <a:lnTo>
                    <a:pt x="4444869" y="1138499"/>
                  </a:lnTo>
                  <a:lnTo>
                    <a:pt x="2204569" y="1138499"/>
                  </a:lnTo>
                  <a:lnTo>
                    <a:pt x="1163119" y="1138499"/>
                  </a:lnTo>
                  <a:lnTo>
                    <a:pt x="658569" y="1138499"/>
                  </a:lnTo>
                  <a:lnTo>
                    <a:pt x="608126" y="1131721"/>
                  </a:lnTo>
                  <a:lnTo>
                    <a:pt x="562798" y="1112593"/>
                  </a:lnTo>
                  <a:lnTo>
                    <a:pt x="524395" y="1082923"/>
                  </a:lnTo>
                  <a:lnTo>
                    <a:pt x="494725" y="1044520"/>
                  </a:lnTo>
                  <a:lnTo>
                    <a:pt x="475597" y="999193"/>
                  </a:lnTo>
                  <a:lnTo>
                    <a:pt x="468819" y="948749"/>
                  </a:lnTo>
                  <a:lnTo>
                    <a:pt x="468819" y="474374"/>
                  </a:lnTo>
                  <a:lnTo>
                    <a:pt x="0" y="294677"/>
                  </a:lnTo>
                  <a:lnTo>
                    <a:pt x="468819" y="1897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9" name="object 19"/>
          <p:cNvSpPr txBox="1"/>
          <p:nvPr/>
        </p:nvSpPr>
        <p:spPr>
          <a:xfrm>
            <a:off x="6779660" y="4966686"/>
            <a:ext cx="3813810" cy="1023357"/>
          </a:xfrm>
          <a:prstGeom prst="rect">
            <a:avLst/>
          </a:prstGeom>
        </p:spPr>
        <p:txBody>
          <a:bodyPr vert="horz" wrap="square" lIns="0" tIns="22860" rIns="0" bIns="0" rtlCol="0">
            <a:spAutoFit/>
          </a:bodyPr>
          <a:lstStyle/>
          <a:p>
            <a:pPr marL="12700" marR="5080" lvl="0" indent="0" defTabSz="914400" eaLnBrk="1" fontAlgn="auto" latinLnBrk="0" hangingPunct="1">
              <a:lnSpc>
                <a:spcPts val="2600"/>
              </a:lnSpc>
              <a:spcBef>
                <a:spcPts val="180"/>
              </a:spcBef>
              <a:spcAft>
                <a:spcPts val="0"/>
              </a:spcAft>
              <a:buClrTx/>
              <a:buSzTx/>
              <a:buFontTx/>
              <a:buNone/>
              <a:tabLst/>
              <a:defRPr/>
            </a:pPr>
            <a:r>
              <a:rPr kumimoji="0" sz="2400" b="0" i="0" u="none" strike="noStrike" kern="0" cap="none" spc="-20" normalizeH="0" baseline="0" noProof="0" dirty="0">
                <a:ln>
                  <a:noFill/>
                </a:ln>
                <a:solidFill>
                  <a:sysClr val="windowText" lastClr="000000"/>
                </a:solidFill>
                <a:effectLst/>
                <a:uLnTx/>
                <a:uFillTx/>
                <a:latin typeface="Arial"/>
                <a:cs typeface="Arial"/>
              </a:rPr>
              <a:t>ADHD</a:t>
            </a:r>
            <a:r>
              <a:rPr kumimoji="0" sz="2400" b="0" i="0" u="none" strike="noStrike" kern="0" cap="none" spc="-5" normalizeH="0" baseline="0" noProof="0" dirty="0">
                <a:ln>
                  <a:noFill/>
                </a:ln>
                <a:solidFill>
                  <a:sysClr val="windowText" lastClr="000000"/>
                </a:solidFill>
                <a:effectLst/>
                <a:uLnTx/>
                <a:uFillTx/>
                <a:latin typeface="ＭＳ Ｐゴシック"/>
                <a:cs typeface="ＭＳ Ｐゴシック"/>
              </a:rPr>
              <a:t>の特性にあったように、刺激で気持ちがそれ</a:t>
            </a:r>
            <a:r>
              <a:rPr kumimoji="0" sz="2400" b="0" i="0" u="none" strike="noStrike" kern="0" cap="none" spc="-30" normalizeH="0" baseline="0" noProof="0" dirty="0">
                <a:ln>
                  <a:noFill/>
                </a:ln>
                <a:solidFill>
                  <a:sysClr val="windowText" lastClr="000000"/>
                </a:solidFill>
                <a:effectLst/>
                <a:uLnTx/>
                <a:uFillTx/>
                <a:latin typeface="ＭＳ Ｐゴシック"/>
                <a:cs typeface="ＭＳ Ｐゴシック"/>
              </a:rPr>
              <a:t>やすく本来の目的を忘れてしまう。</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sp>
        <p:nvSpPr>
          <p:cNvPr id="20" name="テキスト ボックス 19">
            <a:extLst>
              <a:ext uri="{FF2B5EF4-FFF2-40B4-BE49-F238E27FC236}">
                <a16:creationId xmlns:a16="http://schemas.microsoft.com/office/drawing/2014/main" id="{E2910586-E1C7-0609-9F20-217B9418E15B}"/>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295495"/>
            <a:ext cx="10182225" cy="717586"/>
          </a:xfrm>
          <a:prstGeom prst="rect">
            <a:avLst/>
          </a:prstGeom>
        </p:spPr>
        <p:txBody>
          <a:bodyPr vert="horz" wrap="square" lIns="0" tIns="101046" rIns="0" bIns="0" rtlCol="0">
            <a:spAutoFit/>
          </a:bodyPr>
          <a:lstStyle/>
          <a:p>
            <a:pPr marL="12700">
              <a:lnSpc>
                <a:spcPct val="100000"/>
              </a:lnSpc>
              <a:spcBef>
                <a:spcPts val="100"/>
              </a:spcBef>
            </a:pPr>
            <a:r>
              <a:rPr lang="ja-JP" altLang="en-US" spc="-50" dirty="0">
                <a:highlight>
                  <a:srgbClr val="FFFF00"/>
                </a:highlight>
              </a:rPr>
              <a:t>必要なサポートとは？</a:t>
            </a:r>
            <a:endParaRPr spc="-50" dirty="0"/>
          </a:p>
        </p:txBody>
      </p:sp>
      <p:sp>
        <p:nvSpPr>
          <p:cNvPr id="3" name="object 3"/>
          <p:cNvSpPr/>
          <p:nvPr/>
        </p:nvSpPr>
        <p:spPr>
          <a:xfrm>
            <a:off x="375049" y="1118575"/>
            <a:ext cx="11332210" cy="5504180"/>
          </a:xfrm>
          <a:custGeom>
            <a:avLst/>
            <a:gdLst/>
            <a:ahLst/>
            <a:cxnLst/>
            <a:rect l="l" t="t" r="r" b="b"/>
            <a:pathLst>
              <a:path w="11332210" h="5504180">
                <a:moveTo>
                  <a:pt x="11331899" y="5504099"/>
                </a:moveTo>
                <a:lnTo>
                  <a:pt x="0" y="5504099"/>
                </a:lnTo>
                <a:lnTo>
                  <a:pt x="0" y="0"/>
                </a:lnTo>
                <a:lnTo>
                  <a:pt x="11331899" y="0"/>
                </a:lnTo>
                <a:lnTo>
                  <a:pt x="11331899" y="5504099"/>
                </a:lnTo>
                <a:close/>
              </a:path>
            </a:pathLst>
          </a:custGeom>
          <a:solidFill>
            <a:srgbClr val="F4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538599" y="1603613"/>
            <a:ext cx="8698230"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「次はこれをしよう」として欲しい行動を具体的に伝える。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5" name="object 5"/>
          <p:cNvSpPr txBox="1"/>
          <p:nvPr/>
        </p:nvSpPr>
        <p:spPr>
          <a:xfrm>
            <a:off x="538599" y="3146663"/>
            <a:ext cx="518985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言葉だけでなく、視覚的に示す。</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6" name="object 6"/>
          <p:cNvSpPr txBox="1"/>
          <p:nvPr/>
        </p:nvSpPr>
        <p:spPr>
          <a:xfrm>
            <a:off x="538599" y="4689713"/>
            <a:ext cx="994727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気持ちの切り替えが難しい時には、まずは気持ちを受け止める。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7" name="object 7"/>
          <p:cNvGrpSpPr/>
          <p:nvPr/>
        </p:nvGrpSpPr>
        <p:grpSpPr>
          <a:xfrm>
            <a:off x="1897262" y="2111562"/>
            <a:ext cx="8421370" cy="907415"/>
            <a:chOff x="1897262" y="2111562"/>
            <a:chExt cx="8421370" cy="907415"/>
          </a:xfrm>
        </p:grpSpPr>
        <p:sp>
          <p:nvSpPr>
            <p:cNvPr id="8" name="object 8"/>
            <p:cNvSpPr/>
            <p:nvPr/>
          </p:nvSpPr>
          <p:spPr>
            <a:xfrm>
              <a:off x="1902024" y="2116325"/>
              <a:ext cx="8411845" cy="897890"/>
            </a:xfrm>
            <a:custGeom>
              <a:avLst/>
              <a:gdLst/>
              <a:ahLst/>
              <a:cxnLst/>
              <a:rect l="l" t="t" r="r" b="b"/>
              <a:pathLst>
                <a:path w="8411845" h="897889">
                  <a:moveTo>
                    <a:pt x="8262096" y="897599"/>
                  </a:moveTo>
                  <a:lnTo>
                    <a:pt x="149602" y="897599"/>
                  </a:lnTo>
                  <a:lnTo>
                    <a:pt x="102316" y="889973"/>
                  </a:lnTo>
                  <a:lnTo>
                    <a:pt x="61249" y="868735"/>
                  </a:lnTo>
                  <a:lnTo>
                    <a:pt x="28864" y="836350"/>
                  </a:lnTo>
                  <a:lnTo>
                    <a:pt x="7626" y="795283"/>
                  </a:lnTo>
                  <a:lnTo>
                    <a:pt x="0" y="747996"/>
                  </a:lnTo>
                  <a:lnTo>
                    <a:pt x="0" y="149602"/>
                  </a:lnTo>
                  <a:lnTo>
                    <a:pt x="7626" y="102316"/>
                  </a:lnTo>
                  <a:lnTo>
                    <a:pt x="28864" y="61249"/>
                  </a:lnTo>
                  <a:lnTo>
                    <a:pt x="61249" y="28864"/>
                  </a:lnTo>
                  <a:lnTo>
                    <a:pt x="102316" y="7626"/>
                  </a:lnTo>
                  <a:lnTo>
                    <a:pt x="149602" y="0"/>
                  </a:lnTo>
                  <a:lnTo>
                    <a:pt x="8262096" y="0"/>
                  </a:lnTo>
                  <a:lnTo>
                    <a:pt x="8319347" y="11387"/>
                  </a:lnTo>
                  <a:lnTo>
                    <a:pt x="8367881" y="43817"/>
                  </a:lnTo>
                  <a:lnTo>
                    <a:pt x="8400312" y="92352"/>
                  </a:lnTo>
                  <a:lnTo>
                    <a:pt x="8411699" y="149602"/>
                  </a:lnTo>
                  <a:lnTo>
                    <a:pt x="8411699" y="747996"/>
                  </a:lnTo>
                  <a:lnTo>
                    <a:pt x="8404073" y="795283"/>
                  </a:lnTo>
                  <a:lnTo>
                    <a:pt x="8382835" y="836350"/>
                  </a:lnTo>
                  <a:lnTo>
                    <a:pt x="8350450" y="868735"/>
                  </a:lnTo>
                  <a:lnTo>
                    <a:pt x="8309382" y="889973"/>
                  </a:lnTo>
                  <a:lnTo>
                    <a:pt x="8262096" y="8975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1902024" y="2116325"/>
              <a:ext cx="8411845" cy="897890"/>
            </a:xfrm>
            <a:custGeom>
              <a:avLst/>
              <a:gdLst/>
              <a:ahLst/>
              <a:cxnLst/>
              <a:rect l="l" t="t" r="r" b="b"/>
              <a:pathLst>
                <a:path w="8411845" h="897889">
                  <a:moveTo>
                    <a:pt x="0" y="149602"/>
                  </a:moveTo>
                  <a:lnTo>
                    <a:pt x="7626" y="102316"/>
                  </a:lnTo>
                  <a:lnTo>
                    <a:pt x="28864" y="61249"/>
                  </a:lnTo>
                  <a:lnTo>
                    <a:pt x="61249" y="28864"/>
                  </a:lnTo>
                  <a:lnTo>
                    <a:pt x="102316" y="7626"/>
                  </a:lnTo>
                  <a:lnTo>
                    <a:pt x="149602" y="0"/>
                  </a:lnTo>
                  <a:lnTo>
                    <a:pt x="8262096" y="0"/>
                  </a:lnTo>
                  <a:lnTo>
                    <a:pt x="8319347" y="11387"/>
                  </a:lnTo>
                  <a:lnTo>
                    <a:pt x="8367881" y="43817"/>
                  </a:lnTo>
                  <a:lnTo>
                    <a:pt x="8400312" y="92352"/>
                  </a:lnTo>
                  <a:lnTo>
                    <a:pt x="8411699" y="149602"/>
                  </a:lnTo>
                  <a:lnTo>
                    <a:pt x="8411699" y="747996"/>
                  </a:lnTo>
                  <a:lnTo>
                    <a:pt x="8404073" y="795283"/>
                  </a:lnTo>
                  <a:lnTo>
                    <a:pt x="8382835" y="836350"/>
                  </a:lnTo>
                  <a:lnTo>
                    <a:pt x="8350450" y="868735"/>
                  </a:lnTo>
                  <a:lnTo>
                    <a:pt x="8309382" y="889973"/>
                  </a:lnTo>
                  <a:lnTo>
                    <a:pt x="8262096" y="897599"/>
                  </a:lnTo>
                  <a:lnTo>
                    <a:pt x="149602" y="897599"/>
                  </a:lnTo>
                  <a:lnTo>
                    <a:pt x="102316" y="889973"/>
                  </a:lnTo>
                  <a:lnTo>
                    <a:pt x="61249" y="868735"/>
                  </a:lnTo>
                  <a:lnTo>
                    <a:pt x="28864" y="836350"/>
                  </a:lnTo>
                  <a:lnTo>
                    <a:pt x="7626" y="795283"/>
                  </a:lnTo>
                  <a:lnTo>
                    <a:pt x="0" y="747996"/>
                  </a:lnTo>
                  <a:lnTo>
                    <a:pt x="0" y="149602"/>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p:nvPr/>
        </p:nvSpPr>
        <p:spPr>
          <a:xfrm>
            <a:off x="2040926" y="2369637"/>
            <a:ext cx="8137070" cy="3821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15" normalizeH="0" baseline="0" noProof="0" dirty="0">
                <a:ln>
                  <a:noFill/>
                </a:ln>
                <a:solidFill>
                  <a:sysClr val="windowText" lastClr="000000"/>
                </a:solidFill>
                <a:effectLst/>
                <a:uLnTx/>
                <a:uFillTx/>
                <a:latin typeface="ＭＳ Ｐゴシック"/>
                <a:cs typeface="ＭＳ Ｐゴシック"/>
              </a:rPr>
              <a:t>注意するというのではなく、気づかせてあげる、教えてあげる。</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1" name="object 11"/>
          <p:cNvGrpSpPr/>
          <p:nvPr/>
        </p:nvGrpSpPr>
        <p:grpSpPr>
          <a:xfrm>
            <a:off x="1897262" y="3705512"/>
            <a:ext cx="8421370" cy="840105"/>
            <a:chOff x="1897262" y="3705512"/>
            <a:chExt cx="8421370" cy="840105"/>
          </a:xfrm>
        </p:grpSpPr>
        <p:sp>
          <p:nvSpPr>
            <p:cNvPr id="12" name="object 12"/>
            <p:cNvSpPr/>
            <p:nvPr/>
          </p:nvSpPr>
          <p:spPr>
            <a:xfrm>
              <a:off x="1902024" y="3710275"/>
              <a:ext cx="8411845" cy="830580"/>
            </a:xfrm>
            <a:custGeom>
              <a:avLst/>
              <a:gdLst/>
              <a:ahLst/>
              <a:cxnLst/>
              <a:rect l="l" t="t" r="r" b="b"/>
              <a:pathLst>
                <a:path w="8411845" h="830579">
                  <a:moveTo>
                    <a:pt x="8273296" y="830399"/>
                  </a:moveTo>
                  <a:lnTo>
                    <a:pt x="138402" y="830399"/>
                  </a:lnTo>
                  <a:lnTo>
                    <a:pt x="94656" y="823344"/>
                  </a:lnTo>
                  <a:lnTo>
                    <a:pt x="56663" y="803696"/>
                  </a:lnTo>
                  <a:lnTo>
                    <a:pt x="26703" y="773736"/>
                  </a:lnTo>
                  <a:lnTo>
                    <a:pt x="7055" y="735743"/>
                  </a:lnTo>
                  <a:lnTo>
                    <a:pt x="0" y="691997"/>
                  </a:lnTo>
                  <a:lnTo>
                    <a:pt x="0" y="138402"/>
                  </a:lnTo>
                  <a:lnTo>
                    <a:pt x="7055" y="94656"/>
                  </a:lnTo>
                  <a:lnTo>
                    <a:pt x="26703" y="56663"/>
                  </a:lnTo>
                  <a:lnTo>
                    <a:pt x="56663" y="26703"/>
                  </a:lnTo>
                  <a:lnTo>
                    <a:pt x="94656" y="7055"/>
                  </a:lnTo>
                  <a:lnTo>
                    <a:pt x="138402" y="0"/>
                  </a:lnTo>
                  <a:lnTo>
                    <a:pt x="8273296" y="0"/>
                  </a:lnTo>
                  <a:lnTo>
                    <a:pt x="8326261" y="10535"/>
                  </a:lnTo>
                  <a:lnTo>
                    <a:pt x="8371162" y="40536"/>
                  </a:lnTo>
                  <a:lnTo>
                    <a:pt x="8401164" y="85438"/>
                  </a:lnTo>
                  <a:lnTo>
                    <a:pt x="8411699" y="138402"/>
                  </a:lnTo>
                  <a:lnTo>
                    <a:pt x="8411699" y="691997"/>
                  </a:lnTo>
                  <a:lnTo>
                    <a:pt x="8404644" y="735743"/>
                  </a:lnTo>
                  <a:lnTo>
                    <a:pt x="8384996" y="773736"/>
                  </a:lnTo>
                  <a:lnTo>
                    <a:pt x="8355036" y="803696"/>
                  </a:lnTo>
                  <a:lnTo>
                    <a:pt x="8317043" y="823344"/>
                  </a:lnTo>
                  <a:lnTo>
                    <a:pt x="8273296" y="8303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1902024" y="3710275"/>
              <a:ext cx="8411845" cy="830580"/>
            </a:xfrm>
            <a:custGeom>
              <a:avLst/>
              <a:gdLst/>
              <a:ahLst/>
              <a:cxnLst/>
              <a:rect l="l" t="t" r="r" b="b"/>
              <a:pathLst>
                <a:path w="8411845" h="830579">
                  <a:moveTo>
                    <a:pt x="0" y="138402"/>
                  </a:moveTo>
                  <a:lnTo>
                    <a:pt x="7055" y="94656"/>
                  </a:lnTo>
                  <a:lnTo>
                    <a:pt x="26703" y="56663"/>
                  </a:lnTo>
                  <a:lnTo>
                    <a:pt x="56663" y="26703"/>
                  </a:lnTo>
                  <a:lnTo>
                    <a:pt x="94656" y="7055"/>
                  </a:lnTo>
                  <a:lnTo>
                    <a:pt x="138402" y="0"/>
                  </a:lnTo>
                  <a:lnTo>
                    <a:pt x="8273296" y="0"/>
                  </a:lnTo>
                  <a:lnTo>
                    <a:pt x="8326261" y="10535"/>
                  </a:lnTo>
                  <a:lnTo>
                    <a:pt x="8371162" y="40536"/>
                  </a:lnTo>
                  <a:lnTo>
                    <a:pt x="8401164" y="85438"/>
                  </a:lnTo>
                  <a:lnTo>
                    <a:pt x="8411699" y="138402"/>
                  </a:lnTo>
                  <a:lnTo>
                    <a:pt x="8411699" y="691997"/>
                  </a:lnTo>
                  <a:lnTo>
                    <a:pt x="8404644" y="735743"/>
                  </a:lnTo>
                  <a:lnTo>
                    <a:pt x="8384996" y="773736"/>
                  </a:lnTo>
                  <a:lnTo>
                    <a:pt x="8355036" y="803696"/>
                  </a:lnTo>
                  <a:lnTo>
                    <a:pt x="8317043" y="823344"/>
                  </a:lnTo>
                  <a:lnTo>
                    <a:pt x="8273296" y="830399"/>
                  </a:lnTo>
                  <a:lnTo>
                    <a:pt x="138402" y="830399"/>
                  </a:lnTo>
                  <a:lnTo>
                    <a:pt x="94656" y="823344"/>
                  </a:lnTo>
                  <a:lnTo>
                    <a:pt x="56663" y="803696"/>
                  </a:lnTo>
                  <a:lnTo>
                    <a:pt x="26703" y="773736"/>
                  </a:lnTo>
                  <a:lnTo>
                    <a:pt x="7055" y="735743"/>
                  </a:lnTo>
                  <a:lnTo>
                    <a:pt x="0" y="691997"/>
                  </a:lnTo>
                  <a:lnTo>
                    <a:pt x="0" y="138402"/>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2037646" y="3755550"/>
            <a:ext cx="8140350" cy="75148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30" normalizeH="0" baseline="0" noProof="0" dirty="0">
                <a:ln>
                  <a:noFill/>
                </a:ln>
                <a:solidFill>
                  <a:sysClr val="windowText" lastClr="000000"/>
                </a:solidFill>
                <a:effectLst/>
                <a:uLnTx/>
                <a:uFillTx/>
                <a:latin typeface="ＭＳ Ｐゴシック"/>
                <a:cs typeface="ＭＳ Ｐゴシック"/>
              </a:rPr>
              <a:t>例えば、お片づけの箱を目の前に見せる、お支度する物を目の前に見せる</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5" name="object 15"/>
          <p:cNvGrpSpPr/>
          <p:nvPr/>
        </p:nvGrpSpPr>
        <p:grpSpPr>
          <a:xfrm>
            <a:off x="1897137" y="5232262"/>
            <a:ext cx="8421370" cy="1054735"/>
            <a:chOff x="1897137" y="5232262"/>
            <a:chExt cx="8421370" cy="1054735"/>
          </a:xfrm>
        </p:grpSpPr>
        <p:sp>
          <p:nvSpPr>
            <p:cNvPr id="16" name="object 16"/>
            <p:cNvSpPr/>
            <p:nvPr/>
          </p:nvSpPr>
          <p:spPr>
            <a:xfrm>
              <a:off x="1901899" y="5237024"/>
              <a:ext cx="8411845" cy="1045210"/>
            </a:xfrm>
            <a:custGeom>
              <a:avLst/>
              <a:gdLst/>
              <a:ahLst/>
              <a:cxnLst/>
              <a:rect l="l" t="t" r="r" b="b"/>
              <a:pathLst>
                <a:path w="8411845" h="1045210">
                  <a:moveTo>
                    <a:pt x="8237496" y="1045199"/>
                  </a:moveTo>
                  <a:lnTo>
                    <a:pt x="174203" y="1045199"/>
                  </a:lnTo>
                  <a:lnTo>
                    <a:pt x="127893" y="1038977"/>
                  </a:lnTo>
                  <a:lnTo>
                    <a:pt x="86279" y="1021416"/>
                  </a:lnTo>
                  <a:lnTo>
                    <a:pt x="51022" y="994176"/>
                  </a:lnTo>
                  <a:lnTo>
                    <a:pt x="23783" y="958920"/>
                  </a:lnTo>
                  <a:lnTo>
                    <a:pt x="6222" y="917306"/>
                  </a:lnTo>
                  <a:lnTo>
                    <a:pt x="0" y="870996"/>
                  </a:lnTo>
                  <a:lnTo>
                    <a:pt x="0" y="174203"/>
                  </a:lnTo>
                  <a:lnTo>
                    <a:pt x="6222" y="127893"/>
                  </a:lnTo>
                  <a:lnTo>
                    <a:pt x="23783" y="86279"/>
                  </a:lnTo>
                  <a:lnTo>
                    <a:pt x="51022" y="51023"/>
                  </a:lnTo>
                  <a:lnTo>
                    <a:pt x="86279" y="23783"/>
                  </a:lnTo>
                  <a:lnTo>
                    <a:pt x="127893" y="6222"/>
                  </a:lnTo>
                  <a:lnTo>
                    <a:pt x="174203" y="0"/>
                  </a:lnTo>
                  <a:lnTo>
                    <a:pt x="8237496" y="0"/>
                  </a:lnTo>
                  <a:lnTo>
                    <a:pt x="8304161" y="13260"/>
                  </a:lnTo>
                  <a:lnTo>
                    <a:pt x="8360677" y="51022"/>
                  </a:lnTo>
                  <a:lnTo>
                    <a:pt x="8398439" y="107538"/>
                  </a:lnTo>
                  <a:lnTo>
                    <a:pt x="8411699" y="174203"/>
                  </a:lnTo>
                  <a:lnTo>
                    <a:pt x="8411699" y="870996"/>
                  </a:lnTo>
                  <a:lnTo>
                    <a:pt x="8405477" y="917306"/>
                  </a:lnTo>
                  <a:lnTo>
                    <a:pt x="8387916" y="958920"/>
                  </a:lnTo>
                  <a:lnTo>
                    <a:pt x="8360676" y="994176"/>
                  </a:lnTo>
                  <a:lnTo>
                    <a:pt x="8325420" y="1021416"/>
                  </a:lnTo>
                  <a:lnTo>
                    <a:pt x="8283806" y="1038977"/>
                  </a:lnTo>
                  <a:lnTo>
                    <a:pt x="8237496" y="1045199"/>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901899" y="5237024"/>
              <a:ext cx="8411845" cy="1045210"/>
            </a:xfrm>
            <a:custGeom>
              <a:avLst/>
              <a:gdLst/>
              <a:ahLst/>
              <a:cxnLst/>
              <a:rect l="l" t="t" r="r" b="b"/>
              <a:pathLst>
                <a:path w="8411845" h="1045210">
                  <a:moveTo>
                    <a:pt x="0" y="174203"/>
                  </a:moveTo>
                  <a:lnTo>
                    <a:pt x="6222" y="127893"/>
                  </a:lnTo>
                  <a:lnTo>
                    <a:pt x="23783" y="86279"/>
                  </a:lnTo>
                  <a:lnTo>
                    <a:pt x="51022" y="51023"/>
                  </a:lnTo>
                  <a:lnTo>
                    <a:pt x="86279" y="23783"/>
                  </a:lnTo>
                  <a:lnTo>
                    <a:pt x="127893" y="6222"/>
                  </a:lnTo>
                  <a:lnTo>
                    <a:pt x="174203" y="0"/>
                  </a:lnTo>
                  <a:lnTo>
                    <a:pt x="8237496" y="0"/>
                  </a:lnTo>
                  <a:lnTo>
                    <a:pt x="8304161" y="13260"/>
                  </a:lnTo>
                  <a:lnTo>
                    <a:pt x="8360677" y="51022"/>
                  </a:lnTo>
                  <a:lnTo>
                    <a:pt x="8398439" y="107538"/>
                  </a:lnTo>
                  <a:lnTo>
                    <a:pt x="8411699" y="174203"/>
                  </a:lnTo>
                  <a:lnTo>
                    <a:pt x="8411699" y="870996"/>
                  </a:lnTo>
                  <a:lnTo>
                    <a:pt x="8405477" y="917306"/>
                  </a:lnTo>
                  <a:lnTo>
                    <a:pt x="8387916" y="958920"/>
                  </a:lnTo>
                  <a:lnTo>
                    <a:pt x="8360676" y="994176"/>
                  </a:lnTo>
                  <a:lnTo>
                    <a:pt x="8325420" y="1021416"/>
                  </a:lnTo>
                  <a:lnTo>
                    <a:pt x="8283806" y="1038977"/>
                  </a:lnTo>
                  <a:lnTo>
                    <a:pt x="8237496" y="1045199"/>
                  </a:lnTo>
                  <a:lnTo>
                    <a:pt x="174203" y="1045199"/>
                  </a:lnTo>
                  <a:lnTo>
                    <a:pt x="127893" y="1038977"/>
                  </a:lnTo>
                  <a:lnTo>
                    <a:pt x="86279" y="1021416"/>
                  </a:lnTo>
                  <a:lnTo>
                    <a:pt x="51022" y="994176"/>
                  </a:lnTo>
                  <a:lnTo>
                    <a:pt x="23783" y="958920"/>
                  </a:lnTo>
                  <a:lnTo>
                    <a:pt x="6222" y="917306"/>
                  </a:lnTo>
                  <a:lnTo>
                    <a:pt x="0" y="870996"/>
                  </a:lnTo>
                  <a:lnTo>
                    <a:pt x="0" y="174203"/>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2115893" y="5363681"/>
            <a:ext cx="7983855" cy="75148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15" normalizeH="0" baseline="0" noProof="0" dirty="0">
                <a:ln>
                  <a:noFill/>
                </a:ln>
                <a:solidFill>
                  <a:sysClr val="windowText" lastClr="000000"/>
                </a:solidFill>
                <a:effectLst/>
                <a:uLnTx/>
                <a:uFillTx/>
                <a:latin typeface="ＭＳ Ｐゴシック"/>
                <a:cs typeface="ＭＳ Ｐゴシック"/>
              </a:rPr>
              <a:t>その後、その子の様子に応じて、キリになるところを一緒に相談したり、気持ちが落ち着くまで待ってあげる。</a:t>
            </a:r>
            <a:endParaRPr kumimoji="0" sz="2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sp>
        <p:nvSpPr>
          <p:cNvPr id="19" name="テキスト ボックス 18">
            <a:extLst>
              <a:ext uri="{FF2B5EF4-FFF2-40B4-BE49-F238E27FC236}">
                <a16:creationId xmlns:a16="http://schemas.microsoft.com/office/drawing/2014/main" id="{E82A43D9-0FCC-1C09-1896-2D69A8B75FCD}"/>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91BD690-D679-4F95-88DB-28899CA39E96}"/>
              </a:ext>
            </a:extLst>
          </p:cNvPr>
          <p:cNvSpPr/>
          <p:nvPr/>
        </p:nvSpPr>
        <p:spPr>
          <a:xfrm>
            <a:off x="823766" y="1623575"/>
            <a:ext cx="1637414" cy="45200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2" name="タイトル 1">
            <a:extLst>
              <a:ext uri="{FF2B5EF4-FFF2-40B4-BE49-F238E27FC236}">
                <a16:creationId xmlns:a16="http://schemas.microsoft.com/office/drawing/2014/main" id="{BF05A296-0C83-49D6-9E7F-F438B5C4C612}"/>
              </a:ext>
            </a:extLst>
          </p:cNvPr>
          <p:cNvSpPr>
            <a:spLocks noGrp="1"/>
          </p:cNvSpPr>
          <p:nvPr>
            <p:ph type="title"/>
          </p:nvPr>
        </p:nvSpPr>
        <p:spPr>
          <a:xfrm>
            <a:off x="1251678" y="382385"/>
            <a:ext cx="10178322" cy="617075"/>
          </a:xfrm>
        </p:spPr>
        <p:txBody>
          <a:bodyPr>
            <a:normAutofit/>
          </a:bodyPr>
          <a:lstStyle/>
          <a:p>
            <a:r>
              <a:rPr kumimoji="1" lang="ja-JP" altLang="en-US" dirty="0"/>
              <a:t>神経発達症</a:t>
            </a:r>
          </a:p>
        </p:txBody>
      </p:sp>
      <p:sp>
        <p:nvSpPr>
          <p:cNvPr id="3" name="四角形: 角を丸くする 2">
            <a:extLst>
              <a:ext uri="{FF2B5EF4-FFF2-40B4-BE49-F238E27FC236}">
                <a16:creationId xmlns:a16="http://schemas.microsoft.com/office/drawing/2014/main" id="{4624ABD4-E499-471A-8512-3CCFDBC5BA66}"/>
              </a:ext>
            </a:extLst>
          </p:cNvPr>
          <p:cNvSpPr/>
          <p:nvPr/>
        </p:nvSpPr>
        <p:spPr>
          <a:xfrm>
            <a:off x="1411577" y="2184008"/>
            <a:ext cx="5535809" cy="2893581"/>
          </a:xfrm>
          <a:prstGeom prst="roundRect">
            <a:avLst/>
          </a:prstGeom>
          <a:solidFill>
            <a:srgbClr val="A7E2FF">
              <a:alpha val="40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
        <p:nvSpPr>
          <p:cNvPr id="4" name="四角形: 角を丸くする 3">
            <a:extLst>
              <a:ext uri="{FF2B5EF4-FFF2-40B4-BE49-F238E27FC236}">
                <a16:creationId xmlns:a16="http://schemas.microsoft.com/office/drawing/2014/main" id="{7E22E231-18E9-4A30-87E0-1442BB4DE750}"/>
              </a:ext>
            </a:extLst>
          </p:cNvPr>
          <p:cNvSpPr/>
          <p:nvPr/>
        </p:nvSpPr>
        <p:spPr>
          <a:xfrm>
            <a:off x="1835843" y="1857362"/>
            <a:ext cx="4722630" cy="2893581"/>
          </a:xfrm>
          <a:prstGeom prst="round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ＭＳ Ｐゴシック"/>
              <a:ea typeface="ＭＳ Ｐゴシック"/>
              <a:cs typeface="+mn-cs"/>
            </a:endParaRPr>
          </a:p>
        </p:txBody>
      </p:sp>
      <p:sp>
        <p:nvSpPr>
          <p:cNvPr id="5" name="四角形: 角を丸くする 4">
            <a:extLst>
              <a:ext uri="{FF2B5EF4-FFF2-40B4-BE49-F238E27FC236}">
                <a16:creationId xmlns:a16="http://schemas.microsoft.com/office/drawing/2014/main" id="{3CA1393E-DC84-4994-9936-0D93CD480932}"/>
              </a:ext>
            </a:extLst>
          </p:cNvPr>
          <p:cNvSpPr/>
          <p:nvPr/>
        </p:nvSpPr>
        <p:spPr>
          <a:xfrm>
            <a:off x="2254640" y="2568305"/>
            <a:ext cx="5026999" cy="2835929"/>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6" name="テキスト ボックス 5">
            <a:extLst>
              <a:ext uri="{FF2B5EF4-FFF2-40B4-BE49-F238E27FC236}">
                <a16:creationId xmlns:a16="http://schemas.microsoft.com/office/drawing/2014/main" id="{10DEF274-BEDB-44FE-B5BC-53EC53077634}"/>
              </a:ext>
            </a:extLst>
          </p:cNvPr>
          <p:cNvSpPr txBox="1"/>
          <p:nvPr/>
        </p:nvSpPr>
        <p:spPr>
          <a:xfrm>
            <a:off x="1820931" y="2100557"/>
            <a:ext cx="34236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highlight>
                  <a:srgbClr val="00FFFF"/>
                </a:highlight>
                <a:uLnTx/>
                <a:uFillTx/>
                <a:latin typeface="ＭＳ Ｐゴシック"/>
                <a:ea typeface="ＭＳ Ｐゴシック"/>
                <a:cs typeface="+mn-cs"/>
              </a:rPr>
              <a:t>自閉スペクトラム症</a:t>
            </a:r>
          </a:p>
        </p:txBody>
      </p:sp>
      <p:sp>
        <p:nvSpPr>
          <p:cNvPr id="8" name="テキスト ボックス 7">
            <a:extLst>
              <a:ext uri="{FF2B5EF4-FFF2-40B4-BE49-F238E27FC236}">
                <a16:creationId xmlns:a16="http://schemas.microsoft.com/office/drawing/2014/main" id="{0D54AED2-D20F-4381-97B4-6016594E6BF1}"/>
              </a:ext>
            </a:extLst>
          </p:cNvPr>
          <p:cNvSpPr txBox="1"/>
          <p:nvPr/>
        </p:nvSpPr>
        <p:spPr>
          <a:xfrm>
            <a:off x="4654509" y="4987201"/>
            <a:ext cx="210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highlight>
                  <a:srgbClr val="FFFF00"/>
                </a:highlight>
                <a:uLnTx/>
                <a:uFillTx/>
                <a:latin typeface="ＭＳ Ｐゴシック"/>
                <a:ea typeface="ＭＳ Ｐゴシック"/>
                <a:cs typeface="+mn-cs"/>
              </a:rPr>
              <a:t>学習障害</a:t>
            </a:r>
          </a:p>
        </p:txBody>
      </p:sp>
      <p:sp>
        <p:nvSpPr>
          <p:cNvPr id="9" name="テキスト ボックス 8">
            <a:extLst>
              <a:ext uri="{FF2B5EF4-FFF2-40B4-BE49-F238E27FC236}">
                <a16:creationId xmlns:a16="http://schemas.microsoft.com/office/drawing/2014/main" id="{4C1881D4-98CA-4D0E-918A-9F5808F53502}"/>
              </a:ext>
            </a:extLst>
          </p:cNvPr>
          <p:cNvSpPr txBox="1"/>
          <p:nvPr/>
        </p:nvSpPr>
        <p:spPr>
          <a:xfrm>
            <a:off x="7776908" y="1587477"/>
            <a:ext cx="4032293" cy="477053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800" b="1" i="0" u="none" strike="noStrike" kern="1200" cap="none" spc="-160" normalizeH="0" baseline="0" noProof="0" dirty="0">
                <a:ln>
                  <a:noFill/>
                </a:ln>
                <a:solidFill>
                  <a:srgbClr val="000000"/>
                </a:solidFill>
                <a:effectLst/>
                <a:uLnTx/>
                <a:uFillTx/>
                <a:latin typeface="ＭＳ Ｐゴシック"/>
                <a:ea typeface="ＭＳ Ｐゴシック"/>
                <a:cs typeface="+mn-cs"/>
              </a:rPr>
              <a:t>定型発達の児童とは、違う発達のプロフィールを持つ子</a:t>
            </a:r>
            <a:endParaRPr kumimoji="1" lang="en-US" altLang="ja-JP" sz="2800" b="1" i="0" u="none" strike="noStrike" kern="1200" cap="none" spc="-160" normalizeH="0" baseline="0" noProof="0" dirty="0">
              <a:ln>
                <a:noFill/>
              </a:ln>
              <a:solidFill>
                <a:srgbClr val="000000"/>
              </a:solidFill>
              <a:effectLst/>
              <a:uLnTx/>
              <a:uFillTx/>
              <a:latin typeface="ＭＳ Ｐゴシック"/>
              <a:ea typeface="ＭＳ Ｐゴシック"/>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800" b="1" i="0" u="none" strike="noStrike" kern="1200" cap="none" spc="-160" normalizeH="0" baseline="0" noProof="0" dirty="0">
                <a:ln>
                  <a:noFill/>
                </a:ln>
                <a:solidFill>
                  <a:srgbClr val="000000"/>
                </a:solidFill>
                <a:effectLst/>
                <a:uLnTx/>
                <a:uFillTx/>
                <a:latin typeface="ＭＳ Ｐゴシック"/>
                <a:ea typeface="ＭＳ Ｐゴシック"/>
                <a:cs typeface="+mn-cs"/>
              </a:rPr>
              <a:t>様々な部分の神経の発達の順序や時期が異なるという概念である</a:t>
            </a:r>
            <a:endParaRPr kumimoji="1" lang="en-US" altLang="ja-JP" sz="2800" b="1" i="0" u="none" strike="noStrike" kern="1200" cap="none" spc="-160" normalizeH="0" baseline="0" noProof="0" dirty="0">
              <a:ln>
                <a:noFill/>
              </a:ln>
              <a:solidFill>
                <a:srgbClr val="000000"/>
              </a:solidFill>
              <a:effectLst/>
              <a:uLnTx/>
              <a:uFillTx/>
              <a:latin typeface="ＭＳ Ｐゴシック"/>
              <a:ea typeface="ＭＳ Ｐゴシック"/>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800" b="1" i="0" u="none" strike="noStrike" kern="1200" cap="none" spc="-160" normalizeH="0" baseline="0" noProof="0" dirty="0">
                <a:ln>
                  <a:noFill/>
                </a:ln>
                <a:solidFill>
                  <a:srgbClr val="000000"/>
                </a:solidFill>
                <a:effectLst/>
                <a:uLnTx/>
                <a:uFillTx/>
                <a:latin typeface="ＭＳ Ｐゴシック"/>
                <a:ea typeface="ＭＳ Ｐゴシック"/>
                <a:cs typeface="+mn-cs"/>
              </a:rPr>
              <a:t>どちらの特徴も兼ね備えている場合が多い</a:t>
            </a:r>
            <a:endParaRPr kumimoji="1" lang="en-US" altLang="ja-JP" sz="2800" b="1" i="0" u="none" strike="noStrike" kern="1200" cap="none" spc="-160" normalizeH="0" baseline="0" noProof="0" dirty="0">
              <a:ln>
                <a:noFill/>
              </a:ln>
              <a:solidFill>
                <a:srgbClr val="000000"/>
              </a:solidFill>
              <a:effectLst/>
              <a:uLnTx/>
              <a:uFillTx/>
              <a:latin typeface="ＭＳ Ｐゴシック"/>
              <a:ea typeface="ＭＳ Ｐゴシック"/>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800" b="1" i="0" u="none" strike="noStrike" kern="1200" cap="none" spc="-160" normalizeH="0" baseline="0" noProof="0" dirty="0">
                <a:ln>
                  <a:noFill/>
                </a:ln>
                <a:solidFill>
                  <a:srgbClr val="000000"/>
                </a:solidFill>
                <a:effectLst/>
                <a:uLnTx/>
                <a:uFillTx/>
                <a:latin typeface="ＭＳ Ｐゴシック"/>
                <a:ea typeface="ＭＳ Ｐゴシック"/>
                <a:cs typeface="+mn-cs"/>
              </a:rPr>
              <a:t>知的障害はある子もない子もいる</a:t>
            </a:r>
            <a:endParaRPr kumimoji="1" lang="en-US" altLang="ja-JP" sz="2800" b="1" i="0" u="none" strike="noStrike" kern="1200" cap="none" spc="-16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1" name="テキスト ボックス 10">
            <a:extLst>
              <a:ext uri="{FF2B5EF4-FFF2-40B4-BE49-F238E27FC236}">
                <a16:creationId xmlns:a16="http://schemas.microsoft.com/office/drawing/2014/main" id="{630CF034-469D-48B3-B1CA-26230BA73730}"/>
              </a:ext>
            </a:extLst>
          </p:cNvPr>
          <p:cNvSpPr txBox="1"/>
          <p:nvPr/>
        </p:nvSpPr>
        <p:spPr>
          <a:xfrm>
            <a:off x="694451" y="2355361"/>
            <a:ext cx="615553" cy="1756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highlight>
                  <a:srgbClr val="FFFF00"/>
                </a:highlight>
                <a:uLnTx/>
                <a:uFillTx/>
                <a:latin typeface="ＭＳ Ｐゴシック"/>
                <a:ea typeface="ＭＳ Ｐゴシック"/>
                <a:cs typeface="+mn-cs"/>
              </a:rPr>
              <a:t>知的障害</a:t>
            </a:r>
          </a:p>
        </p:txBody>
      </p:sp>
      <p:sp>
        <p:nvSpPr>
          <p:cNvPr id="12" name="スライド番号プレースホルダー 11">
            <a:extLst>
              <a:ext uri="{FF2B5EF4-FFF2-40B4-BE49-F238E27FC236}">
                <a16:creationId xmlns:a16="http://schemas.microsoft.com/office/drawing/2014/main" id="{E585F6D8-6626-47A6-95A2-1E7BC992B2D7}"/>
              </a:ext>
            </a:extLst>
          </p:cNvPr>
          <p:cNvSpPr>
            <a:spLocks noGrp="1"/>
          </p:cNvSpPr>
          <p:nvPr>
            <p:ph type="sldNum" sz="quarter" idx="12"/>
          </p:nvPr>
        </p:nvSpPr>
        <p:spPr>
          <a:xfrm>
            <a:off x="8610601" y="6375679"/>
            <a:ext cx="2819399" cy="345796"/>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b="1" kern="1200">
                <a:solidFill>
                  <a:schemeClr val="tx1">
                    <a:lumMod val="65000"/>
                    <a:lumOff val="35000"/>
                  </a:schemeClr>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7F1E4F-1CFF-5643-939E-217C01CDF565}" type="slidenum">
              <a:rPr kumimoji="1" lang="en-US" sz="2000" b="1" i="0" u="none" strike="noStrike" kern="1200" cap="none" spc="0" normalizeH="0" baseline="0" noProof="0" smtClean="0">
                <a:ln>
                  <a:noFill/>
                </a:ln>
                <a:solidFill>
                  <a:srgbClr val="000000">
                    <a:lumMod val="65000"/>
                    <a:lumOff val="35000"/>
                  </a:srgbClr>
                </a:solidFill>
                <a:effectLst/>
                <a:uLnTx/>
                <a:uFillTx/>
                <a:latin typeface="Times"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sz="2000" b="1" i="0" u="none" strike="noStrike" kern="1200" cap="none" spc="0" normalizeH="0" baseline="0" noProof="0" dirty="0">
              <a:ln>
                <a:noFill/>
              </a:ln>
              <a:solidFill>
                <a:srgbClr val="000000">
                  <a:lumMod val="65000"/>
                  <a:lumOff val="35000"/>
                </a:srgbClr>
              </a:solidFill>
              <a:effectLst/>
              <a:uLnTx/>
              <a:uFillTx/>
              <a:latin typeface="Times" charset="0"/>
              <a:ea typeface="Osaka" charset="-128"/>
              <a:cs typeface="+mn-cs"/>
            </a:endParaRPr>
          </a:p>
        </p:txBody>
      </p:sp>
      <p:sp>
        <p:nvSpPr>
          <p:cNvPr id="13" name="テキスト ボックス 12">
            <a:extLst>
              <a:ext uri="{FF2B5EF4-FFF2-40B4-BE49-F238E27FC236}">
                <a16:creationId xmlns:a16="http://schemas.microsoft.com/office/drawing/2014/main" id="{EC65DA7E-074C-B9F3-68AE-4442415175CB}"/>
              </a:ext>
            </a:extLst>
          </p:cNvPr>
          <p:cNvSpPr txBox="1"/>
          <p:nvPr/>
        </p:nvSpPr>
        <p:spPr>
          <a:xfrm>
            <a:off x="3631110" y="1328716"/>
            <a:ext cx="1567965" cy="584775"/>
          </a:xfrm>
          <a:prstGeom prst="rect">
            <a:avLst/>
          </a:prstGeom>
          <a:noFill/>
        </p:spPr>
        <p:txBody>
          <a:bodyPr wrap="square" rtlCol="0">
            <a:spAutoFit/>
          </a:bodyPr>
          <a:lstStyle/>
          <a:p>
            <a:r>
              <a:rPr kumimoji="1" lang="ja-JP" altLang="en-US" sz="3200" b="1" dirty="0">
                <a:solidFill>
                  <a:schemeClr val="bg1"/>
                </a:solidFill>
                <a:highlight>
                  <a:srgbClr val="008000"/>
                </a:highlight>
              </a:rPr>
              <a:t>ＡＤＨＤ</a:t>
            </a:r>
          </a:p>
        </p:txBody>
      </p:sp>
      <p:sp>
        <p:nvSpPr>
          <p:cNvPr id="7" name="テキスト ボックス 6">
            <a:extLst>
              <a:ext uri="{FF2B5EF4-FFF2-40B4-BE49-F238E27FC236}">
                <a16:creationId xmlns:a16="http://schemas.microsoft.com/office/drawing/2014/main" id="{6AD75ACD-DAB5-EE51-471B-AE7920C77B29}"/>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12998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E28C2C-AFA4-190E-0382-7AC1DBF9EA12}"/>
              </a:ext>
            </a:extLst>
          </p:cNvPr>
          <p:cNvPicPr>
            <a:picLocks noChangeAspect="1"/>
          </p:cNvPicPr>
          <p:nvPr/>
        </p:nvPicPr>
        <p:blipFill>
          <a:blip r:embed="rId2"/>
          <a:stretch>
            <a:fillRect/>
          </a:stretch>
        </p:blipFill>
        <p:spPr>
          <a:xfrm>
            <a:off x="-197223" y="0"/>
            <a:ext cx="10094260" cy="6858000"/>
          </a:xfrm>
          <a:prstGeom prst="rect">
            <a:avLst/>
          </a:prstGeom>
        </p:spPr>
      </p:pic>
      <p:sp>
        <p:nvSpPr>
          <p:cNvPr id="4" name="テキスト ボックス 3">
            <a:extLst>
              <a:ext uri="{FF2B5EF4-FFF2-40B4-BE49-F238E27FC236}">
                <a16:creationId xmlns:a16="http://schemas.microsoft.com/office/drawing/2014/main" id="{26CE4650-51F0-82C6-EB50-482AF8CC5BD9}"/>
              </a:ext>
            </a:extLst>
          </p:cNvPr>
          <p:cNvSpPr txBox="1"/>
          <p:nvPr/>
        </p:nvSpPr>
        <p:spPr>
          <a:xfrm>
            <a:off x="9126071" y="107576"/>
            <a:ext cx="3065929"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rPr>
              <a:t>2013</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年から</a:t>
            </a:r>
            <a:r>
              <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rPr>
              <a:t>2016</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年の弘前市の</a:t>
            </a:r>
            <a:r>
              <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rPr>
              <a:t>5</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歳児健診対象者</a:t>
            </a:r>
            <a:r>
              <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rPr>
              <a:t>5,016</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名</a:t>
            </a:r>
            <a:endPar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rPr>
              <a:t>ASD</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の有病率は</a:t>
            </a:r>
            <a:r>
              <a:rPr kumimoji="1" lang="en-US" altLang="ja-JP" sz="2800" b="1" i="0" u="none" strike="noStrike" kern="1200" cap="none" spc="0" normalizeH="0" baseline="0" noProof="0" dirty="0">
                <a:ln>
                  <a:noFill/>
                </a:ln>
                <a:solidFill>
                  <a:srgbClr val="FF0000"/>
                </a:solidFill>
                <a:effectLst/>
                <a:uLnTx/>
                <a:uFillTx/>
                <a:latin typeface="ヒラギノ角ゴ Pro W3"/>
                <a:ea typeface="ＭＳ Ｐゴシック"/>
                <a:cs typeface="+mn-cs"/>
              </a:rPr>
              <a:t>3.22%</a:t>
            </a:r>
            <a:endParaRPr kumimoji="1" lang="en-US" altLang="ja-JP" sz="2400" b="1" i="0" u="none" strike="noStrike" kern="1200" cap="none" spc="0" normalizeH="0" baseline="0" noProof="0" dirty="0">
              <a:ln>
                <a:noFill/>
              </a:ln>
              <a:solidFill>
                <a:srgbClr val="FF0000"/>
              </a:solidFill>
              <a:effectLst/>
              <a:uLnTx/>
              <a:uFillTx/>
              <a:latin typeface="ヒラギノ角ゴ Pro W3"/>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rPr>
              <a:t>ASD</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の</a:t>
            </a:r>
            <a:r>
              <a:rPr kumimoji="1" lang="en-US" altLang="ja-JP" sz="2800" b="1" i="0" u="none" strike="noStrike" kern="1200" cap="none" spc="0" normalizeH="0" baseline="0" noProof="0" dirty="0">
                <a:ln>
                  <a:noFill/>
                </a:ln>
                <a:solidFill>
                  <a:srgbClr val="FF0000"/>
                </a:solidFill>
                <a:effectLst/>
                <a:uLnTx/>
                <a:uFillTx/>
                <a:latin typeface="ヒラギノ角ゴ Pro W3"/>
                <a:ea typeface="ＭＳ Ｐゴシック"/>
                <a:cs typeface="+mn-cs"/>
              </a:rPr>
              <a:t>88.5</a:t>
            </a:r>
            <a:r>
              <a:rPr kumimoji="1" lang="ja-JP" altLang="en-US" sz="2800" b="1" i="0" u="none" strike="noStrike" kern="1200" cap="none" spc="0" normalizeH="0" baseline="0" noProof="0" dirty="0">
                <a:ln>
                  <a:noFill/>
                </a:ln>
                <a:solidFill>
                  <a:srgbClr val="FF0000"/>
                </a:solidFill>
                <a:effectLst/>
                <a:uLnTx/>
                <a:uFillTx/>
                <a:latin typeface="ヒラギノ角ゴ Pro W3"/>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は少なくとも</a:t>
            </a:r>
            <a:r>
              <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rPr>
              <a:t>1</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つの発達障害の併存</a:t>
            </a:r>
            <a:endPar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ヒラギノ角ゴ Pro W3"/>
                <a:ea typeface="ＭＳ Ｐゴシック"/>
                <a:cs typeface="+mn-cs"/>
              </a:rPr>
              <a:t>50.6</a:t>
            </a:r>
            <a:r>
              <a:rPr kumimoji="1" lang="ja-JP" altLang="en-US" sz="2800" b="1" i="0" u="none" strike="noStrike" kern="1200" cap="none" spc="0" normalizeH="0" baseline="0" noProof="0" dirty="0">
                <a:ln>
                  <a:noFill/>
                </a:ln>
                <a:solidFill>
                  <a:srgbClr val="FF0000"/>
                </a:solidFill>
                <a:effectLst/>
                <a:uLnTx/>
                <a:uFillTx/>
                <a:latin typeface="ヒラギノ角ゴ Pro W3"/>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に注意欠如多動症を併存</a:t>
            </a:r>
            <a:endPar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ヒラギノ角ゴ Pro W3"/>
                <a:ea typeface="ＭＳ Ｐゴシック"/>
                <a:cs typeface="+mn-cs"/>
              </a:rPr>
              <a:t>63.2</a:t>
            </a:r>
            <a:r>
              <a:rPr kumimoji="1" lang="ja-JP" altLang="en-US" sz="2800" b="1" i="0" u="none" strike="noStrike" kern="1200" cap="none" spc="0" normalizeH="0" baseline="0" noProof="0" dirty="0">
                <a:ln>
                  <a:noFill/>
                </a:ln>
                <a:solidFill>
                  <a:srgbClr val="FF0000"/>
                </a:solidFill>
                <a:effectLst/>
                <a:uLnTx/>
                <a:uFillTx/>
                <a:latin typeface="ヒラギノ角ゴ Pro W3"/>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に発達性協調運動症を併存</a:t>
            </a:r>
            <a:endPar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ヒラギノ角ゴ Pro W3"/>
                <a:ea typeface="ＭＳ Ｐゴシック"/>
                <a:cs typeface="+mn-cs"/>
              </a:rPr>
              <a:t>36.8</a:t>
            </a:r>
            <a:r>
              <a:rPr kumimoji="1" lang="ja-JP" altLang="en-US" sz="2800" b="1" i="0" u="none" strike="noStrike" kern="1200" cap="none" spc="0" normalizeH="0" baseline="0" noProof="0" dirty="0">
                <a:ln>
                  <a:noFill/>
                </a:ln>
                <a:solidFill>
                  <a:srgbClr val="FF0000"/>
                </a:solidFill>
                <a:effectLst/>
                <a:uLnTx/>
                <a:uFillTx/>
                <a:latin typeface="ヒラギノ角ゴ Pro W3"/>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に知的発達症を併存</a:t>
            </a:r>
            <a:endParaRPr kumimoji="1" lang="en-US" altLang="ja-JP" sz="2400" b="0" i="0" u="none" strike="noStrike" kern="1200" cap="none" spc="0" normalizeH="0" baseline="0" noProof="0" dirty="0">
              <a:ln>
                <a:noFill/>
              </a:ln>
              <a:solidFill>
                <a:srgbClr val="FF0000"/>
              </a:solidFill>
              <a:effectLst/>
              <a:uLnTx/>
              <a:uFillTx/>
              <a:latin typeface="ヒラギノ角ゴ Pro W3"/>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ヒラギノ角ゴ Pro W3"/>
                <a:ea typeface="ＭＳ Ｐゴシック"/>
                <a:cs typeface="+mn-cs"/>
              </a:rPr>
              <a:t>20.7</a:t>
            </a:r>
            <a:r>
              <a:rPr kumimoji="1" lang="ja-JP" altLang="en-US" sz="2800" b="1" i="0" u="none" strike="noStrike" kern="1200" cap="none" spc="0" normalizeH="0" baseline="0" noProof="0" dirty="0">
                <a:ln>
                  <a:noFill/>
                </a:ln>
                <a:solidFill>
                  <a:srgbClr val="FF0000"/>
                </a:solidFill>
                <a:effectLst/>
                <a:uLnTx/>
                <a:uFillTx/>
                <a:latin typeface="ヒラギノ角ゴ Pro W3"/>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ヒラギノ角ゴ Pro W3"/>
                <a:ea typeface="ＭＳ Ｐゴシック"/>
                <a:cs typeface="+mn-cs"/>
              </a:rPr>
              <a:t>に境界知能を併存</a:t>
            </a:r>
          </a:p>
        </p:txBody>
      </p:sp>
    </p:spTree>
    <p:extLst>
      <p:ext uri="{BB962C8B-B14F-4D97-AF65-F5344CB8AC3E}">
        <p14:creationId xmlns:p14="http://schemas.microsoft.com/office/powerpoint/2010/main" val="369182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84C37CD-6FC7-E757-663B-3FCE6A2B6E4E}"/>
              </a:ext>
            </a:extLst>
          </p:cNvPr>
          <p:cNvSpPr txBox="1"/>
          <p:nvPr/>
        </p:nvSpPr>
        <p:spPr>
          <a:xfrm>
            <a:off x="941294" y="1169894"/>
            <a:ext cx="10838329" cy="5253682"/>
          </a:xfrm>
          <a:prstGeom prst="rect">
            <a:avLst/>
          </a:prstGeom>
          <a:noFill/>
        </p:spPr>
        <p:txBody>
          <a:bodyPr wrap="square" rtlCol="0">
            <a:spAutoFit/>
          </a:bodyPr>
          <a:lstStyle/>
          <a:p>
            <a:pPr marL="0" marR="0" lvl="0" indent="0" algn="l" defTabSz="914400" rtl="0" eaLnBrk="1" fontAlgn="auto" latinLnBrk="0" hangingPunct="1">
              <a:lnSpc>
                <a:spcPts val="37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ＭＳ Ｐゴシック"/>
                <a:ea typeface="ＭＳ Ｐゴシック"/>
                <a:cs typeface="+mn-cs"/>
              </a:rPr>
              <a:t>ADHD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に対する</a:t>
            </a: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ASD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の　　併存率　　５９～８３％</a:t>
            </a:r>
            <a:endPar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ＭＳ Ｐゴシック"/>
                <a:ea typeface="ＭＳ Ｐゴシック"/>
                <a:cs typeface="+mn-cs"/>
              </a:rPr>
              <a:t>ASD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　に対する</a:t>
            </a: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ADHD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の　併存率　　６５～８０％</a:t>
            </a:r>
            <a:endPar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ＭＳ Ｐゴシック"/>
                <a:ea typeface="ＭＳ Ｐゴシック"/>
                <a:cs typeface="+mn-cs"/>
              </a:rPr>
              <a:t>ADHD</a:t>
            </a:r>
            <a:r>
              <a:rPr kumimoji="1" lang="ja-JP" altLang="en-US" sz="2800" b="0" i="0"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2800" b="0" i="0" u="none" strike="noStrike" kern="1200" cap="none" spc="0" normalizeH="0" baseline="0" noProof="0" dirty="0">
                <a:ln>
                  <a:noFill/>
                </a:ln>
                <a:solidFill>
                  <a:srgbClr val="FF0000"/>
                </a:solidFill>
                <a:effectLst/>
                <a:uLnTx/>
                <a:uFillTx/>
                <a:latin typeface="ＭＳ Ｐゴシック"/>
                <a:ea typeface="ＭＳ Ｐゴシック"/>
                <a:cs typeface="+mn-cs"/>
              </a:rPr>
              <a:t>ASD</a:t>
            </a:r>
            <a:r>
              <a:rPr kumimoji="1" lang="ja-JP" altLang="en-US" sz="2800" b="0" i="0" u="none" strike="noStrike" kern="1200" cap="none" spc="0" normalizeH="0" baseline="0" noProof="0" dirty="0">
                <a:ln>
                  <a:noFill/>
                </a:ln>
                <a:solidFill>
                  <a:srgbClr val="FF0000"/>
                </a:solidFill>
                <a:effectLst/>
                <a:uLnTx/>
                <a:uFillTx/>
                <a:latin typeface="ＭＳ Ｐゴシック"/>
                <a:ea typeface="ＭＳ Ｐゴシック"/>
                <a:cs typeface="+mn-cs"/>
              </a:rPr>
              <a:t>）群</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では</a:t>
            </a:r>
            <a:endPar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	ASD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特性が強く残り続ける</a:t>
            </a:r>
            <a:endPar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	ASD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特性が弱まり、</a:t>
            </a: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ADHD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特性が残る</a:t>
            </a:r>
            <a:endPar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Ｐゴシック"/>
                <a:ea typeface="ＭＳ Ｐゴシック"/>
                <a:cs typeface="+mn-cs"/>
              </a:rPr>
              <a:t>薄い</a:t>
            </a:r>
            <a:r>
              <a:rPr kumimoji="1" lang="en-US" altLang="ja-JP" sz="2800" b="0" i="0" u="none" strike="noStrike" kern="1200" cap="none" spc="0" normalizeH="0" baseline="0" noProof="0" dirty="0">
                <a:ln>
                  <a:noFill/>
                </a:ln>
                <a:solidFill>
                  <a:srgbClr val="FF0000"/>
                </a:solidFill>
                <a:effectLst/>
                <a:uLnTx/>
                <a:uFillTx/>
                <a:latin typeface="ＭＳ Ｐゴシック"/>
                <a:ea typeface="ＭＳ Ｐゴシック"/>
                <a:cs typeface="+mn-cs"/>
              </a:rPr>
              <a:t>ASD</a:t>
            </a:r>
            <a:r>
              <a:rPr kumimoji="1" lang="ja-JP" altLang="en-US" sz="2800" b="0" i="0"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2800" b="0" i="0" u="none" strike="noStrike" kern="1200" cap="none" spc="0" normalizeH="0" baseline="0" noProof="0" dirty="0">
                <a:ln>
                  <a:noFill/>
                </a:ln>
                <a:solidFill>
                  <a:srgbClr val="FF0000"/>
                </a:solidFill>
                <a:effectLst/>
                <a:uLnTx/>
                <a:uFillTx/>
                <a:latin typeface="ＭＳ Ｐゴシック"/>
                <a:ea typeface="ＭＳ Ｐゴシック"/>
                <a:cs typeface="+mn-cs"/>
              </a:rPr>
              <a:t>ADHD</a:t>
            </a:r>
            <a:r>
              <a:rPr kumimoji="1" lang="ja-JP" altLang="en-US" sz="2800" b="0" i="0" u="none" strike="noStrike" kern="1200" cap="none" spc="0" normalizeH="0" baseline="0" noProof="0" dirty="0">
                <a:ln>
                  <a:noFill/>
                </a:ln>
                <a:solidFill>
                  <a:srgbClr val="FF0000"/>
                </a:solidFill>
                <a:effectLst/>
                <a:uLnTx/>
                <a:uFillTx/>
                <a:latin typeface="ＭＳ Ｐゴシック"/>
                <a:ea typeface="ＭＳ Ｐゴシック"/>
                <a:cs typeface="+mn-cs"/>
              </a:rPr>
              <a:t>）群　</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（高機能の自閉スペクトラム傾向の子たち）</a:t>
            </a:r>
            <a:endPar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ts val="37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能力が高く、</a:t>
            </a: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ASD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傾向、</a:t>
            </a: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ADHD</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傾向ともに薄く続いていくが</a:t>
            </a:r>
            <a:b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br>
            <a:r>
              <a:rPr kumimoji="1" lang="en-US" altLang="ja-JP" sz="28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800" b="0" i="0" u="none" strike="noStrike" kern="1200" cap="none" spc="0" normalizeH="0" baseline="0" noProof="0" dirty="0">
                <a:ln>
                  <a:noFill/>
                </a:ln>
                <a:solidFill>
                  <a:srgbClr val="000000"/>
                </a:solidFill>
                <a:effectLst/>
                <a:uLnTx/>
                <a:uFillTx/>
                <a:latin typeface="ＭＳ Ｐゴシック"/>
                <a:ea typeface="ＭＳ Ｐゴシック"/>
                <a:cs typeface="+mn-cs"/>
              </a:rPr>
              <a:t>　２次障害の危険が大</a:t>
            </a:r>
          </a:p>
        </p:txBody>
      </p:sp>
      <p:sp>
        <p:nvSpPr>
          <p:cNvPr id="2" name="テキスト ボックス 1">
            <a:extLst>
              <a:ext uri="{FF2B5EF4-FFF2-40B4-BE49-F238E27FC236}">
                <a16:creationId xmlns:a16="http://schemas.microsoft.com/office/drawing/2014/main" id="{07801B73-D99E-F198-CA5D-558B48AD201C}"/>
              </a:ext>
            </a:extLst>
          </p:cNvPr>
          <p:cNvSpPr txBox="1"/>
          <p:nvPr/>
        </p:nvSpPr>
        <p:spPr>
          <a:xfrm>
            <a:off x="645458" y="255493"/>
            <a:ext cx="79875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ＭＳ Ｐゴシック"/>
                <a:ea typeface="ＭＳ Ｐゴシック"/>
                <a:cs typeface="+mn-cs"/>
              </a:rPr>
              <a:t>ADHD</a:t>
            </a:r>
            <a:r>
              <a:rPr kumimoji="1" lang="ja-JP" altLang="en-US" sz="3600" b="1" i="0" u="none" strike="noStrike" kern="1200" cap="none" spc="0" normalizeH="0" baseline="0" noProof="0" dirty="0">
                <a:ln>
                  <a:noFill/>
                </a:ln>
                <a:solidFill>
                  <a:srgbClr val="000000"/>
                </a:solidFill>
                <a:effectLst/>
                <a:uLnTx/>
                <a:uFillTx/>
                <a:latin typeface="ＭＳ Ｐゴシック"/>
                <a:ea typeface="ＭＳ Ｐゴシック"/>
                <a:cs typeface="+mn-cs"/>
              </a:rPr>
              <a:t>と</a:t>
            </a:r>
            <a:r>
              <a:rPr kumimoji="1" lang="en-US" altLang="ja-JP" sz="3600" b="1" i="0" u="none" strike="noStrike" kern="1200" cap="none" spc="0" normalizeH="0" baseline="0" noProof="0" dirty="0">
                <a:ln>
                  <a:noFill/>
                </a:ln>
                <a:solidFill>
                  <a:srgbClr val="000000"/>
                </a:solidFill>
                <a:effectLst/>
                <a:uLnTx/>
                <a:uFillTx/>
                <a:latin typeface="ＭＳ Ｐゴシック"/>
                <a:ea typeface="ＭＳ Ｐゴシック"/>
                <a:cs typeface="+mn-cs"/>
              </a:rPr>
              <a:t>ASD</a:t>
            </a:r>
            <a:r>
              <a:rPr kumimoji="1" lang="ja-JP" altLang="en-US" sz="3600" b="1" i="0" u="none" strike="noStrike" kern="1200" cap="none" spc="0" normalizeH="0" baseline="0" noProof="0" dirty="0">
                <a:ln>
                  <a:noFill/>
                </a:ln>
                <a:solidFill>
                  <a:srgbClr val="000000"/>
                </a:solidFill>
                <a:effectLst/>
                <a:uLnTx/>
                <a:uFillTx/>
                <a:latin typeface="ＭＳ Ｐゴシック"/>
                <a:ea typeface="ＭＳ Ｐゴシック"/>
                <a:cs typeface="+mn-cs"/>
              </a:rPr>
              <a:t>は併存することが多い</a:t>
            </a:r>
          </a:p>
        </p:txBody>
      </p:sp>
      <p:pic>
        <p:nvPicPr>
          <p:cNvPr id="5" name="図 4">
            <a:extLst>
              <a:ext uri="{FF2B5EF4-FFF2-40B4-BE49-F238E27FC236}">
                <a16:creationId xmlns:a16="http://schemas.microsoft.com/office/drawing/2014/main" id="{AC540549-BC11-CE48-B4AE-B7C28C6D2CB6}"/>
              </a:ext>
            </a:extLst>
          </p:cNvPr>
          <p:cNvPicPr>
            <a:picLocks noChangeAspect="1"/>
          </p:cNvPicPr>
          <p:nvPr/>
        </p:nvPicPr>
        <p:blipFill>
          <a:blip r:embed="rId2"/>
          <a:stretch>
            <a:fillRect/>
          </a:stretch>
        </p:blipFill>
        <p:spPr>
          <a:xfrm>
            <a:off x="2050112" y="2142978"/>
            <a:ext cx="9011908" cy="1286022"/>
          </a:xfrm>
          <a:prstGeom prst="rect">
            <a:avLst/>
          </a:prstGeom>
        </p:spPr>
      </p:pic>
    </p:spTree>
    <p:extLst>
      <p:ext uri="{BB962C8B-B14F-4D97-AF65-F5344CB8AC3E}">
        <p14:creationId xmlns:p14="http://schemas.microsoft.com/office/powerpoint/2010/main" val="48007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6267" y="275841"/>
            <a:ext cx="3940810" cy="505908"/>
          </a:xfrm>
          <a:prstGeom prst="rect">
            <a:avLst/>
          </a:prstGeom>
        </p:spPr>
        <p:txBody>
          <a:bodyPr vert="horz" wrap="square" lIns="0" tIns="13335" rIns="0" bIns="0" rtlCol="0">
            <a:spAutoFit/>
          </a:bodyPr>
          <a:lstStyle/>
          <a:p>
            <a:pPr marL="12700">
              <a:spcBef>
                <a:spcPts val="105"/>
              </a:spcBef>
            </a:pPr>
            <a:r>
              <a:rPr sz="3200" spc="-20" dirty="0">
                <a:highlight>
                  <a:srgbClr val="FFFF00"/>
                </a:highlight>
              </a:rPr>
              <a:t>病態解析の課題</a:t>
            </a:r>
            <a:endParaRPr sz="3200" dirty="0">
              <a:highlight>
                <a:srgbClr val="FFFF00"/>
              </a:highlight>
            </a:endParaRPr>
          </a:p>
        </p:txBody>
      </p:sp>
      <p:graphicFrame>
        <p:nvGraphicFramePr>
          <p:cNvPr id="3" name="object 3"/>
          <p:cNvGraphicFramePr>
            <a:graphicFrameLocks noGrp="1"/>
          </p:cNvGraphicFramePr>
          <p:nvPr>
            <p:extLst>
              <p:ext uri="{D42A27DB-BD31-4B8C-83A1-F6EECF244321}">
                <p14:modId xmlns:p14="http://schemas.microsoft.com/office/powerpoint/2010/main" val="395803033"/>
              </p:ext>
            </p:extLst>
          </p:nvPr>
        </p:nvGraphicFramePr>
        <p:xfrm>
          <a:off x="766763" y="914427"/>
          <a:ext cx="10658473" cy="4819153"/>
        </p:xfrm>
        <a:graphic>
          <a:graphicData uri="http://schemas.openxmlformats.org/drawingml/2006/table">
            <a:tbl>
              <a:tblPr firstRow="1" bandRow="1">
                <a:tableStyleId>{2D5ABB26-0587-4C30-8999-92F81FD0307C}</a:tableStyleId>
              </a:tblPr>
              <a:tblGrid>
                <a:gridCol w="2561843">
                  <a:extLst>
                    <a:ext uri="{9D8B030D-6E8A-4147-A177-3AD203B41FA5}">
                      <a16:colId xmlns:a16="http://schemas.microsoft.com/office/drawing/2014/main" val="20000"/>
                    </a:ext>
                  </a:extLst>
                </a:gridCol>
                <a:gridCol w="4007120">
                  <a:extLst>
                    <a:ext uri="{9D8B030D-6E8A-4147-A177-3AD203B41FA5}">
                      <a16:colId xmlns:a16="http://schemas.microsoft.com/office/drawing/2014/main" val="20001"/>
                    </a:ext>
                  </a:extLst>
                </a:gridCol>
                <a:gridCol w="4089510">
                  <a:extLst>
                    <a:ext uri="{9D8B030D-6E8A-4147-A177-3AD203B41FA5}">
                      <a16:colId xmlns:a16="http://schemas.microsoft.com/office/drawing/2014/main" val="20002"/>
                    </a:ext>
                  </a:extLst>
                </a:gridCol>
              </a:tblGrid>
              <a:tr h="858658">
                <a:tc>
                  <a:txBody>
                    <a:bodyPr/>
                    <a:lstStyle/>
                    <a:p>
                      <a:pPr>
                        <a:lnSpc>
                          <a:spcPct val="100000"/>
                        </a:lnSpc>
                        <a:spcBef>
                          <a:spcPts val="40"/>
                        </a:spcBef>
                      </a:pPr>
                      <a:endParaRPr sz="1800" dirty="0">
                        <a:latin typeface="Times New Roman"/>
                        <a:cs typeface="Times New Roman"/>
                      </a:endParaRPr>
                    </a:p>
                    <a:p>
                      <a:pPr marL="8890">
                        <a:lnSpc>
                          <a:spcPct val="100000"/>
                        </a:lnSpc>
                        <a:spcBef>
                          <a:spcPts val="5"/>
                        </a:spcBef>
                      </a:pPr>
                      <a:r>
                        <a:rPr sz="2800" spc="-10" dirty="0">
                          <a:latin typeface="ＭＳ Ｐゴシック"/>
                          <a:cs typeface="ＭＳ Ｐゴシック"/>
                        </a:rPr>
                        <a:t>現実の病態</a:t>
                      </a:r>
                      <a:endParaRPr sz="2800" dirty="0">
                        <a:latin typeface="ＭＳ Ｐゴシック"/>
                        <a:cs typeface="ＭＳ Ｐゴシック"/>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ct val="100000"/>
                        </a:lnSpc>
                        <a:spcBef>
                          <a:spcPts val="1040"/>
                        </a:spcBef>
                      </a:pPr>
                      <a:r>
                        <a:rPr lang="ja-JP" altLang="en-US" sz="2800" b="1" dirty="0">
                          <a:latin typeface="ＭＳ Ｐゴシック"/>
                          <a:cs typeface="ＭＳ Ｐゴシック"/>
                        </a:rPr>
                        <a:t>　</a:t>
                      </a:r>
                      <a:r>
                        <a:rPr sz="2800" b="1" dirty="0" err="1">
                          <a:latin typeface="ＭＳ Ｐゴシック"/>
                          <a:cs typeface="ＭＳ Ｐゴシック"/>
                        </a:rPr>
                        <a:t>ADHD</a:t>
                      </a:r>
                      <a:r>
                        <a:rPr sz="2800" b="1" spc="-20" dirty="0" err="1">
                          <a:latin typeface="ＭＳ Ｐゴシック"/>
                          <a:cs typeface="ＭＳ Ｐゴシック"/>
                        </a:rPr>
                        <a:t>としての見立て</a:t>
                      </a:r>
                      <a:endParaRPr sz="2800" dirty="0">
                        <a:latin typeface="ＭＳ Ｐゴシック"/>
                        <a:cs typeface="ＭＳ Ｐゴシック"/>
                      </a:endParaRPr>
                    </a:p>
                  </a:txBody>
                  <a:tcPr marL="0" marR="0" marT="13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0">
                        <a:lnSpc>
                          <a:spcPct val="100000"/>
                        </a:lnSpc>
                        <a:spcBef>
                          <a:spcPts val="1040"/>
                        </a:spcBef>
                      </a:pPr>
                      <a:r>
                        <a:rPr sz="2800" b="1" dirty="0">
                          <a:latin typeface="ＭＳ Ｐゴシック"/>
                          <a:cs typeface="ＭＳ Ｐゴシック"/>
                        </a:rPr>
                        <a:t>ASD</a:t>
                      </a:r>
                      <a:r>
                        <a:rPr sz="2800" b="1" spc="-20" dirty="0">
                          <a:latin typeface="ＭＳ Ｐゴシック"/>
                          <a:cs typeface="ＭＳ Ｐゴシック"/>
                        </a:rPr>
                        <a:t>としての見立て</a:t>
                      </a:r>
                      <a:endParaRPr sz="2800" dirty="0">
                        <a:latin typeface="ＭＳ Ｐゴシック"/>
                        <a:cs typeface="ＭＳ Ｐゴシック"/>
                      </a:endParaRPr>
                    </a:p>
                  </a:txBody>
                  <a:tcPr marL="0" marR="0" marT="13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671474">
                <a:tc>
                  <a:txBody>
                    <a:bodyPr/>
                    <a:lstStyle/>
                    <a:p>
                      <a:pPr marL="8890">
                        <a:lnSpc>
                          <a:spcPct val="100000"/>
                        </a:lnSpc>
                        <a:spcBef>
                          <a:spcPts val="880"/>
                        </a:spcBef>
                      </a:pPr>
                      <a:r>
                        <a:rPr sz="2400" spc="-10" dirty="0">
                          <a:latin typeface="ＭＳ Ｐゴシック"/>
                          <a:cs typeface="ＭＳ Ｐゴシック"/>
                        </a:rPr>
                        <a:t>勉強・仕事に時間が掛かる</a:t>
                      </a:r>
                      <a:endParaRPr sz="2400" dirty="0">
                        <a:latin typeface="ＭＳ Ｐゴシック"/>
                        <a:cs typeface="ＭＳ Ｐゴシック"/>
                      </a:endParaRPr>
                    </a:p>
                  </a:txBody>
                  <a:tcPr marL="0" marR="0" marT="1117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ct val="100000"/>
                        </a:lnSpc>
                        <a:spcBef>
                          <a:spcPts val="880"/>
                        </a:spcBef>
                      </a:pPr>
                      <a:r>
                        <a:rPr sz="2400" spc="-20" dirty="0">
                          <a:latin typeface="ＭＳ Ｐゴシック"/>
                          <a:cs typeface="ＭＳ Ｐゴシック"/>
                        </a:rPr>
                        <a:t>遂行機能障害からくる段取りの悪さ</a:t>
                      </a:r>
                      <a:endParaRPr sz="2400">
                        <a:latin typeface="ＭＳ Ｐゴシック"/>
                        <a:cs typeface="ＭＳ Ｐゴシック"/>
                      </a:endParaRPr>
                    </a:p>
                  </a:txBody>
                  <a:tcPr marL="0" marR="0" marT="1117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ct val="100000"/>
                        </a:lnSpc>
                        <a:spcBef>
                          <a:spcPts val="880"/>
                        </a:spcBef>
                      </a:pPr>
                      <a:r>
                        <a:rPr sz="2400" spc="-20" dirty="0">
                          <a:latin typeface="ＭＳ Ｐゴシック"/>
                          <a:cs typeface="ＭＳ Ｐゴシック"/>
                        </a:rPr>
                        <a:t>こだわりから正確性に拘り、確認時間が過剰</a:t>
                      </a:r>
                      <a:endParaRPr sz="2400">
                        <a:latin typeface="ＭＳ Ｐゴシック"/>
                        <a:cs typeface="ＭＳ Ｐゴシック"/>
                      </a:endParaRPr>
                    </a:p>
                  </a:txBody>
                  <a:tcPr marL="0" marR="0" marT="1117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58658">
                <a:tc>
                  <a:txBody>
                    <a:bodyPr/>
                    <a:lstStyle/>
                    <a:p>
                      <a:pPr>
                        <a:lnSpc>
                          <a:spcPct val="100000"/>
                        </a:lnSpc>
                        <a:spcBef>
                          <a:spcPts val="45"/>
                        </a:spcBef>
                      </a:pPr>
                      <a:endParaRPr sz="2400" dirty="0">
                        <a:latin typeface="Times New Roman"/>
                        <a:cs typeface="Times New Roman"/>
                      </a:endParaRPr>
                    </a:p>
                    <a:p>
                      <a:pPr marL="8890">
                        <a:lnSpc>
                          <a:spcPct val="100000"/>
                        </a:lnSpc>
                      </a:pPr>
                      <a:r>
                        <a:rPr sz="2400" spc="-15" dirty="0">
                          <a:latin typeface="ＭＳ Ｐゴシック"/>
                          <a:cs typeface="ＭＳ Ｐゴシック"/>
                        </a:rPr>
                        <a:t>教室・職場で興奮しやすい</a:t>
                      </a:r>
                      <a:endParaRPr sz="2400" dirty="0">
                        <a:latin typeface="ＭＳ Ｐゴシック"/>
                        <a:cs typeface="ＭＳ Ｐゴシック"/>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2400" dirty="0">
                        <a:latin typeface="Times New Roman"/>
                        <a:cs typeface="Times New Roman"/>
                      </a:endParaRPr>
                    </a:p>
                    <a:p>
                      <a:pPr marL="9525">
                        <a:lnSpc>
                          <a:spcPct val="100000"/>
                        </a:lnSpc>
                      </a:pPr>
                      <a:r>
                        <a:rPr sz="2400" spc="-20" dirty="0">
                          <a:latin typeface="ＭＳ Ｐゴシック"/>
                          <a:cs typeface="ＭＳ Ｐゴシック"/>
                        </a:rPr>
                        <a:t>情動制御に課題</a:t>
                      </a:r>
                      <a:endParaRPr sz="2400" dirty="0">
                        <a:latin typeface="ＭＳ Ｐゴシック"/>
                        <a:cs typeface="ＭＳ Ｐゴシック"/>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2400">
                        <a:latin typeface="Times New Roman"/>
                        <a:cs typeface="Times New Roman"/>
                      </a:endParaRPr>
                    </a:p>
                    <a:p>
                      <a:pPr marL="9525">
                        <a:lnSpc>
                          <a:spcPct val="100000"/>
                        </a:lnSpc>
                      </a:pPr>
                      <a:r>
                        <a:rPr sz="2400" spc="-25" dirty="0">
                          <a:latin typeface="ＭＳ Ｐゴシック"/>
                          <a:cs typeface="ＭＳ Ｐゴシック"/>
                        </a:rPr>
                        <a:t>集団の中に適応するのに過剰な緊張が生じやすい</a:t>
                      </a:r>
                      <a:endParaRPr sz="2400">
                        <a:latin typeface="ＭＳ Ｐゴシック"/>
                        <a:cs typeface="ＭＳ Ｐゴシック"/>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968574">
                <a:tc>
                  <a:txBody>
                    <a:bodyPr/>
                    <a:lstStyle/>
                    <a:p>
                      <a:pPr>
                        <a:lnSpc>
                          <a:spcPct val="100000"/>
                        </a:lnSpc>
                        <a:spcBef>
                          <a:spcPts val="295"/>
                        </a:spcBef>
                      </a:pPr>
                      <a:endParaRPr sz="2400">
                        <a:latin typeface="Times New Roman"/>
                        <a:cs typeface="Times New Roman"/>
                      </a:endParaRPr>
                    </a:p>
                    <a:p>
                      <a:pPr marL="8890">
                        <a:lnSpc>
                          <a:spcPct val="100000"/>
                        </a:lnSpc>
                      </a:pPr>
                      <a:r>
                        <a:rPr sz="2400" spc="-15" dirty="0">
                          <a:latin typeface="ＭＳ Ｐゴシック"/>
                          <a:cs typeface="ＭＳ Ｐゴシック"/>
                        </a:rPr>
                        <a:t>指示が入りにくい</a:t>
                      </a:r>
                      <a:endParaRPr sz="2400">
                        <a:latin typeface="ＭＳ Ｐゴシック"/>
                        <a:cs typeface="ＭＳ Ｐゴシック"/>
                      </a:endParaRPr>
                    </a:p>
                  </a:txBody>
                  <a:tcPr marL="0" marR="0" marT="374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95"/>
                        </a:spcBef>
                      </a:pPr>
                      <a:endParaRPr sz="2400" dirty="0">
                        <a:latin typeface="Times New Roman"/>
                        <a:cs typeface="Times New Roman"/>
                      </a:endParaRPr>
                    </a:p>
                    <a:p>
                      <a:pPr marL="9525">
                        <a:lnSpc>
                          <a:spcPct val="100000"/>
                        </a:lnSpc>
                      </a:pPr>
                      <a:r>
                        <a:rPr sz="2400" spc="-15" dirty="0">
                          <a:latin typeface="ＭＳ Ｐゴシック"/>
                          <a:cs typeface="ＭＳ Ｐゴシック"/>
                        </a:rPr>
                        <a:t>注意障害からくる指示の聞きもらし</a:t>
                      </a:r>
                      <a:endParaRPr sz="2400" dirty="0">
                        <a:latin typeface="ＭＳ Ｐゴシック"/>
                        <a:cs typeface="ＭＳ Ｐゴシック"/>
                      </a:endParaRPr>
                    </a:p>
                  </a:txBody>
                  <a:tcPr marL="0" marR="0" marT="374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95"/>
                        </a:spcBef>
                      </a:pPr>
                      <a:endParaRPr sz="2400" dirty="0">
                        <a:latin typeface="Times New Roman"/>
                        <a:cs typeface="Times New Roman"/>
                      </a:endParaRPr>
                    </a:p>
                    <a:p>
                      <a:pPr marL="9525">
                        <a:lnSpc>
                          <a:spcPct val="100000"/>
                        </a:lnSpc>
                      </a:pPr>
                      <a:r>
                        <a:rPr sz="2400" spc="-15" dirty="0">
                          <a:latin typeface="ＭＳ Ｐゴシック"/>
                          <a:cs typeface="ＭＳ Ｐゴシック"/>
                        </a:rPr>
                        <a:t>指示の意味が了解できない</a:t>
                      </a:r>
                      <a:endParaRPr sz="2400" dirty="0">
                        <a:latin typeface="ＭＳ Ｐゴシック"/>
                        <a:cs typeface="ＭＳ Ｐゴシック"/>
                      </a:endParaRPr>
                    </a:p>
                  </a:txBody>
                  <a:tcPr marL="0" marR="0" marT="374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95535">
                <a:tc>
                  <a:txBody>
                    <a:bodyPr/>
                    <a:lstStyle/>
                    <a:p>
                      <a:pPr marL="8890">
                        <a:lnSpc>
                          <a:spcPct val="100000"/>
                        </a:lnSpc>
                        <a:spcBef>
                          <a:spcPts val="1165"/>
                        </a:spcBef>
                      </a:pPr>
                      <a:r>
                        <a:rPr sz="2400" spc="-15" dirty="0">
                          <a:latin typeface="ＭＳ Ｐゴシック"/>
                          <a:cs typeface="ＭＳ Ｐゴシック"/>
                        </a:rPr>
                        <a:t>他人とトラブルになりやすい</a:t>
                      </a:r>
                      <a:endParaRPr sz="2400">
                        <a:latin typeface="ＭＳ Ｐゴシック"/>
                        <a:cs typeface="ＭＳ Ｐゴシック"/>
                      </a:endParaRPr>
                    </a:p>
                  </a:txBody>
                  <a:tcPr marL="0" marR="0" marT="1479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ct val="100000"/>
                        </a:lnSpc>
                        <a:spcBef>
                          <a:spcPts val="1165"/>
                        </a:spcBef>
                      </a:pPr>
                      <a:r>
                        <a:rPr sz="2400" spc="-10" dirty="0">
                          <a:latin typeface="ＭＳ Ｐゴシック"/>
                          <a:cs typeface="ＭＳ Ｐゴシック"/>
                        </a:rPr>
                        <a:t>衝動的（短気）</a:t>
                      </a:r>
                      <a:r>
                        <a:rPr sz="2400" spc="-20" dirty="0">
                          <a:latin typeface="ＭＳ Ｐゴシック"/>
                          <a:cs typeface="ＭＳ Ｐゴシック"/>
                        </a:rPr>
                        <a:t>に判断、周囲の承認を待たない</a:t>
                      </a:r>
                      <a:endParaRPr sz="2400" dirty="0">
                        <a:latin typeface="ＭＳ Ｐゴシック"/>
                        <a:cs typeface="ＭＳ Ｐゴシック"/>
                      </a:endParaRPr>
                    </a:p>
                  </a:txBody>
                  <a:tcPr marL="0" marR="0" marT="1479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ct val="100000"/>
                        </a:lnSpc>
                        <a:spcBef>
                          <a:spcPts val="1165"/>
                        </a:spcBef>
                      </a:pPr>
                      <a:r>
                        <a:rPr sz="2400" spc="-20" dirty="0">
                          <a:latin typeface="ＭＳ Ｐゴシック"/>
                          <a:cs typeface="ＭＳ Ｐゴシック"/>
                        </a:rPr>
                        <a:t>マイペースな判断、周囲了解を求めない。</a:t>
                      </a:r>
                      <a:endParaRPr sz="2400" dirty="0">
                        <a:latin typeface="ＭＳ Ｐゴシック"/>
                        <a:cs typeface="ＭＳ Ｐゴシック"/>
                      </a:endParaRPr>
                    </a:p>
                  </a:txBody>
                  <a:tcPr marL="0" marR="0" marT="1479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pic>
        <p:nvPicPr>
          <p:cNvPr id="4" name="object 4"/>
          <p:cNvPicPr/>
          <p:nvPr/>
        </p:nvPicPr>
        <p:blipFill>
          <a:blip r:embed="rId2" cstate="print"/>
          <a:stretch>
            <a:fillRect/>
          </a:stretch>
        </p:blipFill>
        <p:spPr>
          <a:xfrm>
            <a:off x="2942844" y="5866258"/>
            <a:ext cx="6758940" cy="524256"/>
          </a:xfrm>
          <a:prstGeom prst="rect">
            <a:avLst/>
          </a:prstGeom>
        </p:spPr>
      </p:pic>
      <p:sp>
        <p:nvSpPr>
          <p:cNvPr id="5" name="object 5"/>
          <p:cNvSpPr txBox="1"/>
          <p:nvPr/>
        </p:nvSpPr>
        <p:spPr>
          <a:xfrm>
            <a:off x="2942844" y="5866258"/>
            <a:ext cx="6758940" cy="462947"/>
          </a:xfrm>
          <a:prstGeom prst="rect">
            <a:avLst/>
          </a:prstGeom>
          <a:ln w="9144">
            <a:solidFill>
              <a:srgbClr val="5B9BD4"/>
            </a:solidFill>
          </a:ln>
        </p:spPr>
        <p:txBody>
          <a:bodyPr vert="horz" wrap="square" lIns="0" tIns="31750" rIns="0" bIns="0" rtlCol="0">
            <a:spAutoFit/>
          </a:bodyPr>
          <a:lstStyle/>
          <a:p>
            <a:pPr marL="92075">
              <a:spcBef>
                <a:spcPts val="250"/>
              </a:spcBef>
            </a:pPr>
            <a:r>
              <a:rPr kumimoji="0" sz="2800" kern="0" spc="-45" dirty="0">
                <a:solidFill>
                  <a:sysClr val="windowText" lastClr="000000"/>
                </a:solidFill>
                <a:latin typeface="ＭＳ Ｐゴシック"/>
                <a:cs typeface="ＭＳ Ｐゴシック"/>
              </a:rPr>
              <a:t>同一の病態にも両義的な理解が可能である</a:t>
            </a:r>
            <a:endParaRPr kumimoji="0" sz="2800" kern="0" dirty="0">
              <a:solidFill>
                <a:sysClr val="windowText" lastClr="000000"/>
              </a:solidFill>
              <a:latin typeface="ＭＳ Ｐゴシック"/>
              <a:cs typeface="ＭＳ Ｐゴシック"/>
            </a:endParaRPr>
          </a:p>
        </p:txBody>
      </p:sp>
      <p:sp>
        <p:nvSpPr>
          <p:cNvPr id="6" name="テキスト ボックス 5">
            <a:extLst>
              <a:ext uri="{FF2B5EF4-FFF2-40B4-BE49-F238E27FC236}">
                <a16:creationId xmlns:a16="http://schemas.microsoft.com/office/drawing/2014/main" id="{D213BFFF-31A2-8DE9-9245-3544745A310E}"/>
              </a:ext>
            </a:extLst>
          </p:cNvPr>
          <p:cNvSpPr txBox="1"/>
          <p:nvPr/>
        </p:nvSpPr>
        <p:spPr>
          <a:xfrm>
            <a:off x="6553352" y="294090"/>
            <a:ext cx="5248123" cy="369332"/>
          </a:xfrm>
          <a:prstGeom prst="rect">
            <a:avLst/>
          </a:prstGeom>
          <a:noFill/>
        </p:spPr>
        <p:txBody>
          <a:bodyPr wrap="square" rtlCol="0">
            <a:spAutoFit/>
          </a:bodyPr>
          <a:lstStyle/>
          <a:p>
            <a:r>
              <a:rPr kumimoji="1" lang="ja-JP" altLang="en-US" dirty="0"/>
              <a:t>小野和哉「</a:t>
            </a:r>
            <a:r>
              <a:rPr kumimoji="1" lang="en-US" altLang="ja-JP" dirty="0"/>
              <a:t>ADHD</a:t>
            </a:r>
            <a:r>
              <a:rPr kumimoji="1" lang="ja-JP" altLang="en-US" dirty="0"/>
              <a:t>に関する最近の話題」</a:t>
            </a:r>
            <a:r>
              <a:rPr kumimoji="1" lang="en-US" altLang="ja-JP" dirty="0"/>
              <a:t>2019.7.13</a:t>
            </a:r>
            <a:r>
              <a:rPr kumimoji="1" lang="ja-JP" altLang="en-US" dirty="0"/>
              <a:t>より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1807" y="136525"/>
            <a:ext cx="5948414" cy="706092"/>
          </a:xfrm>
          <a:solidFill>
            <a:schemeClr val="accent3">
              <a:lumMod val="40000"/>
              <a:lumOff val="60000"/>
            </a:schemeClr>
          </a:solidFill>
        </p:spPr>
        <p:txBody>
          <a:bodyPr tIns="180000">
            <a:noAutofit/>
          </a:bodyPr>
          <a:lstStyle/>
          <a:p>
            <a:r>
              <a:rPr kumimoji="1" lang="ja-JP" altLang="en-US" sz="3200" b="1" dirty="0"/>
              <a:t>発達障害と二次障害との関係</a:t>
            </a:r>
          </a:p>
        </p:txBody>
      </p:sp>
      <p:graphicFrame>
        <p:nvGraphicFramePr>
          <p:cNvPr id="5" name="コンテンツ プレースホルダー 4"/>
          <p:cNvGraphicFramePr>
            <a:graphicFrameLocks noGrp="1"/>
          </p:cNvGraphicFramePr>
          <p:nvPr>
            <p:ph idx="1"/>
          </p:nvPr>
        </p:nvGraphicFramePr>
        <p:xfrm>
          <a:off x="1981200" y="1196753"/>
          <a:ext cx="800323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22C8B3F6-CAA8-4328-9F5E-1A62E5CDFDAE}"/>
              </a:ext>
            </a:extLst>
          </p:cNvPr>
          <p:cNvSpPr>
            <a:spLocks noGrp="1"/>
          </p:cNvSpPr>
          <p:nvPr>
            <p:ph type="sldNum" sz="quarter" idx="12"/>
          </p:nvPr>
        </p:nvSpPr>
        <p:spPr>
          <a:xfrm>
            <a:off x="8610601" y="6375679"/>
            <a:ext cx="2819399" cy="345796"/>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E53C64-838E-40F7-81D0-69D62AB8983D}" type="slidenum">
              <a:rPr kumimoji="1" lang="ja-JP" altLang="en-US" sz="2000" b="0" i="0" u="none" strike="noStrike" kern="1200" cap="none" spc="0" normalizeH="0" baseline="0" noProof="0" smtClean="0">
                <a:ln>
                  <a:noFill/>
                </a:ln>
                <a:solidFill>
                  <a:srgbClr val="000000">
                    <a:lumMod val="65000"/>
                    <a:lumOff val="35000"/>
                  </a:srgbClr>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sz="2000" b="0" i="0" u="none" strike="noStrike" kern="1200" cap="none" spc="0" normalizeH="0" baseline="0" noProof="0" dirty="0">
              <a:ln>
                <a:noFill/>
              </a:ln>
              <a:solidFill>
                <a:srgbClr val="000000">
                  <a:lumMod val="65000"/>
                  <a:lumOff val="35000"/>
                </a:srgbClr>
              </a:solidFill>
              <a:effectLst/>
              <a:uLnTx/>
              <a:uFillTx/>
              <a:latin typeface="ＭＳ Ｐゴシック"/>
              <a:ea typeface="ＭＳ Ｐゴシック"/>
              <a:cs typeface="+mn-cs"/>
            </a:endParaRPr>
          </a:p>
        </p:txBody>
      </p:sp>
      <p:sp>
        <p:nvSpPr>
          <p:cNvPr id="6" name="下矢印 5"/>
          <p:cNvSpPr/>
          <p:nvPr/>
        </p:nvSpPr>
        <p:spPr>
          <a:xfrm>
            <a:off x="5375920" y="4365104"/>
            <a:ext cx="1152128" cy="50405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7" name="角丸四角形 6"/>
          <p:cNvSpPr/>
          <p:nvPr/>
        </p:nvSpPr>
        <p:spPr>
          <a:xfrm>
            <a:off x="1039661" y="5013175"/>
            <a:ext cx="10390340" cy="161155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様々な症状（いわゆる２次障害）：</a:t>
            </a:r>
            <a:endPar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　うつ病、双極性障害、統合失調症、強迫性障害、不安障害、境界例、解離性障害、様々な行動化、各種パーソナリティ障害、チック等習癖性障害、ひきこもり、出社拒否（不登校）等</a:t>
            </a:r>
          </a:p>
        </p:txBody>
      </p:sp>
      <p:sp>
        <p:nvSpPr>
          <p:cNvPr id="4" name="テキスト ボックス 3">
            <a:extLst>
              <a:ext uri="{FF2B5EF4-FFF2-40B4-BE49-F238E27FC236}">
                <a16:creationId xmlns:a16="http://schemas.microsoft.com/office/drawing/2014/main" id="{A13F825E-A5AB-9B0E-742F-FCE43E4AD22A}"/>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57872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704CC-301D-CC2E-0D76-27D09171FFAC}"/>
              </a:ext>
            </a:extLst>
          </p:cNvPr>
          <p:cNvSpPr>
            <a:spLocks noGrp="1"/>
          </p:cNvSpPr>
          <p:nvPr>
            <p:ph type="title"/>
          </p:nvPr>
        </p:nvSpPr>
        <p:spPr/>
        <p:txBody>
          <a:bodyPr/>
          <a:lstStyle/>
          <a:p>
            <a:r>
              <a:rPr kumimoji="1" lang="ja-JP" altLang="en-US" i="0" dirty="0"/>
              <a:t>　児童期の</a:t>
            </a:r>
            <a:r>
              <a:rPr kumimoji="1" lang="en-US" altLang="ja-JP" i="0" dirty="0"/>
              <a:t>ADHD</a:t>
            </a:r>
            <a:r>
              <a:rPr kumimoji="1" lang="ja-JP" altLang="en-US" i="0" dirty="0"/>
              <a:t>診断は難しい　</a:t>
            </a:r>
            <a:r>
              <a:rPr kumimoji="1" lang="en-US" altLang="ja-JP" i="0" dirty="0"/>
              <a:t>ADHD-RS</a:t>
            </a:r>
            <a:r>
              <a:rPr kumimoji="1" lang="ja-JP" altLang="en-US" i="0" dirty="0"/>
              <a:t>の項目から考える</a:t>
            </a:r>
          </a:p>
        </p:txBody>
      </p:sp>
      <p:sp>
        <p:nvSpPr>
          <p:cNvPr id="3" name="コンテンツ プレースホルダー 2">
            <a:extLst>
              <a:ext uri="{FF2B5EF4-FFF2-40B4-BE49-F238E27FC236}">
                <a16:creationId xmlns:a16="http://schemas.microsoft.com/office/drawing/2014/main" id="{781B8E2E-2B6E-B277-95A4-4A4513FC18D1}"/>
              </a:ext>
            </a:extLst>
          </p:cNvPr>
          <p:cNvSpPr>
            <a:spLocks noGrp="1"/>
          </p:cNvSpPr>
          <p:nvPr>
            <p:ph idx="1"/>
          </p:nvPr>
        </p:nvSpPr>
        <p:spPr>
          <a:xfrm>
            <a:off x="406400" y="1047750"/>
            <a:ext cx="11275483" cy="1514475"/>
          </a:xfrm>
          <a:solidFill>
            <a:srgbClr val="CCFFFF"/>
          </a:solidFill>
          <a:ln w="38100">
            <a:solidFill>
              <a:srgbClr val="0033CC"/>
            </a:solidFill>
          </a:ln>
          <a:effectLst/>
        </p:spPr>
        <p:txBody>
          <a:bodyPr vert="horz" wrap="square" lIns="91440" tIns="45720" rIns="91440" bIns="45720" numCol="1" anchor="t" anchorCtr="0" compatLnSpc="1">
            <a:prstTxWarp prst="textNoShape">
              <a:avLst/>
            </a:prstTxWarp>
          </a:bodyPr>
          <a:lstStyle/>
          <a:p>
            <a:pPr marL="0" indent="0"/>
            <a:r>
              <a:rPr lang="ja-JP" altLang="en-US" sz="2200" dirty="0">
                <a:solidFill>
                  <a:schemeClr val="tx1"/>
                </a:solidFill>
              </a:rPr>
              <a:t>診断に自信を持ちたい方は、</a:t>
            </a:r>
            <a:r>
              <a:rPr lang="en-US" altLang="ja-JP" sz="2200" dirty="0">
                <a:solidFill>
                  <a:schemeClr val="tx1"/>
                </a:solidFill>
              </a:rPr>
              <a:t>CONERS</a:t>
            </a:r>
            <a:r>
              <a:rPr lang="ja-JP" altLang="en-US" sz="2200" dirty="0">
                <a:solidFill>
                  <a:schemeClr val="tx1"/>
                </a:solidFill>
              </a:rPr>
              <a:t>や</a:t>
            </a:r>
            <a:r>
              <a:rPr lang="en-US" altLang="ja-JP" sz="2200" dirty="0">
                <a:solidFill>
                  <a:schemeClr val="tx1"/>
                </a:solidFill>
              </a:rPr>
              <a:t>ADHD-RS</a:t>
            </a:r>
            <a:r>
              <a:rPr lang="ja-JP" altLang="en-US" sz="2200" dirty="0">
                <a:solidFill>
                  <a:schemeClr val="tx1"/>
                </a:solidFill>
              </a:rPr>
              <a:t>を組み合わせることをお勧めする。しかし、自閉スペクトラム症にしても</a:t>
            </a:r>
            <a:r>
              <a:rPr lang="en-US" altLang="ja-JP" sz="2200" dirty="0">
                <a:solidFill>
                  <a:schemeClr val="tx1"/>
                </a:solidFill>
              </a:rPr>
              <a:t>ADHD</a:t>
            </a:r>
            <a:r>
              <a:rPr lang="ja-JP" altLang="en-US" sz="2200" dirty="0">
                <a:solidFill>
                  <a:schemeClr val="tx1"/>
                </a:solidFill>
              </a:rPr>
              <a:t>にしても定型発達との間に区切りがあるわけではなく、スペクトラムである。今回</a:t>
            </a:r>
            <a:r>
              <a:rPr lang="en-US" altLang="ja-JP" sz="2200" dirty="0">
                <a:solidFill>
                  <a:schemeClr val="tx1"/>
                </a:solidFill>
              </a:rPr>
              <a:t>ADHD-RS</a:t>
            </a:r>
            <a:r>
              <a:rPr lang="ja-JP" altLang="en-US" sz="2200" dirty="0">
                <a:solidFill>
                  <a:schemeClr val="tx1"/>
                </a:solidFill>
              </a:rPr>
              <a:t>の項目を使って</a:t>
            </a:r>
            <a:r>
              <a:rPr lang="en-US" altLang="ja-JP" sz="2200" dirty="0">
                <a:solidFill>
                  <a:schemeClr val="tx1"/>
                </a:solidFill>
              </a:rPr>
              <a:t>ASD</a:t>
            </a:r>
            <a:r>
              <a:rPr lang="ja-JP" altLang="en-US" sz="2200" dirty="0">
                <a:solidFill>
                  <a:schemeClr val="tx1"/>
                </a:solidFill>
              </a:rPr>
              <a:t>とも</a:t>
            </a:r>
            <a:r>
              <a:rPr lang="en-US" altLang="ja-JP" sz="2200" dirty="0">
                <a:solidFill>
                  <a:schemeClr val="tx1"/>
                </a:solidFill>
              </a:rPr>
              <a:t>ADHD</a:t>
            </a:r>
            <a:r>
              <a:rPr lang="ja-JP" altLang="en-US" sz="2200" dirty="0">
                <a:solidFill>
                  <a:schemeClr val="tx1"/>
                </a:solidFill>
              </a:rPr>
              <a:t>とも取れる症状が多いことを説明するが、検査の妥当性は揺らぐものではない。臨床上の話題の例にしているに過ぎない。</a:t>
            </a:r>
            <a:endParaRPr lang="en-US" altLang="ja-JP" dirty="0"/>
          </a:p>
        </p:txBody>
      </p:sp>
      <p:sp>
        <p:nvSpPr>
          <p:cNvPr id="4" name="テキスト ボックス 3">
            <a:extLst>
              <a:ext uri="{FF2B5EF4-FFF2-40B4-BE49-F238E27FC236}">
                <a16:creationId xmlns:a16="http://schemas.microsoft.com/office/drawing/2014/main" id="{BB14CB60-5222-F812-E53E-8943974AD6D5}"/>
              </a:ext>
            </a:extLst>
          </p:cNvPr>
          <p:cNvSpPr txBox="1"/>
          <p:nvPr/>
        </p:nvSpPr>
        <p:spPr>
          <a:xfrm>
            <a:off x="647700" y="2828925"/>
            <a:ext cx="10915650" cy="3477875"/>
          </a:xfrm>
          <a:prstGeom prst="rect">
            <a:avLst/>
          </a:prstGeom>
          <a:noFill/>
        </p:spPr>
        <p:txBody>
          <a:bodyPr wrap="square" rtlCol="0">
            <a:spAutoFit/>
          </a:bodyPr>
          <a:lstStyle/>
          <a:p>
            <a:pPr marL="809625" indent="-809625">
              <a:spcBef>
                <a:spcPts val="1200"/>
              </a:spcBef>
            </a:pPr>
            <a:r>
              <a:rPr lang="ja-JP" altLang="en-US" sz="2000" dirty="0"/>
              <a:t>１．学業において綿密に注意することができないまたは不注意な間違いをする</a:t>
            </a:r>
            <a:br>
              <a:rPr lang="en-US" altLang="ja-JP" sz="2000" dirty="0"/>
            </a:br>
            <a:r>
              <a:rPr lang="ja-JP" altLang="en-US" sz="2000" dirty="0"/>
              <a:t>能力の問題があったり、自閉スペクトラムがあり認知に問題があったり、学習障害的要素が強い場合には、特異性は低い</a:t>
            </a:r>
            <a:endParaRPr lang="en-US" altLang="ja-JP" sz="2000" dirty="0"/>
          </a:p>
          <a:p>
            <a:pPr marL="809625" indent="-809625">
              <a:spcBef>
                <a:spcPts val="1200"/>
              </a:spcBef>
            </a:pPr>
            <a:r>
              <a:rPr lang="ja-JP" altLang="en-US" sz="2000" dirty="0"/>
              <a:t>２．手足をもじもじと動かしまたは椅子の上でもじもじする</a:t>
            </a:r>
            <a:br>
              <a:rPr lang="en-US" altLang="ja-JP" sz="2000" dirty="0"/>
            </a:br>
            <a:r>
              <a:rPr lang="ja-JP" altLang="en-US" sz="2000" dirty="0"/>
              <a:t>直立不動を求められても、どこか動いている。自分の意志ではなく。筋肉が自動で動いているようにも見える。かなり</a:t>
            </a:r>
            <a:r>
              <a:rPr lang="en-US" altLang="ja-JP" sz="2000" dirty="0"/>
              <a:t>ADHD</a:t>
            </a:r>
            <a:r>
              <a:rPr lang="ja-JP" altLang="en-US" sz="2000" dirty="0"/>
              <a:t>が疑われる特異性が高い状態</a:t>
            </a:r>
            <a:endParaRPr lang="en-US" altLang="ja-JP" sz="2000" dirty="0"/>
          </a:p>
          <a:p>
            <a:pPr marL="809625" indent="-809625">
              <a:spcBef>
                <a:spcPts val="1200"/>
              </a:spcBef>
            </a:pPr>
            <a:r>
              <a:rPr lang="ja-JP" altLang="en-US" sz="2000" dirty="0"/>
              <a:t>３．課題または遊びの活動で注意を集中し続ける</a:t>
            </a:r>
            <a:r>
              <a:rPr kumimoji="1" lang="ja-JP" altLang="en-US" sz="2000" dirty="0"/>
              <a:t>ことは難しい</a:t>
            </a:r>
            <a:br>
              <a:rPr kumimoji="1" lang="en-US" altLang="ja-JP" sz="2000" dirty="0"/>
            </a:br>
            <a:r>
              <a:rPr kumimoji="1" lang="ja-JP" altLang="en-US" sz="2000" dirty="0"/>
              <a:t>課題への理解力の問題や遊びのルールの理解の問題で、注意の集中が途切れることがある。その方がはるかに多いかと思われる。楽しい活動ならば</a:t>
            </a:r>
            <a:r>
              <a:rPr kumimoji="1" lang="en-US" altLang="ja-JP" sz="2000" dirty="0"/>
              <a:t>ADHD</a:t>
            </a:r>
            <a:r>
              <a:rPr kumimoji="1" lang="ja-JP" altLang="en-US" sz="2000" dirty="0"/>
              <a:t>と言えど集中は続くはず。おもい</a:t>
            </a:r>
            <a:r>
              <a:rPr kumimoji="1" lang="en-US" altLang="ja-JP" sz="2000" dirty="0"/>
              <a:t>ADHD,</a:t>
            </a:r>
            <a:r>
              <a:rPr kumimoji="1" lang="ja-JP" altLang="en-US" sz="2000" dirty="0"/>
              <a:t>および</a:t>
            </a:r>
            <a:r>
              <a:rPr kumimoji="1" lang="en-US" altLang="ja-JP" sz="2000" dirty="0"/>
              <a:t>ASD</a:t>
            </a:r>
            <a:r>
              <a:rPr kumimoji="1" lang="ja-JP" altLang="en-US" sz="2000" dirty="0"/>
              <a:t>が併存しているときに出やすい症状</a:t>
            </a:r>
          </a:p>
        </p:txBody>
      </p:sp>
      <p:sp>
        <p:nvSpPr>
          <p:cNvPr id="5" name="テキスト ボックス 4">
            <a:extLst>
              <a:ext uri="{FF2B5EF4-FFF2-40B4-BE49-F238E27FC236}">
                <a16:creationId xmlns:a16="http://schemas.microsoft.com/office/drawing/2014/main" id="{4C5737F7-A49C-073B-F7B2-E17C7C1BBE20}"/>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81806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6C976-9E9C-B0FB-1528-C0F7FD2EAA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12D15D-1546-08A1-9C57-C5A35A9F5E38}"/>
              </a:ext>
            </a:extLst>
          </p:cNvPr>
          <p:cNvSpPr>
            <a:spLocks noGrp="1"/>
          </p:cNvSpPr>
          <p:nvPr>
            <p:ph type="title"/>
          </p:nvPr>
        </p:nvSpPr>
        <p:spPr/>
        <p:txBody>
          <a:bodyPr/>
          <a:lstStyle/>
          <a:p>
            <a:r>
              <a:rPr kumimoji="1" lang="ja-JP" altLang="en-US" i="0" dirty="0"/>
              <a:t>児童期の</a:t>
            </a:r>
            <a:r>
              <a:rPr kumimoji="1" lang="en-US" altLang="ja-JP" i="0" dirty="0"/>
              <a:t>ADHD</a:t>
            </a:r>
            <a:r>
              <a:rPr kumimoji="1" lang="ja-JP" altLang="en-US" i="0" dirty="0"/>
              <a:t>診断は難しい　</a:t>
            </a:r>
            <a:r>
              <a:rPr kumimoji="1" lang="en-US" altLang="ja-JP" i="0" dirty="0"/>
              <a:t>ADHD-RS</a:t>
            </a:r>
            <a:r>
              <a:rPr kumimoji="1" lang="ja-JP" altLang="en-US" i="0" dirty="0"/>
              <a:t>の項目から考える</a:t>
            </a:r>
            <a:endParaRPr kumimoji="1" lang="ja-JP" altLang="en-US" dirty="0"/>
          </a:p>
        </p:txBody>
      </p:sp>
      <p:sp>
        <p:nvSpPr>
          <p:cNvPr id="3" name="コンテンツ プレースホルダー 2">
            <a:extLst>
              <a:ext uri="{FF2B5EF4-FFF2-40B4-BE49-F238E27FC236}">
                <a16:creationId xmlns:a16="http://schemas.microsoft.com/office/drawing/2014/main" id="{C8274DFF-5F3C-9165-EBBA-CBEA02F35523}"/>
              </a:ext>
            </a:extLst>
          </p:cNvPr>
          <p:cNvSpPr>
            <a:spLocks noGrp="1"/>
          </p:cNvSpPr>
          <p:nvPr>
            <p:ph idx="1"/>
          </p:nvPr>
        </p:nvSpPr>
        <p:spPr>
          <a:xfrm>
            <a:off x="406400" y="1028700"/>
            <a:ext cx="11171767" cy="5324475"/>
          </a:xfrm>
        </p:spPr>
        <p:txBody>
          <a:bodyPr/>
          <a:lstStyle/>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４．</a:t>
            </a:r>
            <a:r>
              <a:rPr kumimoji="1" lang="ja-JP" altLang="en-US" sz="2000" dirty="0"/>
              <a:t>教室やその他座っていることを要求される状況で席を離れる</a:t>
            </a:r>
            <a:br>
              <a:rPr kumimoji="1" lang="en-US" altLang="ja-JP" sz="2000" dirty="0"/>
            </a:br>
            <a:r>
              <a:rPr kumimoji="1" lang="en-US" altLang="ja-JP" sz="2000" dirty="0"/>
              <a:t>ASD</a:t>
            </a:r>
            <a:r>
              <a:rPr kumimoji="1" lang="ja-JP" altLang="en-US" sz="2000" dirty="0"/>
              <a:t>の子たちももれなく座っていることは苦手。区別が難しい。</a:t>
            </a:r>
            <a:r>
              <a:rPr kumimoji="1" lang="en-US" altLang="ja-JP" sz="2000" dirty="0"/>
              <a:t>ASD</a:t>
            </a:r>
            <a:r>
              <a:rPr kumimoji="1" lang="ja-JP" altLang="en-US" sz="2000" dirty="0"/>
              <a:t>では、より、周囲に何を求められているか、席を立ったら周囲がどう思うかという感覚が弱い。</a:t>
            </a:r>
            <a:r>
              <a:rPr kumimoji="1" lang="en-US" altLang="ja-JP" sz="2000" dirty="0"/>
              <a:t>ADHD,ASD</a:t>
            </a:r>
            <a:r>
              <a:rPr kumimoji="1" lang="ja-JP" altLang="en-US" sz="2000" dirty="0"/>
              <a:t>両方の要素があれば、すぐ席を立ってしまうだろう。</a:t>
            </a:r>
            <a:endParaRPr kumimoji="1" lang="en-US" altLang="ja-JP" sz="2000" dirty="0"/>
          </a:p>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５．直接話しかけられた時に聞いていないように見える</a:t>
            </a:r>
            <a:br>
              <a:rPr lang="en-US" altLang="ja-JP" sz="2000" dirty="0"/>
            </a:br>
            <a:r>
              <a:rPr lang="ja-JP" altLang="en-US" sz="2000" dirty="0"/>
              <a:t>相手の意図が見えていない、人とのコミュニケーションが苦手、切り替えが苦手、過集中しているなどが考えられる。</a:t>
            </a:r>
            <a:r>
              <a:rPr lang="en-US" altLang="ja-JP" sz="2000" dirty="0"/>
              <a:t>ADHD</a:t>
            </a:r>
            <a:r>
              <a:rPr lang="ja-JP" altLang="en-US" sz="2000" dirty="0"/>
              <a:t>特有なのは、後２者である</a:t>
            </a:r>
            <a:endParaRPr lang="en-US" altLang="ja-JP" sz="2000" dirty="0"/>
          </a:p>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６．不適切な状況で余計に走り回ったり高い所へ登ったりする</a:t>
            </a:r>
            <a:br>
              <a:rPr lang="en-US" altLang="ja-JP" sz="2000" dirty="0"/>
            </a:br>
            <a:r>
              <a:rPr lang="ja-JP" altLang="en-US" sz="2000" dirty="0"/>
              <a:t>刺激によって、興奮しやすいという情動コントロール、衝動の問題ととらえると</a:t>
            </a:r>
            <a:r>
              <a:rPr lang="en-US" altLang="ja-JP" sz="2000" dirty="0"/>
              <a:t>ADHD</a:t>
            </a:r>
            <a:r>
              <a:rPr lang="ja-JP" altLang="en-US" sz="2000" dirty="0"/>
              <a:t>としての特徴だが、周囲の予想以上に不安になり混乱したり高いところの上って安心を得ると考えると</a:t>
            </a:r>
            <a:r>
              <a:rPr lang="en-US" altLang="ja-JP" sz="2000" dirty="0"/>
              <a:t>ASD</a:t>
            </a:r>
            <a:r>
              <a:rPr lang="ja-JP" altLang="en-US" sz="2000" dirty="0"/>
              <a:t>的な行動とも見える。また、周囲の視線も分からないとなれば、なおさらである。</a:t>
            </a:r>
            <a:endParaRPr lang="en-US" altLang="ja-JP" sz="2000" dirty="0"/>
          </a:p>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７．指示に従えず課題や任務をやり遂げることができない</a:t>
            </a:r>
            <a:br>
              <a:rPr lang="en-US" altLang="ja-JP" sz="2000" dirty="0"/>
            </a:br>
            <a:r>
              <a:rPr lang="ja-JP" altLang="en-US" sz="2000" dirty="0"/>
              <a:t>指示が頭に残らず集中が続かない、注意が続かないととらえることもできるが、指示の意味が分からない、課題を理解したりこなすことに困難がある、途中であきらめるという</a:t>
            </a:r>
            <a:r>
              <a:rPr lang="en-US" altLang="ja-JP" sz="2000" dirty="0"/>
              <a:t>ASD</a:t>
            </a:r>
            <a:r>
              <a:rPr lang="ja-JP" altLang="en-US" sz="2000" dirty="0"/>
              <a:t>の視点からとらえることもできる。</a:t>
            </a:r>
            <a:endParaRPr lang="en-US" altLang="ja-JP" sz="2000" dirty="0"/>
          </a:p>
          <a:p>
            <a:pPr marL="809625" marR="0" lvl="0" indent="-809625" algn="l" defTabSz="914400" rtl="0" eaLnBrk="1" fontAlgn="auto" latinLnBrk="0" hangingPunct="1">
              <a:lnSpc>
                <a:spcPct val="100000"/>
              </a:lnSpc>
              <a:spcBef>
                <a:spcPts val="1200"/>
              </a:spcBef>
              <a:spcAft>
                <a:spcPts val="0"/>
              </a:spcAft>
              <a:buClrTx/>
              <a:buSzTx/>
              <a:buFontTx/>
              <a:buNone/>
              <a:tabLst/>
              <a:defRPr/>
            </a:pPr>
            <a:br>
              <a:rPr lang="en-US" altLang="ja-JP" sz="2000" dirty="0"/>
            </a:br>
            <a:br>
              <a:rPr lang="en-US" altLang="ja-JP" sz="2000" dirty="0"/>
            </a:br>
            <a:endParaRPr lang="ja-JP" altLang="en-US" sz="2000" dirty="0"/>
          </a:p>
        </p:txBody>
      </p:sp>
      <p:sp>
        <p:nvSpPr>
          <p:cNvPr id="4" name="テキスト ボックス 3">
            <a:extLst>
              <a:ext uri="{FF2B5EF4-FFF2-40B4-BE49-F238E27FC236}">
                <a16:creationId xmlns:a16="http://schemas.microsoft.com/office/drawing/2014/main" id="{A6D28DDE-C34B-F169-AF75-708AE64B32CA}"/>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129383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317A759-66B8-AB05-0D00-69F722CEF73D}"/>
              </a:ext>
            </a:extLst>
          </p:cNvPr>
          <p:cNvSpPr>
            <a:spLocks noGrp="1"/>
          </p:cNvSpPr>
          <p:nvPr>
            <p:ph idx="1"/>
          </p:nvPr>
        </p:nvSpPr>
        <p:spPr>
          <a:xfrm>
            <a:off x="406400" y="1028700"/>
            <a:ext cx="11171767" cy="5324475"/>
          </a:xfrm>
        </p:spPr>
        <p:txBody>
          <a:bodyPr/>
          <a:lstStyle/>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８．静かに遊んだり余暇活動につくことができない</a:t>
            </a:r>
            <a:br>
              <a:rPr lang="en-US" altLang="ja-JP" sz="2000" dirty="0"/>
            </a:br>
            <a:r>
              <a:rPr lang="ja-JP" altLang="en-US" sz="2000" dirty="0"/>
              <a:t>刺激があると騒いでしまうので静かに遊ぶのは難しい。ただ静かな中にひとりでいれば静かに遊べる。他者と楽しみを共有しての余暇活動だとすると周囲とスピードも合わないし周囲に合わせながら行動することも難しい。</a:t>
            </a:r>
            <a:r>
              <a:rPr lang="en-US" altLang="ja-JP" sz="2000" dirty="0"/>
              <a:t>ASD</a:t>
            </a:r>
            <a:r>
              <a:rPr lang="ja-JP" altLang="en-US" sz="2000" dirty="0"/>
              <a:t>の場合は特に遊びというイメージが苦手な場合が多いのでましてや他者と共有する遊びはできない場合が多い</a:t>
            </a:r>
            <a:endParaRPr lang="en-US" altLang="ja-JP" sz="2000" dirty="0"/>
          </a:p>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９．課題や活動順序だてることが難しい</a:t>
            </a:r>
            <a:br>
              <a:rPr lang="en-US" altLang="ja-JP" sz="2000" dirty="0"/>
            </a:br>
            <a:r>
              <a:rPr lang="ja-JP" altLang="en-US" sz="2000" dirty="0"/>
              <a:t>順序立てて物事を考えるどころかどっちが先かがすぐわからなくなる。いくつか自分がやったことも順序が混乱する。これらはかなり</a:t>
            </a:r>
            <a:r>
              <a:rPr lang="en-US" altLang="ja-JP" sz="2000" dirty="0"/>
              <a:t>ADHD</a:t>
            </a:r>
            <a:r>
              <a:rPr lang="ja-JP" altLang="en-US" sz="2000" dirty="0"/>
              <a:t>に特有である。</a:t>
            </a:r>
            <a:endParaRPr lang="en-US" altLang="ja-JP" sz="2000" dirty="0"/>
          </a:p>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１０．「じっとしていない」またはまるで「エンジンで動かされているように」行動する</a:t>
            </a:r>
            <a:br>
              <a:rPr lang="en-US" altLang="ja-JP" sz="2000" dirty="0"/>
            </a:br>
            <a:r>
              <a:rPr lang="en-US" altLang="ja-JP" sz="2000" dirty="0"/>
              <a:t>ASD</a:t>
            </a:r>
            <a:r>
              <a:rPr lang="ja-JP" altLang="en-US" sz="2000" dirty="0"/>
              <a:t>の場合は、不安や混乱からバタバタ動き回るということはあるが、目まぐるしく常識外のバタバタと言う行動が見られる児童に多くはないが出会う。その時はかなり</a:t>
            </a:r>
            <a:r>
              <a:rPr lang="en-US" altLang="ja-JP" sz="2000" dirty="0"/>
              <a:t>ADHD</a:t>
            </a:r>
            <a:r>
              <a:rPr lang="ja-JP" altLang="en-US" sz="2000" dirty="0"/>
              <a:t>に特有だと思われる。</a:t>
            </a:r>
            <a:endParaRPr lang="en-US" altLang="ja-JP" sz="2000" dirty="0"/>
          </a:p>
          <a:p>
            <a:pPr marL="809625" marR="0" lvl="0" indent="-809625" algn="l" defTabSz="914400" rtl="0" eaLnBrk="1" fontAlgn="auto" latinLnBrk="0" hangingPunct="1">
              <a:lnSpc>
                <a:spcPct val="100000"/>
              </a:lnSpc>
              <a:spcBef>
                <a:spcPts val="1200"/>
              </a:spcBef>
              <a:spcAft>
                <a:spcPts val="0"/>
              </a:spcAft>
              <a:buClrTx/>
              <a:buSzTx/>
              <a:buFontTx/>
              <a:buNone/>
              <a:tabLst/>
              <a:defRPr/>
            </a:pPr>
            <a:r>
              <a:rPr lang="ja-JP" altLang="en-US" sz="2000" dirty="0"/>
              <a:t>１１．（学業や宿題のような）精神的努力の持続を要する課題を避ける</a:t>
            </a:r>
            <a:br>
              <a:rPr lang="en-US" altLang="ja-JP" sz="2000" dirty="0"/>
            </a:br>
            <a:r>
              <a:rPr lang="en-US" altLang="ja-JP" sz="2000" dirty="0"/>
              <a:t>ADHD</a:t>
            </a:r>
            <a:r>
              <a:rPr lang="ja-JP" altLang="en-US" sz="2000" dirty="0"/>
              <a:t>そのものよりも、</a:t>
            </a:r>
            <a:r>
              <a:rPr lang="en-US" altLang="ja-JP" sz="2000" dirty="0"/>
              <a:t>ASD</a:t>
            </a:r>
            <a:r>
              <a:rPr lang="ja-JP" altLang="en-US" sz="2000" dirty="0"/>
              <a:t>、</a:t>
            </a:r>
            <a:r>
              <a:rPr lang="en-US" altLang="ja-JP" sz="2000" dirty="0"/>
              <a:t>ADHD</a:t>
            </a:r>
            <a:r>
              <a:rPr lang="ja-JP" altLang="en-US" sz="2000" dirty="0"/>
              <a:t>ともに失敗経験や叱責経験を多く持ち、精神的努力を継続することをサポートするような環境が乏しいことが多い。定型発達児とは反対に、課題解決力は弱いことが多く、より多くの努力を必要とする。</a:t>
            </a:r>
            <a:br>
              <a:rPr lang="en-US" altLang="ja-JP" sz="2000" dirty="0"/>
            </a:br>
            <a:br>
              <a:rPr lang="en-US" altLang="ja-JP" sz="2000" dirty="0"/>
            </a:br>
            <a:endParaRPr lang="ja-JP" altLang="en-US" sz="2000" dirty="0"/>
          </a:p>
        </p:txBody>
      </p:sp>
      <p:pic>
        <p:nvPicPr>
          <p:cNvPr id="5" name="図 4">
            <a:extLst>
              <a:ext uri="{FF2B5EF4-FFF2-40B4-BE49-F238E27FC236}">
                <a16:creationId xmlns:a16="http://schemas.microsoft.com/office/drawing/2014/main" id="{3AC2693F-B544-0248-78FA-E906ECDB625B}"/>
              </a:ext>
            </a:extLst>
          </p:cNvPr>
          <p:cNvPicPr>
            <a:picLocks noChangeAspect="1"/>
          </p:cNvPicPr>
          <p:nvPr/>
        </p:nvPicPr>
        <p:blipFill>
          <a:blip r:embed="rId2"/>
          <a:stretch>
            <a:fillRect/>
          </a:stretch>
        </p:blipFill>
        <p:spPr>
          <a:xfrm>
            <a:off x="776779" y="243729"/>
            <a:ext cx="10638442" cy="853514"/>
          </a:xfrm>
          <a:prstGeom prst="rect">
            <a:avLst/>
          </a:prstGeom>
        </p:spPr>
      </p:pic>
      <p:sp>
        <p:nvSpPr>
          <p:cNvPr id="2" name="テキスト ボックス 1">
            <a:extLst>
              <a:ext uri="{FF2B5EF4-FFF2-40B4-BE49-F238E27FC236}">
                <a16:creationId xmlns:a16="http://schemas.microsoft.com/office/drawing/2014/main" id="{49BF0423-F7AE-E2B1-4299-16F897CA50CA}"/>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27792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9B68-6901-C237-5218-6F4F904D4D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4710CC-0FD9-3CF4-410E-BA4D2D7DC87D}"/>
              </a:ext>
            </a:extLst>
          </p:cNvPr>
          <p:cNvSpPr>
            <a:spLocks noGrp="1"/>
          </p:cNvSpPr>
          <p:nvPr>
            <p:ph type="title"/>
          </p:nvPr>
        </p:nvSpPr>
        <p:spPr/>
        <p:txBody>
          <a:bodyPr/>
          <a:lstStyle/>
          <a:p>
            <a:r>
              <a:rPr kumimoji="1" lang="ja-JP" altLang="en-US" i="0" dirty="0"/>
              <a:t>児童期の</a:t>
            </a:r>
            <a:r>
              <a:rPr kumimoji="1" lang="en-US" altLang="ja-JP" i="0" dirty="0"/>
              <a:t>ADHD</a:t>
            </a:r>
            <a:r>
              <a:rPr kumimoji="1" lang="ja-JP" altLang="en-US" i="0" dirty="0"/>
              <a:t>診断は難しい　</a:t>
            </a:r>
            <a:r>
              <a:rPr kumimoji="1" lang="en-US" altLang="ja-JP" i="0" dirty="0"/>
              <a:t>ADHD-RS</a:t>
            </a:r>
            <a:r>
              <a:rPr kumimoji="1" lang="ja-JP" altLang="en-US" i="0" dirty="0"/>
              <a:t>の項目から考える</a:t>
            </a:r>
            <a:endParaRPr kumimoji="1" lang="ja-JP" altLang="en-US" dirty="0"/>
          </a:p>
        </p:txBody>
      </p:sp>
      <p:sp>
        <p:nvSpPr>
          <p:cNvPr id="3" name="コンテンツ プレースホルダー 2">
            <a:extLst>
              <a:ext uri="{FF2B5EF4-FFF2-40B4-BE49-F238E27FC236}">
                <a16:creationId xmlns:a16="http://schemas.microsoft.com/office/drawing/2014/main" id="{B2BE4F85-D31D-6CDD-4814-4DE640E334D7}"/>
              </a:ext>
            </a:extLst>
          </p:cNvPr>
          <p:cNvSpPr>
            <a:spLocks noGrp="1"/>
          </p:cNvSpPr>
          <p:nvPr>
            <p:ph idx="1"/>
          </p:nvPr>
        </p:nvSpPr>
        <p:spPr>
          <a:xfrm>
            <a:off x="406400" y="990600"/>
            <a:ext cx="11379200" cy="5734050"/>
          </a:xfrm>
        </p:spPr>
        <p:txBody>
          <a:bodyPr/>
          <a:lstStyle/>
          <a:p>
            <a:pPr marL="809625" marR="0" lvl="0" indent="-809625" algn="l" defTabSz="914400" rtl="0" eaLnBrk="1" fontAlgn="auto" latinLnBrk="0" hangingPunct="1">
              <a:lnSpc>
                <a:spcPct val="100000"/>
              </a:lnSpc>
              <a:spcBef>
                <a:spcPts val="600"/>
              </a:spcBef>
              <a:spcAft>
                <a:spcPts val="0"/>
              </a:spcAft>
              <a:buClrTx/>
              <a:buSzTx/>
              <a:buFontTx/>
              <a:buNone/>
              <a:tabLst/>
              <a:defRPr/>
            </a:pPr>
            <a:r>
              <a:rPr lang="ja-JP" altLang="en-US" sz="2000" dirty="0"/>
              <a:t>１２．喋りすぎる</a:t>
            </a:r>
            <a:br>
              <a:rPr lang="en-US" altLang="ja-JP" sz="2000" dirty="0"/>
            </a:br>
            <a:r>
              <a:rPr lang="ja-JP" altLang="en-US" sz="2000" dirty="0"/>
              <a:t>抑制が鈍い、衝動的なところから多弁になりやすかったりする。かなり特徴的ではある。</a:t>
            </a:r>
            <a:r>
              <a:rPr lang="en-US" altLang="ja-JP" sz="2000" dirty="0"/>
              <a:t>ASD</a:t>
            </a:r>
            <a:r>
              <a:rPr lang="ja-JP" altLang="en-US" sz="2000" dirty="0"/>
              <a:t>あるいは</a:t>
            </a:r>
            <a:r>
              <a:rPr lang="en-US" altLang="ja-JP" sz="2000" dirty="0"/>
              <a:t>ASD</a:t>
            </a:r>
            <a:r>
              <a:rPr lang="ja-JP" altLang="en-US" sz="2000" dirty="0"/>
              <a:t>的要素が強いと一般にはしゃべりは下手である。一部の</a:t>
            </a:r>
            <a:r>
              <a:rPr lang="en-US" altLang="ja-JP" sz="2000" dirty="0"/>
              <a:t>ASD</a:t>
            </a:r>
            <a:r>
              <a:rPr lang="ja-JP" altLang="en-US" sz="2000" dirty="0"/>
              <a:t>では、多弁である。</a:t>
            </a:r>
            <a:endParaRPr lang="en-US" altLang="ja-JP" sz="2000" dirty="0"/>
          </a:p>
          <a:p>
            <a:pPr marL="809625" marR="0" lvl="0" indent="-809625" algn="l" defTabSz="914400" rtl="0" eaLnBrk="1" fontAlgn="auto" latinLnBrk="0" hangingPunct="1">
              <a:lnSpc>
                <a:spcPct val="100000"/>
              </a:lnSpc>
              <a:spcBef>
                <a:spcPts val="600"/>
              </a:spcBef>
              <a:spcAft>
                <a:spcPts val="0"/>
              </a:spcAft>
              <a:buClrTx/>
              <a:buSzTx/>
              <a:buFontTx/>
              <a:buNone/>
              <a:tabLst/>
              <a:defRPr/>
            </a:pPr>
            <a:r>
              <a:rPr lang="ja-JP" altLang="en-US" sz="2000" dirty="0"/>
              <a:t>１３．課題や活動に必要な物を無くしてしまう</a:t>
            </a:r>
            <a:br>
              <a:rPr lang="en-US" altLang="ja-JP" sz="2000" dirty="0"/>
            </a:br>
            <a:r>
              <a:rPr lang="ja-JP" altLang="en-US" sz="2000" dirty="0"/>
              <a:t>別のことを考えると、さっきまでのことが消えてしまう。心に留めておくことができずなくしてしまうことも多発する。</a:t>
            </a:r>
            <a:r>
              <a:rPr lang="en-US" altLang="ja-JP" sz="2000" dirty="0"/>
              <a:t>ADHD</a:t>
            </a:r>
            <a:r>
              <a:rPr lang="ja-JP" altLang="en-US" sz="2000" dirty="0"/>
              <a:t>に特有ともいえる。</a:t>
            </a:r>
            <a:endParaRPr lang="en-US" altLang="ja-JP" sz="2000" dirty="0"/>
          </a:p>
          <a:p>
            <a:pPr marL="809625" marR="0" lvl="0" indent="-809625" algn="l" defTabSz="914400" rtl="0" eaLnBrk="1" fontAlgn="auto" latinLnBrk="0" hangingPunct="1">
              <a:lnSpc>
                <a:spcPct val="100000"/>
              </a:lnSpc>
              <a:spcBef>
                <a:spcPts val="600"/>
              </a:spcBef>
              <a:spcAft>
                <a:spcPts val="0"/>
              </a:spcAft>
              <a:buClrTx/>
              <a:buSzTx/>
              <a:buFontTx/>
              <a:buNone/>
              <a:tabLst/>
              <a:defRPr/>
            </a:pPr>
            <a:r>
              <a:rPr lang="ja-JP" altLang="en-US" sz="2000" dirty="0"/>
              <a:t>１４．質問が終わる前に出し抜けに答え始めてしまう</a:t>
            </a:r>
            <a:br>
              <a:rPr lang="en-US" altLang="ja-JP" sz="2000" dirty="0"/>
            </a:br>
            <a:r>
              <a:rPr lang="ja-JP" altLang="en-US" sz="2000" dirty="0"/>
              <a:t>衝動的であり待つことができず、しゃべりたいことが浮かぶと、一テンポ置くということができない。</a:t>
            </a:r>
            <a:endParaRPr lang="en-US" altLang="ja-JP" sz="2000" dirty="0"/>
          </a:p>
          <a:p>
            <a:pPr marL="809625" marR="0" lvl="0" indent="-809625" algn="l" defTabSz="914400" rtl="0" eaLnBrk="1" fontAlgn="auto" latinLnBrk="0" hangingPunct="1">
              <a:lnSpc>
                <a:spcPct val="100000"/>
              </a:lnSpc>
              <a:spcBef>
                <a:spcPts val="600"/>
              </a:spcBef>
              <a:spcAft>
                <a:spcPts val="0"/>
              </a:spcAft>
              <a:buClrTx/>
              <a:buSzTx/>
              <a:buFontTx/>
              <a:buNone/>
              <a:tabLst/>
              <a:defRPr/>
            </a:pPr>
            <a:r>
              <a:rPr lang="ja-JP" altLang="en-US" sz="2000" dirty="0"/>
              <a:t>１５．気が散りやすい</a:t>
            </a:r>
            <a:br>
              <a:rPr lang="en-US" altLang="ja-JP" sz="2000" dirty="0"/>
            </a:br>
            <a:r>
              <a:rPr lang="ja-JP" altLang="en-US" sz="2000" dirty="0"/>
              <a:t>ちょっとした刺激で気がそれる。わずかな物音も気にすることもある。</a:t>
            </a:r>
            <a:endParaRPr lang="en-US" altLang="ja-JP" sz="2000" dirty="0"/>
          </a:p>
          <a:p>
            <a:pPr marL="809625" marR="0" lvl="0" indent="-809625" algn="l" defTabSz="914400" rtl="0" eaLnBrk="1" fontAlgn="auto" latinLnBrk="0" hangingPunct="1">
              <a:lnSpc>
                <a:spcPct val="100000"/>
              </a:lnSpc>
              <a:spcBef>
                <a:spcPts val="600"/>
              </a:spcBef>
              <a:spcAft>
                <a:spcPts val="0"/>
              </a:spcAft>
              <a:buClrTx/>
              <a:buSzTx/>
              <a:buFontTx/>
              <a:buNone/>
              <a:tabLst/>
              <a:defRPr/>
            </a:pPr>
            <a:r>
              <a:rPr lang="ja-JP" altLang="en-US" sz="2000" dirty="0"/>
              <a:t>１６．順番を待つことが難しい</a:t>
            </a:r>
            <a:br>
              <a:rPr lang="en-US" altLang="ja-JP" sz="2000" dirty="0"/>
            </a:br>
            <a:r>
              <a:rPr lang="ja-JP" altLang="en-US" sz="2000" dirty="0"/>
              <a:t>報酬系の遅延がつらい、という解釈もできる。</a:t>
            </a:r>
            <a:endParaRPr lang="en-US" altLang="ja-JP" sz="2000" dirty="0"/>
          </a:p>
          <a:p>
            <a:pPr marL="809625" marR="0" lvl="0" indent="-809625" algn="l" defTabSz="914400" rtl="0" eaLnBrk="1" fontAlgn="auto" latinLnBrk="0" hangingPunct="1">
              <a:lnSpc>
                <a:spcPct val="100000"/>
              </a:lnSpc>
              <a:spcBef>
                <a:spcPts val="600"/>
              </a:spcBef>
              <a:spcAft>
                <a:spcPts val="0"/>
              </a:spcAft>
              <a:buClrTx/>
              <a:buSzTx/>
              <a:buFontTx/>
              <a:buNone/>
              <a:tabLst/>
              <a:defRPr/>
            </a:pPr>
            <a:r>
              <a:rPr lang="ja-JP" altLang="en-US" sz="2000" dirty="0"/>
              <a:t>１７．日々の活動で忘れっぽい</a:t>
            </a:r>
            <a:br>
              <a:rPr lang="en-US" altLang="ja-JP" sz="2000" dirty="0"/>
            </a:br>
            <a:r>
              <a:rPr lang="ja-JP" altLang="en-US" sz="2000" dirty="0"/>
              <a:t>他のものに注意が移ると、以前のものは無きに等しい。同時に意識しておくことが苦手さも関連。</a:t>
            </a:r>
            <a:endParaRPr lang="en-US" altLang="ja-JP" sz="2000" dirty="0"/>
          </a:p>
          <a:p>
            <a:pPr marL="809625" marR="0" lvl="0" indent="-809625" algn="l" defTabSz="914400" rtl="0" eaLnBrk="1" fontAlgn="auto" latinLnBrk="0" hangingPunct="1">
              <a:lnSpc>
                <a:spcPct val="100000"/>
              </a:lnSpc>
              <a:spcBef>
                <a:spcPts val="600"/>
              </a:spcBef>
              <a:spcAft>
                <a:spcPts val="0"/>
              </a:spcAft>
              <a:buClrTx/>
              <a:buSzTx/>
              <a:buFontTx/>
              <a:buNone/>
              <a:tabLst/>
              <a:defRPr/>
            </a:pPr>
            <a:r>
              <a:rPr lang="ja-JP" altLang="en-US" sz="2000" dirty="0"/>
              <a:t>１８．他人を妨害したり邪魔をする</a:t>
            </a:r>
            <a:br>
              <a:rPr lang="en-US" altLang="ja-JP" sz="2000" dirty="0"/>
            </a:br>
            <a:r>
              <a:rPr lang="ja-JP" altLang="en-US" sz="2000" dirty="0"/>
              <a:t>ちょっかいを出したり邪魔することがコミュニケーションなっている。</a:t>
            </a:r>
            <a:r>
              <a:rPr lang="en-US" altLang="ja-JP" sz="2000" dirty="0"/>
              <a:t>ASD</a:t>
            </a:r>
            <a:r>
              <a:rPr lang="ja-JP" altLang="en-US" sz="2000" dirty="0"/>
              <a:t>の影響、あるいは不適切養育の影響があるかもしれない。</a:t>
            </a:r>
            <a:br>
              <a:rPr lang="en-US" altLang="ja-JP" sz="2000" dirty="0"/>
            </a:br>
            <a:endParaRPr lang="ja-JP" altLang="en-US" sz="2000" dirty="0"/>
          </a:p>
        </p:txBody>
      </p:sp>
      <p:sp>
        <p:nvSpPr>
          <p:cNvPr id="4" name="テキスト ボックス 3">
            <a:extLst>
              <a:ext uri="{FF2B5EF4-FFF2-40B4-BE49-F238E27FC236}">
                <a16:creationId xmlns:a16="http://schemas.microsoft.com/office/drawing/2014/main" id="{D28B301D-575E-0258-3E40-FECFB031C656}"/>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12191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72539" y="1599946"/>
            <a:ext cx="8700770" cy="3183890"/>
          </a:xfrm>
          <a:prstGeom prst="rect">
            <a:avLst/>
          </a:prstGeom>
        </p:spPr>
        <p:txBody>
          <a:bodyPr vert="horz" wrap="square" lIns="0" tIns="19685" rIns="0" bIns="0" rtlCol="0">
            <a:spAutoFit/>
          </a:bodyPr>
          <a:lstStyle/>
          <a:p>
            <a:pPr marL="278130" marR="43180" indent="-227329" algn="just">
              <a:lnSpc>
                <a:spcPct val="98000"/>
              </a:lnSpc>
              <a:spcBef>
                <a:spcPts val="155"/>
              </a:spcBef>
              <a:buFont typeface="Arial"/>
              <a:buChar char="•"/>
              <a:tabLst>
                <a:tab pos="279400" algn="l"/>
              </a:tabLst>
            </a:pPr>
            <a:r>
              <a:rPr kumimoji="0" sz="2400" kern="0" spc="20" dirty="0">
                <a:solidFill>
                  <a:sysClr val="windowText" lastClr="000000"/>
                </a:solidFill>
                <a:latin typeface="ＭＳ Ｐゴシック"/>
                <a:cs typeface="ＭＳ Ｐゴシック"/>
              </a:rPr>
              <a:t>症候上極めて類似点が多く、併存する事例が多いことは、数多く	</a:t>
            </a:r>
            <a:r>
              <a:rPr kumimoji="0" sz="2400" kern="0" spc="10" dirty="0">
                <a:solidFill>
                  <a:sysClr val="windowText" lastClr="000000"/>
                </a:solidFill>
                <a:latin typeface="ＭＳ Ｐゴシック"/>
                <a:cs typeface="ＭＳ Ｐゴシック"/>
              </a:rPr>
              <a:t>報告されています。</a:t>
            </a:r>
            <a:r>
              <a:rPr kumimoji="0" sz="2400" kern="0" spc="-10" dirty="0">
                <a:solidFill>
                  <a:sysClr val="windowText" lastClr="000000"/>
                </a:solidFill>
                <a:latin typeface="Calibri"/>
                <a:cs typeface="Calibri"/>
              </a:rPr>
              <a:t>ADHD</a:t>
            </a:r>
            <a:r>
              <a:rPr kumimoji="0" sz="2400" kern="0" spc="15" dirty="0">
                <a:solidFill>
                  <a:sysClr val="windowText" lastClr="000000"/>
                </a:solidFill>
                <a:latin typeface="ＭＳ Ｐゴシック"/>
                <a:cs typeface="ＭＳ Ｐゴシック"/>
              </a:rPr>
              <a:t>に対する</a:t>
            </a:r>
            <a:r>
              <a:rPr kumimoji="0" sz="2400" kern="0" dirty="0">
                <a:solidFill>
                  <a:sysClr val="windowText" lastClr="000000"/>
                </a:solidFill>
                <a:latin typeface="Calibri"/>
                <a:cs typeface="Calibri"/>
              </a:rPr>
              <a:t>ASD</a:t>
            </a:r>
            <a:r>
              <a:rPr kumimoji="0" sz="2400" kern="0" dirty="0">
                <a:solidFill>
                  <a:sysClr val="windowText" lastClr="000000"/>
                </a:solidFill>
                <a:latin typeface="ＭＳ Ｐゴシック"/>
                <a:cs typeface="ＭＳ Ｐゴシック"/>
              </a:rPr>
              <a:t>（</a:t>
            </a:r>
            <a:r>
              <a:rPr kumimoji="0" sz="2400" kern="0" dirty="0">
                <a:solidFill>
                  <a:sysClr val="windowText" lastClr="000000"/>
                </a:solidFill>
                <a:latin typeface="Calibri"/>
                <a:cs typeface="Calibri"/>
              </a:rPr>
              <a:t>PDD)</a:t>
            </a:r>
            <a:r>
              <a:rPr kumimoji="0" sz="2400" kern="0" spc="10" dirty="0">
                <a:solidFill>
                  <a:sysClr val="windowText" lastClr="000000"/>
                </a:solidFill>
                <a:latin typeface="ＭＳ Ｐゴシック"/>
                <a:cs typeface="ＭＳ Ｐゴシック"/>
              </a:rPr>
              <a:t>の併存率は</a:t>
            </a:r>
            <a:r>
              <a:rPr kumimoji="0" sz="2400" kern="0" spc="-20" dirty="0">
                <a:solidFill>
                  <a:srgbClr val="FF0000"/>
                </a:solidFill>
                <a:latin typeface="ＭＳ Ｐゴシック"/>
                <a:cs typeface="ＭＳ Ｐゴシック"/>
              </a:rPr>
              <a:t>５９％～ 	</a:t>
            </a:r>
            <a:r>
              <a:rPr kumimoji="0" sz="2400" kern="0" spc="60" dirty="0">
                <a:solidFill>
                  <a:srgbClr val="FF0000"/>
                </a:solidFill>
                <a:latin typeface="ＭＳ Ｐゴシック"/>
                <a:cs typeface="ＭＳ Ｐゴシック"/>
              </a:rPr>
              <a:t>８３％</a:t>
            </a:r>
            <a:r>
              <a:rPr kumimoji="0" sz="2400" kern="0" spc="89" baseline="24305" dirty="0">
                <a:solidFill>
                  <a:sysClr val="windowText" lastClr="000000"/>
                </a:solidFill>
                <a:latin typeface="ＭＳ Ｐゴシック"/>
                <a:cs typeface="ＭＳ Ｐゴシック"/>
              </a:rPr>
              <a:t>＊１</a:t>
            </a:r>
            <a:r>
              <a:rPr kumimoji="0" sz="2400" kern="0" spc="60" dirty="0">
                <a:solidFill>
                  <a:sysClr val="windowText" lastClr="000000"/>
                </a:solidFill>
                <a:latin typeface="ＭＳ Ｐゴシック"/>
                <a:cs typeface="ＭＳ Ｐゴシック"/>
              </a:rPr>
              <a:t>、逆に</a:t>
            </a:r>
            <a:r>
              <a:rPr kumimoji="0" sz="2400" kern="0" dirty="0">
                <a:solidFill>
                  <a:sysClr val="windowText" lastClr="000000"/>
                </a:solidFill>
                <a:latin typeface="Calibri"/>
                <a:cs typeface="Calibri"/>
              </a:rPr>
              <a:t>ASD</a:t>
            </a:r>
            <a:r>
              <a:rPr kumimoji="0" sz="2400" kern="0" spc="40" dirty="0">
                <a:solidFill>
                  <a:sysClr val="windowText" lastClr="000000"/>
                </a:solidFill>
                <a:latin typeface="ＭＳ Ｐゴシック"/>
                <a:cs typeface="ＭＳ Ｐゴシック"/>
              </a:rPr>
              <a:t>に対する</a:t>
            </a:r>
            <a:r>
              <a:rPr kumimoji="0" sz="2400" kern="0" dirty="0">
                <a:solidFill>
                  <a:sysClr val="windowText" lastClr="000000"/>
                </a:solidFill>
                <a:latin typeface="Calibri"/>
                <a:cs typeface="Calibri"/>
              </a:rPr>
              <a:t>ADHD</a:t>
            </a:r>
            <a:r>
              <a:rPr kumimoji="0" sz="2400" kern="0" spc="65" dirty="0">
                <a:solidFill>
                  <a:sysClr val="windowText" lastClr="000000"/>
                </a:solidFill>
                <a:latin typeface="ＭＳ Ｐゴシック"/>
                <a:cs typeface="ＭＳ Ｐゴシック"/>
              </a:rPr>
              <a:t>の併存率は</a:t>
            </a:r>
            <a:r>
              <a:rPr kumimoji="0" sz="2400" kern="0" spc="65" dirty="0">
                <a:solidFill>
                  <a:srgbClr val="FF0000"/>
                </a:solidFill>
                <a:latin typeface="ＭＳ Ｐゴシック"/>
                <a:cs typeface="ＭＳ Ｐゴシック"/>
              </a:rPr>
              <a:t>６５～８０％</a:t>
            </a:r>
            <a:r>
              <a:rPr kumimoji="0" sz="2400" kern="0" spc="97" baseline="24305" dirty="0">
                <a:solidFill>
                  <a:sysClr val="windowText" lastClr="000000"/>
                </a:solidFill>
                <a:latin typeface="ＭＳ Ｐゴシック"/>
                <a:cs typeface="ＭＳ Ｐゴシック"/>
              </a:rPr>
              <a:t>＊２</a:t>
            </a:r>
            <a:r>
              <a:rPr kumimoji="0" sz="2400" kern="0" spc="30" dirty="0">
                <a:solidFill>
                  <a:sysClr val="windowText" lastClr="000000"/>
                </a:solidFill>
                <a:latin typeface="ＭＳ Ｐゴシック"/>
                <a:cs typeface="ＭＳ Ｐゴシック"/>
              </a:rPr>
              <a:t>と同	</a:t>
            </a:r>
            <a:r>
              <a:rPr kumimoji="0" sz="2400" kern="0" spc="-40" dirty="0">
                <a:solidFill>
                  <a:sysClr val="windowText" lastClr="000000"/>
                </a:solidFill>
                <a:latin typeface="ＭＳ Ｐゴシック"/>
                <a:cs typeface="ＭＳ Ｐゴシック"/>
              </a:rPr>
              <a:t>様に高値の報告が有ります。</a:t>
            </a:r>
            <a:endParaRPr kumimoji="0" sz="2400" kern="0">
              <a:solidFill>
                <a:sysClr val="windowText" lastClr="000000"/>
              </a:solidFill>
              <a:latin typeface="ＭＳ Ｐゴシック"/>
              <a:cs typeface="ＭＳ Ｐゴシック"/>
            </a:endParaRPr>
          </a:p>
          <a:p>
            <a:pPr>
              <a:spcBef>
                <a:spcPts val="1764"/>
              </a:spcBef>
              <a:buFont typeface="Arial"/>
              <a:buChar char="•"/>
            </a:pPr>
            <a:endParaRPr kumimoji="0" sz="2400" kern="0">
              <a:solidFill>
                <a:sysClr val="windowText" lastClr="000000"/>
              </a:solidFill>
              <a:latin typeface="ＭＳ Ｐゴシック"/>
              <a:cs typeface="ＭＳ Ｐゴシック"/>
            </a:endParaRPr>
          </a:p>
          <a:p>
            <a:pPr marL="278130" marR="51435" indent="-227329" algn="just">
              <a:buFont typeface="Arial"/>
              <a:buChar char="•"/>
              <a:tabLst>
                <a:tab pos="279400" algn="l"/>
              </a:tabLst>
            </a:pPr>
            <a:r>
              <a:rPr kumimoji="0" sz="2400" kern="0" spc="65" dirty="0">
                <a:solidFill>
                  <a:sysClr val="windowText" lastClr="000000"/>
                </a:solidFill>
                <a:latin typeface="ＭＳ Ｐゴシック"/>
                <a:cs typeface="ＭＳ Ｐゴシック"/>
              </a:rPr>
              <a:t>このため、</a:t>
            </a:r>
            <a:r>
              <a:rPr kumimoji="0" sz="2400" kern="0" spc="75" dirty="0">
                <a:solidFill>
                  <a:sysClr val="windowText" lastClr="000000"/>
                </a:solidFill>
                <a:latin typeface="Calibri"/>
                <a:cs typeface="Calibri"/>
              </a:rPr>
              <a:t>2</a:t>
            </a:r>
            <a:r>
              <a:rPr kumimoji="0" sz="2400" kern="0" spc="50" dirty="0">
                <a:solidFill>
                  <a:sysClr val="windowText" lastClr="000000"/>
                </a:solidFill>
                <a:latin typeface="ＭＳ Ｐゴシック"/>
                <a:cs typeface="ＭＳ Ｐゴシック"/>
              </a:rPr>
              <a:t>つの別の障害の重なりなのか、それとも共通の遺伝	</a:t>
            </a:r>
            <a:r>
              <a:rPr kumimoji="0" sz="2400" kern="0" spc="-15" dirty="0">
                <a:solidFill>
                  <a:sysClr val="windowText" lastClr="000000"/>
                </a:solidFill>
                <a:latin typeface="ＭＳ Ｐゴシック"/>
                <a:cs typeface="ＭＳ Ｐゴシック"/>
              </a:rPr>
              <a:t>的、あるいは障害的基盤を有する群の表現型が、異なって評価さ	</a:t>
            </a:r>
            <a:r>
              <a:rPr kumimoji="0" sz="2400" kern="0" spc="-45" dirty="0">
                <a:solidFill>
                  <a:sysClr val="windowText" lastClr="000000"/>
                </a:solidFill>
                <a:latin typeface="ＭＳ Ｐゴシック"/>
                <a:cs typeface="ＭＳ Ｐゴシック"/>
              </a:rPr>
              <a:t>れているのに過ぎないのかについては種々の議論が有あります。</a:t>
            </a:r>
            <a:endParaRPr kumimoji="0" sz="2400" kern="0">
              <a:solidFill>
                <a:sysClr val="windowText" lastClr="000000"/>
              </a:solidFill>
              <a:latin typeface="ＭＳ Ｐゴシック"/>
              <a:cs typeface="ＭＳ Ｐゴシック"/>
            </a:endParaRPr>
          </a:p>
        </p:txBody>
      </p:sp>
      <p:pic>
        <p:nvPicPr>
          <p:cNvPr id="3" name="object 3"/>
          <p:cNvPicPr/>
          <p:nvPr/>
        </p:nvPicPr>
        <p:blipFill>
          <a:blip r:embed="rId2" cstate="print"/>
          <a:stretch>
            <a:fillRect/>
          </a:stretch>
        </p:blipFill>
        <p:spPr>
          <a:xfrm>
            <a:off x="3433572" y="312421"/>
            <a:ext cx="5109972" cy="748283"/>
          </a:xfrm>
          <a:prstGeom prst="rect">
            <a:avLst/>
          </a:prstGeom>
        </p:spPr>
      </p:pic>
      <p:sp>
        <p:nvSpPr>
          <p:cNvPr id="4" name="object 4"/>
          <p:cNvSpPr txBox="1">
            <a:spLocks noGrp="1"/>
          </p:cNvSpPr>
          <p:nvPr>
            <p:ph type="title"/>
          </p:nvPr>
        </p:nvSpPr>
        <p:spPr>
          <a:xfrm>
            <a:off x="4233799" y="321945"/>
            <a:ext cx="3270885" cy="676910"/>
          </a:xfrm>
          <a:prstGeom prst="rect">
            <a:avLst/>
          </a:prstGeom>
        </p:spPr>
        <p:txBody>
          <a:bodyPr vert="horz" wrap="square" lIns="0" tIns="15240" rIns="0" bIns="0" rtlCol="0">
            <a:spAutoFit/>
          </a:bodyPr>
          <a:lstStyle/>
          <a:p>
            <a:pPr marL="12700">
              <a:spcBef>
                <a:spcPts val="120"/>
              </a:spcBef>
            </a:pPr>
            <a:r>
              <a:rPr sz="4250" spc="-10" dirty="0">
                <a:solidFill>
                  <a:srgbClr val="006FC0"/>
                </a:solidFill>
              </a:rPr>
              <a:t>ＡＤＨＤとＡＳＤ</a:t>
            </a:r>
            <a:endParaRPr sz="4250"/>
          </a:p>
        </p:txBody>
      </p:sp>
      <p:sp>
        <p:nvSpPr>
          <p:cNvPr id="5" name="object 5"/>
          <p:cNvSpPr txBox="1"/>
          <p:nvPr/>
        </p:nvSpPr>
        <p:spPr>
          <a:xfrm>
            <a:off x="3134361" y="4995246"/>
            <a:ext cx="6214745" cy="1653539"/>
          </a:xfrm>
          <a:prstGeom prst="rect">
            <a:avLst/>
          </a:prstGeom>
        </p:spPr>
        <p:txBody>
          <a:bodyPr vert="horz" wrap="square" lIns="0" tIns="12700" rIns="0" bIns="0" rtlCol="0">
            <a:spAutoFit/>
          </a:bodyPr>
          <a:lstStyle/>
          <a:p>
            <a:pPr marL="53340" marR="5080">
              <a:lnSpc>
                <a:spcPct val="140800"/>
              </a:lnSpc>
              <a:spcBef>
                <a:spcPts val="100"/>
              </a:spcBef>
              <a:tabLst>
                <a:tab pos="515620" algn="l"/>
                <a:tab pos="1598295" algn="l"/>
                <a:tab pos="1900555" algn="l"/>
                <a:tab pos="2825115" algn="l"/>
                <a:tab pos="4159885" algn="l"/>
                <a:tab pos="4999990" algn="l"/>
                <a:tab pos="5454015" algn="l"/>
              </a:tabLst>
            </a:pPr>
            <a:r>
              <a:rPr kumimoji="0" sz="950" kern="0" spc="200" dirty="0">
                <a:solidFill>
                  <a:sysClr val="windowText" lastClr="000000"/>
                </a:solidFill>
                <a:latin typeface="Century"/>
                <a:cs typeface="Century"/>
              </a:rPr>
              <a:t>The</a:t>
            </a:r>
            <a:r>
              <a:rPr kumimoji="0" sz="950" kern="0" dirty="0">
                <a:solidFill>
                  <a:sysClr val="windowText" lastClr="000000"/>
                </a:solidFill>
                <a:latin typeface="Century"/>
                <a:cs typeface="Century"/>
              </a:rPr>
              <a:t>	</a:t>
            </a:r>
            <a:r>
              <a:rPr kumimoji="0" sz="950" kern="0" spc="170" dirty="0">
                <a:solidFill>
                  <a:sysClr val="windowText" lastClr="000000"/>
                </a:solidFill>
                <a:latin typeface="Century"/>
                <a:cs typeface="Century"/>
              </a:rPr>
              <a:t>comorbidity</a:t>
            </a:r>
            <a:r>
              <a:rPr kumimoji="0" sz="950" kern="0" dirty="0">
                <a:solidFill>
                  <a:sysClr val="windowText" lastClr="000000"/>
                </a:solidFill>
                <a:latin typeface="Century"/>
                <a:cs typeface="Century"/>
              </a:rPr>
              <a:t>	</a:t>
            </a:r>
            <a:r>
              <a:rPr kumimoji="0" sz="950" kern="0" spc="135" dirty="0">
                <a:solidFill>
                  <a:sysClr val="windowText" lastClr="000000"/>
                </a:solidFill>
                <a:latin typeface="Century"/>
                <a:cs typeface="Century"/>
              </a:rPr>
              <a:t>of</a:t>
            </a:r>
            <a:r>
              <a:rPr kumimoji="0" sz="950" kern="0" dirty="0">
                <a:solidFill>
                  <a:sysClr val="windowText" lastClr="000000"/>
                </a:solidFill>
                <a:latin typeface="Century"/>
                <a:cs typeface="Century"/>
              </a:rPr>
              <a:t>	</a:t>
            </a:r>
            <a:r>
              <a:rPr kumimoji="0" sz="950" kern="0" spc="175" dirty="0">
                <a:solidFill>
                  <a:sysClr val="windowText" lastClr="000000"/>
                </a:solidFill>
                <a:latin typeface="Century"/>
                <a:cs typeface="Century"/>
              </a:rPr>
              <a:t>Pervasive</a:t>
            </a:r>
            <a:r>
              <a:rPr kumimoji="0" sz="950" kern="0" dirty="0">
                <a:solidFill>
                  <a:sysClr val="windowText" lastClr="000000"/>
                </a:solidFill>
                <a:latin typeface="Century"/>
                <a:cs typeface="Century"/>
              </a:rPr>
              <a:t>	</a:t>
            </a:r>
            <a:r>
              <a:rPr kumimoji="0" sz="950" kern="0" spc="185" dirty="0">
                <a:solidFill>
                  <a:sysClr val="windowText" lastClr="000000"/>
                </a:solidFill>
                <a:latin typeface="Century"/>
                <a:cs typeface="Century"/>
              </a:rPr>
              <a:t>Developmental</a:t>
            </a:r>
            <a:r>
              <a:rPr kumimoji="0" sz="950" kern="0" dirty="0">
                <a:solidFill>
                  <a:sysClr val="windowText" lastClr="000000"/>
                </a:solidFill>
                <a:latin typeface="Century"/>
                <a:cs typeface="Century"/>
              </a:rPr>
              <a:t>	</a:t>
            </a:r>
            <a:r>
              <a:rPr kumimoji="0" sz="950" kern="0" spc="175" dirty="0">
                <a:solidFill>
                  <a:sysClr val="windowText" lastClr="000000"/>
                </a:solidFill>
                <a:latin typeface="Century"/>
                <a:cs typeface="Century"/>
              </a:rPr>
              <a:t>Disorder</a:t>
            </a:r>
            <a:r>
              <a:rPr kumimoji="0" sz="950" kern="0" dirty="0">
                <a:solidFill>
                  <a:sysClr val="windowText" lastClr="000000"/>
                </a:solidFill>
                <a:latin typeface="Century"/>
                <a:cs typeface="Century"/>
              </a:rPr>
              <a:t>	</a:t>
            </a:r>
            <a:r>
              <a:rPr kumimoji="0" sz="950" kern="0" spc="185" dirty="0">
                <a:solidFill>
                  <a:sysClr val="windowText" lastClr="000000"/>
                </a:solidFill>
                <a:latin typeface="Century"/>
                <a:cs typeface="Century"/>
              </a:rPr>
              <a:t>and</a:t>
            </a:r>
            <a:r>
              <a:rPr kumimoji="0" sz="950" kern="0" dirty="0">
                <a:solidFill>
                  <a:sysClr val="windowText" lastClr="000000"/>
                </a:solidFill>
                <a:latin typeface="Century"/>
                <a:cs typeface="Century"/>
              </a:rPr>
              <a:t>	</a:t>
            </a:r>
            <a:r>
              <a:rPr kumimoji="0" sz="950" kern="0" spc="170" dirty="0">
                <a:solidFill>
                  <a:sysClr val="windowText" lastClr="000000"/>
                </a:solidFill>
                <a:latin typeface="Century"/>
                <a:cs typeface="Century"/>
              </a:rPr>
              <a:t>Attention </a:t>
            </a:r>
            <a:r>
              <a:rPr kumimoji="0" sz="950" kern="0" spc="175" dirty="0">
                <a:solidFill>
                  <a:sysClr val="windowText" lastClr="000000"/>
                </a:solidFill>
                <a:latin typeface="Century"/>
                <a:cs typeface="Century"/>
              </a:rPr>
              <a:t>Hyperactivity</a:t>
            </a:r>
            <a:r>
              <a:rPr kumimoji="0" sz="950" kern="0" spc="105" dirty="0">
                <a:solidFill>
                  <a:sysClr val="windowText" lastClr="000000"/>
                </a:solidFill>
                <a:latin typeface="Century"/>
                <a:cs typeface="Century"/>
              </a:rPr>
              <a:t> </a:t>
            </a:r>
            <a:r>
              <a:rPr kumimoji="0" sz="950" kern="0" spc="175" dirty="0">
                <a:solidFill>
                  <a:sysClr val="windowText" lastClr="000000"/>
                </a:solidFill>
                <a:latin typeface="Century"/>
                <a:cs typeface="Century"/>
              </a:rPr>
              <a:t>Disorder:</a:t>
            </a:r>
            <a:r>
              <a:rPr kumimoji="0" sz="950" kern="0" spc="105" dirty="0">
                <a:solidFill>
                  <a:sysClr val="windowText" lastClr="000000"/>
                </a:solidFill>
                <a:latin typeface="Century"/>
                <a:cs typeface="Century"/>
              </a:rPr>
              <a:t> </a:t>
            </a:r>
            <a:r>
              <a:rPr kumimoji="0" sz="950" kern="0" spc="170" dirty="0">
                <a:solidFill>
                  <a:sysClr val="windowText" lastClr="000000"/>
                </a:solidFill>
                <a:latin typeface="Century"/>
                <a:cs typeface="Century"/>
              </a:rPr>
              <a:t>results</a:t>
            </a:r>
            <a:r>
              <a:rPr kumimoji="0" sz="950" kern="0" spc="120" dirty="0">
                <a:solidFill>
                  <a:sysClr val="windowText" lastClr="000000"/>
                </a:solidFill>
                <a:latin typeface="Century"/>
                <a:cs typeface="Century"/>
              </a:rPr>
              <a:t> </a:t>
            </a:r>
            <a:r>
              <a:rPr kumimoji="0" sz="950" kern="0" spc="160" dirty="0">
                <a:solidFill>
                  <a:sysClr val="windowText" lastClr="000000"/>
                </a:solidFill>
                <a:latin typeface="Century"/>
                <a:cs typeface="Century"/>
              </a:rPr>
              <a:t>of</a:t>
            </a:r>
            <a:r>
              <a:rPr kumimoji="0" sz="950" kern="0" spc="105" dirty="0">
                <a:solidFill>
                  <a:sysClr val="windowText" lastClr="000000"/>
                </a:solidFill>
                <a:latin typeface="Century"/>
                <a:cs typeface="Century"/>
              </a:rPr>
              <a:t> </a:t>
            </a:r>
            <a:r>
              <a:rPr kumimoji="0" sz="950" kern="0" spc="215" dirty="0">
                <a:solidFill>
                  <a:sysClr val="windowText" lastClr="000000"/>
                </a:solidFill>
                <a:latin typeface="Century"/>
                <a:cs typeface="Century"/>
              </a:rPr>
              <a:t>a</a:t>
            </a:r>
            <a:r>
              <a:rPr kumimoji="0" sz="950" kern="0" spc="114" dirty="0">
                <a:solidFill>
                  <a:sysClr val="windowText" lastClr="000000"/>
                </a:solidFill>
                <a:latin typeface="Century"/>
                <a:cs typeface="Century"/>
              </a:rPr>
              <a:t> </a:t>
            </a:r>
            <a:r>
              <a:rPr kumimoji="0" sz="950" kern="0" spc="165" dirty="0">
                <a:solidFill>
                  <a:sysClr val="windowText" lastClr="000000"/>
                </a:solidFill>
                <a:latin typeface="Century"/>
                <a:cs typeface="Century"/>
              </a:rPr>
              <a:t>retrospective</a:t>
            </a:r>
            <a:r>
              <a:rPr kumimoji="0" sz="950" kern="0" spc="114" dirty="0">
                <a:solidFill>
                  <a:sysClr val="windowText" lastClr="000000"/>
                </a:solidFill>
                <a:latin typeface="Century"/>
                <a:cs typeface="Century"/>
              </a:rPr>
              <a:t> </a:t>
            </a:r>
            <a:r>
              <a:rPr kumimoji="0" sz="950" kern="0" spc="175" dirty="0">
                <a:solidFill>
                  <a:sysClr val="windowText" lastClr="000000"/>
                </a:solidFill>
                <a:latin typeface="Century"/>
                <a:cs typeface="Century"/>
              </a:rPr>
              <a:t>chart</a:t>
            </a:r>
            <a:r>
              <a:rPr kumimoji="0" sz="950" kern="0" spc="110" dirty="0">
                <a:solidFill>
                  <a:sysClr val="windowText" lastClr="000000"/>
                </a:solidFill>
                <a:latin typeface="Century"/>
                <a:cs typeface="Century"/>
              </a:rPr>
              <a:t> </a:t>
            </a:r>
            <a:r>
              <a:rPr kumimoji="0" sz="950" kern="0" spc="150" dirty="0">
                <a:solidFill>
                  <a:sysClr val="windowText" lastClr="000000"/>
                </a:solidFill>
                <a:latin typeface="Century"/>
                <a:cs typeface="Century"/>
              </a:rPr>
              <a:t>review.</a:t>
            </a:r>
            <a:endParaRPr kumimoji="0" sz="950" kern="0" dirty="0">
              <a:solidFill>
                <a:sysClr val="windowText" lastClr="000000"/>
              </a:solidFill>
              <a:latin typeface="Century"/>
              <a:cs typeface="Century"/>
            </a:endParaRPr>
          </a:p>
          <a:p>
            <a:pPr marL="53340">
              <a:spcBef>
                <a:spcPts val="465"/>
              </a:spcBef>
            </a:pPr>
            <a:r>
              <a:rPr kumimoji="0" sz="950" kern="0" spc="180" dirty="0">
                <a:solidFill>
                  <a:sysClr val="windowText" lastClr="000000"/>
                </a:solidFill>
                <a:latin typeface="Century"/>
                <a:cs typeface="Century"/>
              </a:rPr>
              <a:t>Goldstein</a:t>
            </a:r>
            <a:r>
              <a:rPr kumimoji="0" sz="950" kern="0" spc="130" dirty="0">
                <a:solidFill>
                  <a:sysClr val="windowText" lastClr="000000"/>
                </a:solidFill>
                <a:latin typeface="Century"/>
                <a:cs typeface="Century"/>
              </a:rPr>
              <a:t> </a:t>
            </a:r>
            <a:r>
              <a:rPr kumimoji="0" sz="950" kern="0" spc="165" dirty="0">
                <a:solidFill>
                  <a:sysClr val="windowText" lastClr="000000"/>
                </a:solidFill>
                <a:latin typeface="Century"/>
                <a:cs typeface="Century"/>
              </a:rPr>
              <a:t>S,</a:t>
            </a:r>
            <a:r>
              <a:rPr kumimoji="0" sz="950" kern="0" spc="120" dirty="0">
                <a:solidFill>
                  <a:sysClr val="windowText" lastClr="000000"/>
                </a:solidFill>
                <a:latin typeface="Century"/>
                <a:cs typeface="Century"/>
              </a:rPr>
              <a:t> </a:t>
            </a:r>
            <a:r>
              <a:rPr kumimoji="0" sz="950" kern="0" spc="210" dirty="0">
                <a:solidFill>
                  <a:sysClr val="windowText" lastClr="000000"/>
                </a:solidFill>
                <a:latin typeface="Century"/>
                <a:cs typeface="Century"/>
              </a:rPr>
              <a:t>Schwebach</a:t>
            </a:r>
            <a:r>
              <a:rPr kumimoji="0" sz="950" kern="0" spc="30" dirty="0">
                <a:solidFill>
                  <a:sysClr val="windowText" lastClr="000000"/>
                </a:solidFill>
                <a:latin typeface="Century"/>
                <a:cs typeface="Century"/>
              </a:rPr>
              <a:t> </a:t>
            </a:r>
            <a:r>
              <a:rPr kumimoji="0" sz="950" kern="0" spc="220" dirty="0">
                <a:solidFill>
                  <a:sysClr val="windowText" lastClr="000000"/>
                </a:solidFill>
                <a:latin typeface="Century"/>
                <a:cs typeface="Century"/>
              </a:rPr>
              <a:t>AJ</a:t>
            </a:r>
            <a:endParaRPr kumimoji="0" sz="950" kern="0" dirty="0">
              <a:solidFill>
                <a:sysClr val="windowText" lastClr="000000"/>
              </a:solidFill>
              <a:latin typeface="Century"/>
              <a:cs typeface="Century"/>
            </a:endParaRPr>
          </a:p>
          <a:p>
            <a:pPr marL="53340">
              <a:spcBef>
                <a:spcPts val="465"/>
              </a:spcBef>
            </a:pPr>
            <a:r>
              <a:rPr kumimoji="0" sz="950" kern="0" spc="215" dirty="0">
                <a:solidFill>
                  <a:sysClr val="windowText" lastClr="000000"/>
                </a:solidFill>
                <a:latin typeface="Century"/>
                <a:cs typeface="Century"/>
              </a:rPr>
              <a:t>J</a:t>
            </a:r>
            <a:r>
              <a:rPr kumimoji="0" sz="950" kern="0" spc="30" dirty="0">
                <a:solidFill>
                  <a:sysClr val="windowText" lastClr="000000"/>
                </a:solidFill>
                <a:latin typeface="Century"/>
                <a:cs typeface="Century"/>
              </a:rPr>
              <a:t> </a:t>
            </a:r>
            <a:r>
              <a:rPr kumimoji="0" sz="950" kern="0" spc="210" dirty="0">
                <a:solidFill>
                  <a:sysClr val="windowText" lastClr="000000"/>
                </a:solidFill>
                <a:latin typeface="Century"/>
                <a:cs typeface="Century"/>
              </a:rPr>
              <a:t>Autism</a:t>
            </a:r>
            <a:r>
              <a:rPr kumimoji="0" sz="950" kern="0" spc="105" dirty="0">
                <a:solidFill>
                  <a:sysClr val="windowText" lastClr="000000"/>
                </a:solidFill>
                <a:latin typeface="Century"/>
                <a:cs typeface="Century"/>
              </a:rPr>
              <a:t> </a:t>
            </a:r>
            <a:r>
              <a:rPr kumimoji="0" sz="950" kern="0" spc="225" dirty="0">
                <a:solidFill>
                  <a:sysClr val="windowText" lastClr="000000"/>
                </a:solidFill>
                <a:latin typeface="Century"/>
                <a:cs typeface="Century"/>
              </a:rPr>
              <a:t>Dev</a:t>
            </a:r>
            <a:r>
              <a:rPr kumimoji="0" sz="950" kern="0" spc="105" dirty="0">
                <a:solidFill>
                  <a:sysClr val="windowText" lastClr="000000"/>
                </a:solidFill>
                <a:latin typeface="Century"/>
                <a:cs typeface="Century"/>
              </a:rPr>
              <a:t> </a:t>
            </a:r>
            <a:r>
              <a:rPr kumimoji="0" sz="950" kern="0" spc="175" dirty="0">
                <a:solidFill>
                  <a:sysClr val="windowText" lastClr="000000"/>
                </a:solidFill>
                <a:latin typeface="Century"/>
                <a:cs typeface="Century"/>
              </a:rPr>
              <a:t>Disord.</a:t>
            </a:r>
            <a:r>
              <a:rPr kumimoji="0" sz="950" kern="0" spc="105" dirty="0">
                <a:solidFill>
                  <a:sysClr val="windowText" lastClr="000000"/>
                </a:solidFill>
                <a:latin typeface="Century"/>
                <a:cs typeface="Century"/>
              </a:rPr>
              <a:t> </a:t>
            </a:r>
            <a:r>
              <a:rPr kumimoji="0" sz="950" kern="0" spc="204" dirty="0">
                <a:solidFill>
                  <a:sysClr val="windowText" lastClr="000000"/>
                </a:solidFill>
                <a:latin typeface="Century"/>
                <a:cs typeface="Century"/>
              </a:rPr>
              <a:t>2004</a:t>
            </a:r>
            <a:r>
              <a:rPr kumimoji="0" sz="950" kern="0" spc="114" dirty="0">
                <a:solidFill>
                  <a:sysClr val="windowText" lastClr="000000"/>
                </a:solidFill>
                <a:latin typeface="Century"/>
                <a:cs typeface="Century"/>
              </a:rPr>
              <a:t> </a:t>
            </a:r>
            <a:r>
              <a:rPr kumimoji="0" sz="950" kern="0" spc="190" dirty="0">
                <a:solidFill>
                  <a:sysClr val="windowText" lastClr="000000"/>
                </a:solidFill>
                <a:latin typeface="Century"/>
                <a:cs typeface="Century"/>
              </a:rPr>
              <a:t>Jun;</a:t>
            </a:r>
            <a:r>
              <a:rPr kumimoji="0" sz="950" kern="0" spc="105" dirty="0">
                <a:solidFill>
                  <a:sysClr val="windowText" lastClr="000000"/>
                </a:solidFill>
                <a:latin typeface="Century"/>
                <a:cs typeface="Century"/>
              </a:rPr>
              <a:t> </a:t>
            </a:r>
            <a:r>
              <a:rPr kumimoji="0" sz="950" kern="0" spc="170" dirty="0">
                <a:solidFill>
                  <a:sysClr val="windowText" lastClr="000000"/>
                </a:solidFill>
                <a:latin typeface="Century"/>
                <a:cs typeface="Century"/>
              </a:rPr>
              <a:t>34(3):329-</a:t>
            </a:r>
            <a:r>
              <a:rPr kumimoji="0" sz="950" kern="0" spc="145" dirty="0">
                <a:solidFill>
                  <a:sysClr val="windowText" lastClr="000000"/>
                </a:solidFill>
                <a:latin typeface="Century"/>
                <a:cs typeface="Century"/>
              </a:rPr>
              <a:t>39.</a:t>
            </a:r>
            <a:endParaRPr kumimoji="0" sz="950" kern="0" dirty="0">
              <a:solidFill>
                <a:sysClr val="windowText" lastClr="000000"/>
              </a:solidFill>
              <a:latin typeface="Century"/>
              <a:cs typeface="Century"/>
            </a:endParaRPr>
          </a:p>
          <a:p>
            <a:pPr marL="12700" marR="13970">
              <a:lnSpc>
                <a:spcPts val="1600"/>
              </a:lnSpc>
              <a:spcBef>
                <a:spcPts val="120"/>
              </a:spcBef>
            </a:pPr>
            <a:r>
              <a:rPr kumimoji="0" sz="900" kern="0" spc="160" dirty="0">
                <a:solidFill>
                  <a:sysClr val="windowText" lastClr="000000"/>
                </a:solidFill>
                <a:latin typeface="Century"/>
                <a:cs typeface="Century"/>
              </a:rPr>
              <a:t>Review</a:t>
            </a:r>
            <a:r>
              <a:rPr kumimoji="0" sz="900" kern="0" spc="85" dirty="0">
                <a:solidFill>
                  <a:sysClr val="windowText" lastClr="000000"/>
                </a:solidFill>
                <a:latin typeface="Century"/>
                <a:cs typeface="Century"/>
              </a:rPr>
              <a:t> </a:t>
            </a:r>
            <a:r>
              <a:rPr kumimoji="0" sz="900" kern="0" spc="150" dirty="0">
                <a:solidFill>
                  <a:sysClr val="windowText" lastClr="000000"/>
                </a:solidFill>
                <a:latin typeface="Century"/>
                <a:cs typeface="Century"/>
              </a:rPr>
              <a:t>Co-</a:t>
            </a:r>
            <a:r>
              <a:rPr kumimoji="0" sz="900" kern="0" spc="130" dirty="0">
                <a:solidFill>
                  <a:sysClr val="windowText" lastClr="000000"/>
                </a:solidFill>
                <a:latin typeface="Century"/>
                <a:cs typeface="Century"/>
              </a:rPr>
              <a:t>existing</a:t>
            </a:r>
            <a:r>
              <a:rPr kumimoji="0" sz="900" kern="0" spc="75" dirty="0">
                <a:solidFill>
                  <a:sysClr val="windowText" lastClr="000000"/>
                </a:solidFill>
                <a:latin typeface="Century"/>
                <a:cs typeface="Century"/>
              </a:rPr>
              <a:t> </a:t>
            </a:r>
            <a:r>
              <a:rPr kumimoji="0" sz="900" kern="0" spc="140" dirty="0">
                <a:solidFill>
                  <a:sysClr val="windowText" lastClr="000000"/>
                </a:solidFill>
                <a:latin typeface="Century"/>
                <a:cs typeface="Century"/>
              </a:rPr>
              <a:t>disorders</a:t>
            </a:r>
            <a:r>
              <a:rPr kumimoji="0" sz="900" kern="0" spc="95" dirty="0">
                <a:solidFill>
                  <a:sysClr val="windowText" lastClr="000000"/>
                </a:solidFill>
                <a:latin typeface="Century"/>
                <a:cs typeface="Century"/>
              </a:rPr>
              <a:t> </a:t>
            </a:r>
            <a:r>
              <a:rPr kumimoji="0" sz="900" kern="0" spc="135" dirty="0">
                <a:solidFill>
                  <a:sysClr val="windowText" lastClr="000000"/>
                </a:solidFill>
                <a:latin typeface="Century"/>
                <a:cs typeface="Century"/>
              </a:rPr>
              <a:t>in</a:t>
            </a:r>
            <a:r>
              <a:rPr kumimoji="0" sz="900" kern="0" spc="15" dirty="0">
                <a:solidFill>
                  <a:sysClr val="windowText" lastClr="000000"/>
                </a:solidFill>
                <a:latin typeface="Century"/>
                <a:cs typeface="Century"/>
              </a:rPr>
              <a:t> </a:t>
            </a:r>
            <a:r>
              <a:rPr kumimoji="0" sz="900" kern="0" spc="229" dirty="0">
                <a:solidFill>
                  <a:sysClr val="windowText" lastClr="000000"/>
                </a:solidFill>
                <a:latin typeface="Century"/>
                <a:cs typeface="Century"/>
              </a:rPr>
              <a:t>ADHD</a:t>
            </a:r>
            <a:r>
              <a:rPr kumimoji="0" sz="900" kern="0" spc="95" dirty="0">
                <a:solidFill>
                  <a:sysClr val="windowText" lastClr="000000"/>
                </a:solidFill>
                <a:latin typeface="Century"/>
                <a:cs typeface="Century"/>
              </a:rPr>
              <a:t> </a:t>
            </a:r>
            <a:r>
              <a:rPr kumimoji="0" sz="900" kern="0" spc="90" dirty="0">
                <a:solidFill>
                  <a:sysClr val="windowText" lastClr="000000"/>
                </a:solidFill>
                <a:latin typeface="Century"/>
                <a:cs typeface="Century"/>
              </a:rPr>
              <a:t>-</a:t>
            </a:r>
            <a:r>
              <a:rPr kumimoji="0" sz="900" kern="0" spc="100" dirty="0">
                <a:solidFill>
                  <a:sysClr val="windowText" lastClr="000000"/>
                </a:solidFill>
                <a:latin typeface="Century"/>
                <a:cs typeface="Century"/>
              </a:rPr>
              <a:t>-</a:t>
            </a:r>
            <a:r>
              <a:rPr kumimoji="0" sz="900" kern="0" spc="90" dirty="0">
                <a:solidFill>
                  <a:sysClr val="windowText" lastClr="000000"/>
                </a:solidFill>
                <a:latin typeface="Century"/>
                <a:cs typeface="Century"/>
              </a:rPr>
              <a:t> </a:t>
            </a:r>
            <a:r>
              <a:rPr kumimoji="0" sz="900" kern="0" spc="135" dirty="0">
                <a:solidFill>
                  <a:sysClr val="windowText" lastClr="000000"/>
                </a:solidFill>
                <a:latin typeface="Century"/>
                <a:cs typeface="Century"/>
              </a:rPr>
              <a:t>implications</a:t>
            </a:r>
            <a:r>
              <a:rPr kumimoji="0" sz="900" kern="0" spc="95" dirty="0">
                <a:solidFill>
                  <a:sysClr val="windowText" lastClr="000000"/>
                </a:solidFill>
                <a:latin typeface="Century"/>
                <a:cs typeface="Century"/>
              </a:rPr>
              <a:t> </a:t>
            </a:r>
            <a:r>
              <a:rPr kumimoji="0" sz="900" kern="0" spc="125" dirty="0">
                <a:solidFill>
                  <a:sysClr val="windowText" lastClr="000000"/>
                </a:solidFill>
                <a:latin typeface="Century"/>
                <a:cs typeface="Century"/>
              </a:rPr>
              <a:t>for</a:t>
            </a:r>
            <a:r>
              <a:rPr kumimoji="0" sz="900" kern="0" spc="90" dirty="0">
                <a:solidFill>
                  <a:sysClr val="windowText" lastClr="000000"/>
                </a:solidFill>
                <a:latin typeface="Century"/>
                <a:cs typeface="Century"/>
              </a:rPr>
              <a:t> </a:t>
            </a:r>
            <a:r>
              <a:rPr kumimoji="0" sz="900" kern="0" spc="140" dirty="0">
                <a:solidFill>
                  <a:sysClr val="windowText" lastClr="000000"/>
                </a:solidFill>
                <a:latin typeface="Century"/>
                <a:cs typeface="Century"/>
              </a:rPr>
              <a:t>diagnosis</a:t>
            </a:r>
            <a:r>
              <a:rPr kumimoji="0" sz="900" kern="0" spc="100" dirty="0">
                <a:solidFill>
                  <a:sysClr val="windowText" lastClr="000000"/>
                </a:solidFill>
                <a:latin typeface="Century"/>
                <a:cs typeface="Century"/>
              </a:rPr>
              <a:t> </a:t>
            </a:r>
            <a:r>
              <a:rPr kumimoji="0" sz="900" kern="0" spc="170" dirty="0">
                <a:solidFill>
                  <a:sysClr val="windowText" lastClr="000000"/>
                </a:solidFill>
                <a:latin typeface="Century"/>
                <a:cs typeface="Century"/>
              </a:rPr>
              <a:t>and</a:t>
            </a:r>
            <a:r>
              <a:rPr kumimoji="0" sz="900" kern="0" spc="85" dirty="0">
                <a:solidFill>
                  <a:sysClr val="windowText" lastClr="000000"/>
                </a:solidFill>
                <a:latin typeface="Century"/>
                <a:cs typeface="Century"/>
              </a:rPr>
              <a:t> </a:t>
            </a:r>
            <a:r>
              <a:rPr kumimoji="0" sz="900" kern="0" spc="125" dirty="0">
                <a:solidFill>
                  <a:sysClr val="windowText" lastClr="000000"/>
                </a:solidFill>
                <a:latin typeface="Century"/>
                <a:cs typeface="Century"/>
              </a:rPr>
              <a:t>intervention. </a:t>
            </a:r>
            <a:r>
              <a:rPr kumimoji="0" sz="900" kern="0" spc="135" dirty="0">
                <a:solidFill>
                  <a:sysClr val="windowText" lastClr="000000"/>
                </a:solidFill>
                <a:latin typeface="Century"/>
                <a:cs typeface="Century"/>
              </a:rPr>
              <a:t>Gillberg</a:t>
            </a:r>
            <a:r>
              <a:rPr kumimoji="0" sz="900" kern="0" spc="70" dirty="0">
                <a:solidFill>
                  <a:sysClr val="windowText" lastClr="000000"/>
                </a:solidFill>
                <a:latin typeface="Century"/>
                <a:cs typeface="Century"/>
              </a:rPr>
              <a:t> </a:t>
            </a:r>
            <a:r>
              <a:rPr kumimoji="0" sz="900" kern="0" spc="150" dirty="0">
                <a:solidFill>
                  <a:sysClr val="windowText" lastClr="000000"/>
                </a:solidFill>
                <a:latin typeface="Century"/>
                <a:cs typeface="Century"/>
              </a:rPr>
              <a:t>C,</a:t>
            </a:r>
            <a:r>
              <a:rPr kumimoji="0" sz="900" kern="0" spc="70" dirty="0">
                <a:solidFill>
                  <a:sysClr val="windowText" lastClr="000000"/>
                </a:solidFill>
                <a:latin typeface="Century"/>
                <a:cs typeface="Century"/>
              </a:rPr>
              <a:t> </a:t>
            </a:r>
            <a:r>
              <a:rPr kumimoji="0" sz="900" kern="0" spc="135" dirty="0">
                <a:solidFill>
                  <a:sysClr val="windowText" lastClr="000000"/>
                </a:solidFill>
                <a:latin typeface="Century"/>
                <a:cs typeface="Century"/>
              </a:rPr>
              <a:t>Gillberg</a:t>
            </a:r>
            <a:r>
              <a:rPr kumimoji="0" sz="900" kern="0" spc="70" dirty="0">
                <a:solidFill>
                  <a:sysClr val="windowText" lastClr="000000"/>
                </a:solidFill>
                <a:latin typeface="Century"/>
                <a:cs typeface="Century"/>
              </a:rPr>
              <a:t> </a:t>
            </a:r>
            <a:r>
              <a:rPr kumimoji="0" sz="900" kern="0" spc="140" dirty="0">
                <a:solidFill>
                  <a:sysClr val="windowText" lastClr="000000"/>
                </a:solidFill>
                <a:latin typeface="Century"/>
                <a:cs typeface="Century"/>
              </a:rPr>
              <a:t>IC,</a:t>
            </a:r>
            <a:r>
              <a:rPr kumimoji="0" sz="900" kern="0" spc="70" dirty="0">
                <a:solidFill>
                  <a:sysClr val="windowText" lastClr="000000"/>
                </a:solidFill>
                <a:latin typeface="Century"/>
                <a:cs typeface="Century"/>
              </a:rPr>
              <a:t> </a:t>
            </a:r>
            <a:r>
              <a:rPr kumimoji="0" sz="900" kern="0" spc="170" dirty="0">
                <a:solidFill>
                  <a:sysClr val="windowText" lastClr="000000"/>
                </a:solidFill>
                <a:latin typeface="Century"/>
                <a:cs typeface="Century"/>
              </a:rPr>
              <a:t>Rasmussen</a:t>
            </a:r>
            <a:r>
              <a:rPr kumimoji="0" sz="900" kern="0" spc="65" dirty="0">
                <a:solidFill>
                  <a:sysClr val="windowText" lastClr="000000"/>
                </a:solidFill>
                <a:latin typeface="Century"/>
                <a:cs typeface="Century"/>
              </a:rPr>
              <a:t> P, </a:t>
            </a:r>
            <a:r>
              <a:rPr kumimoji="0" sz="900" kern="0" spc="155" dirty="0">
                <a:solidFill>
                  <a:sysClr val="windowText" lastClr="000000"/>
                </a:solidFill>
                <a:latin typeface="Century"/>
                <a:cs typeface="Century"/>
              </a:rPr>
              <a:t>Kadesjö</a:t>
            </a:r>
            <a:r>
              <a:rPr kumimoji="0" sz="900" kern="0" spc="75" dirty="0">
                <a:solidFill>
                  <a:sysClr val="windowText" lastClr="000000"/>
                </a:solidFill>
                <a:latin typeface="Century"/>
                <a:cs typeface="Century"/>
              </a:rPr>
              <a:t> </a:t>
            </a:r>
            <a:r>
              <a:rPr kumimoji="0" sz="900" kern="0" spc="150" dirty="0">
                <a:solidFill>
                  <a:sysClr val="windowText" lastClr="000000"/>
                </a:solidFill>
                <a:latin typeface="Century"/>
                <a:cs typeface="Century"/>
              </a:rPr>
              <a:t>B,</a:t>
            </a:r>
            <a:r>
              <a:rPr kumimoji="0" sz="900" kern="0" spc="60" dirty="0">
                <a:solidFill>
                  <a:sysClr val="windowText" lastClr="000000"/>
                </a:solidFill>
                <a:latin typeface="Century"/>
                <a:cs typeface="Century"/>
              </a:rPr>
              <a:t> </a:t>
            </a:r>
            <a:r>
              <a:rPr kumimoji="0" sz="900" kern="0" spc="155" dirty="0">
                <a:solidFill>
                  <a:sysClr val="windowText" lastClr="000000"/>
                </a:solidFill>
                <a:latin typeface="Century"/>
                <a:cs typeface="Century"/>
              </a:rPr>
              <a:t>Söderström</a:t>
            </a:r>
            <a:r>
              <a:rPr kumimoji="0" sz="900" kern="0" spc="70" dirty="0">
                <a:solidFill>
                  <a:sysClr val="windowText" lastClr="000000"/>
                </a:solidFill>
                <a:latin typeface="Century"/>
                <a:cs typeface="Century"/>
              </a:rPr>
              <a:t> </a:t>
            </a:r>
            <a:r>
              <a:rPr kumimoji="0" sz="900" kern="0" spc="165" dirty="0">
                <a:solidFill>
                  <a:sysClr val="windowText" lastClr="000000"/>
                </a:solidFill>
                <a:latin typeface="Century"/>
                <a:cs typeface="Century"/>
              </a:rPr>
              <a:t>H,</a:t>
            </a:r>
            <a:r>
              <a:rPr kumimoji="0" sz="900" kern="0" spc="70" dirty="0">
                <a:solidFill>
                  <a:sysClr val="windowText" lastClr="000000"/>
                </a:solidFill>
                <a:latin typeface="Century"/>
                <a:cs typeface="Century"/>
              </a:rPr>
              <a:t> </a:t>
            </a:r>
            <a:r>
              <a:rPr kumimoji="0" sz="900" kern="0" spc="175" dirty="0">
                <a:solidFill>
                  <a:sysClr val="windowText" lastClr="000000"/>
                </a:solidFill>
                <a:latin typeface="Century"/>
                <a:cs typeface="Century"/>
              </a:rPr>
              <a:t>Råstam</a:t>
            </a:r>
            <a:r>
              <a:rPr kumimoji="0" sz="900" kern="0" spc="65" dirty="0">
                <a:solidFill>
                  <a:sysClr val="windowText" lastClr="000000"/>
                </a:solidFill>
                <a:latin typeface="Century"/>
                <a:cs typeface="Century"/>
              </a:rPr>
              <a:t> </a:t>
            </a:r>
            <a:r>
              <a:rPr kumimoji="0" sz="900" kern="0" spc="185" dirty="0">
                <a:solidFill>
                  <a:sysClr val="windowText" lastClr="000000"/>
                </a:solidFill>
                <a:latin typeface="Century"/>
                <a:cs typeface="Century"/>
              </a:rPr>
              <a:t>M,</a:t>
            </a:r>
            <a:r>
              <a:rPr kumimoji="0" sz="900" kern="0" spc="70" dirty="0">
                <a:solidFill>
                  <a:sysClr val="windowText" lastClr="000000"/>
                </a:solidFill>
                <a:latin typeface="Century"/>
                <a:cs typeface="Century"/>
              </a:rPr>
              <a:t> </a:t>
            </a:r>
            <a:r>
              <a:rPr kumimoji="0" sz="900" kern="0" spc="165" dirty="0">
                <a:solidFill>
                  <a:sysClr val="windowText" lastClr="000000"/>
                </a:solidFill>
                <a:latin typeface="Century"/>
                <a:cs typeface="Century"/>
              </a:rPr>
              <a:t>Johnson</a:t>
            </a:r>
            <a:r>
              <a:rPr kumimoji="0" sz="900" kern="0" spc="80" dirty="0">
                <a:solidFill>
                  <a:sysClr val="windowText" lastClr="000000"/>
                </a:solidFill>
                <a:latin typeface="Century"/>
                <a:cs typeface="Century"/>
              </a:rPr>
              <a:t> </a:t>
            </a:r>
            <a:r>
              <a:rPr kumimoji="0" sz="900" kern="0" spc="160" dirty="0">
                <a:solidFill>
                  <a:sysClr val="windowText" lastClr="000000"/>
                </a:solidFill>
                <a:latin typeface="Century"/>
                <a:cs typeface="Century"/>
              </a:rPr>
              <a:t>M, </a:t>
            </a:r>
            <a:r>
              <a:rPr kumimoji="0" sz="900" kern="0" spc="155" dirty="0">
                <a:solidFill>
                  <a:sysClr val="windowText" lastClr="000000"/>
                </a:solidFill>
                <a:latin typeface="Century"/>
                <a:cs typeface="Century"/>
              </a:rPr>
              <a:t>Rothenberger</a:t>
            </a:r>
            <a:r>
              <a:rPr kumimoji="0" sz="900" kern="0" spc="-5" dirty="0">
                <a:solidFill>
                  <a:sysClr val="windowText" lastClr="000000"/>
                </a:solidFill>
                <a:latin typeface="Century"/>
                <a:cs typeface="Century"/>
              </a:rPr>
              <a:t> </a:t>
            </a:r>
            <a:r>
              <a:rPr kumimoji="0" sz="900" kern="0" spc="150" dirty="0">
                <a:solidFill>
                  <a:sysClr val="windowText" lastClr="000000"/>
                </a:solidFill>
                <a:latin typeface="Century"/>
                <a:cs typeface="Century"/>
              </a:rPr>
              <a:t>A,</a:t>
            </a:r>
            <a:r>
              <a:rPr kumimoji="0" sz="900" kern="0" spc="80" dirty="0">
                <a:solidFill>
                  <a:sysClr val="windowText" lastClr="000000"/>
                </a:solidFill>
                <a:latin typeface="Century"/>
                <a:cs typeface="Century"/>
              </a:rPr>
              <a:t> </a:t>
            </a:r>
            <a:r>
              <a:rPr kumimoji="0" sz="900" kern="0" spc="150" dirty="0">
                <a:solidFill>
                  <a:sysClr val="windowText" lastClr="000000"/>
                </a:solidFill>
                <a:latin typeface="Century"/>
                <a:cs typeface="Century"/>
              </a:rPr>
              <a:t>Niklasson</a:t>
            </a:r>
            <a:r>
              <a:rPr kumimoji="0" sz="900" kern="0" spc="85" dirty="0">
                <a:solidFill>
                  <a:sysClr val="windowText" lastClr="000000"/>
                </a:solidFill>
                <a:latin typeface="Century"/>
                <a:cs typeface="Century"/>
              </a:rPr>
              <a:t> </a:t>
            </a:r>
            <a:r>
              <a:rPr kumimoji="0" sz="900" kern="0" spc="150" dirty="0">
                <a:solidFill>
                  <a:sysClr val="windowText" lastClr="000000"/>
                </a:solidFill>
                <a:latin typeface="Century"/>
                <a:cs typeface="Century"/>
              </a:rPr>
              <a:t>L</a:t>
            </a:r>
            <a:endParaRPr kumimoji="0" sz="900" kern="0" dirty="0">
              <a:solidFill>
                <a:sysClr val="windowText" lastClr="000000"/>
              </a:solidFill>
              <a:latin typeface="Century"/>
              <a:cs typeface="Century"/>
            </a:endParaRPr>
          </a:p>
          <a:p>
            <a:pPr marL="12700">
              <a:spcBef>
                <a:spcPts val="385"/>
              </a:spcBef>
            </a:pPr>
            <a:r>
              <a:rPr kumimoji="0" sz="900" kern="0" spc="175" dirty="0">
                <a:solidFill>
                  <a:sysClr val="windowText" lastClr="000000"/>
                </a:solidFill>
                <a:latin typeface="Century"/>
                <a:cs typeface="Century"/>
              </a:rPr>
              <a:t>Eur</a:t>
            </a:r>
            <a:r>
              <a:rPr kumimoji="0" sz="900" kern="0" spc="90" dirty="0">
                <a:solidFill>
                  <a:sysClr val="windowText" lastClr="000000"/>
                </a:solidFill>
                <a:latin typeface="Century"/>
                <a:cs typeface="Century"/>
              </a:rPr>
              <a:t> </a:t>
            </a:r>
            <a:r>
              <a:rPr kumimoji="0" sz="900" kern="0" spc="145" dirty="0">
                <a:solidFill>
                  <a:sysClr val="windowText" lastClr="000000"/>
                </a:solidFill>
                <a:latin typeface="Century"/>
                <a:cs typeface="Century"/>
              </a:rPr>
              <a:t>Child</a:t>
            </a:r>
            <a:r>
              <a:rPr kumimoji="0" sz="900" kern="0" spc="10" dirty="0">
                <a:solidFill>
                  <a:sysClr val="windowText" lastClr="000000"/>
                </a:solidFill>
                <a:latin typeface="Century"/>
                <a:cs typeface="Century"/>
              </a:rPr>
              <a:t> </a:t>
            </a:r>
            <a:r>
              <a:rPr kumimoji="0" sz="900" kern="0" spc="150" dirty="0">
                <a:solidFill>
                  <a:sysClr val="windowText" lastClr="000000"/>
                </a:solidFill>
                <a:latin typeface="Century"/>
                <a:cs typeface="Century"/>
              </a:rPr>
              <a:t>Adolesc</a:t>
            </a:r>
            <a:r>
              <a:rPr kumimoji="0" sz="900" kern="0" spc="95" dirty="0">
                <a:solidFill>
                  <a:sysClr val="windowText" lastClr="000000"/>
                </a:solidFill>
                <a:latin typeface="Century"/>
                <a:cs typeface="Century"/>
              </a:rPr>
              <a:t> </a:t>
            </a:r>
            <a:r>
              <a:rPr kumimoji="0" sz="900" kern="0" spc="125" dirty="0">
                <a:solidFill>
                  <a:sysClr val="windowText" lastClr="000000"/>
                </a:solidFill>
                <a:latin typeface="Century"/>
                <a:cs typeface="Century"/>
              </a:rPr>
              <a:t>Psychiatry.</a:t>
            </a:r>
            <a:r>
              <a:rPr kumimoji="0" sz="900" kern="0" spc="85" dirty="0">
                <a:solidFill>
                  <a:sysClr val="windowText" lastClr="000000"/>
                </a:solidFill>
                <a:latin typeface="Century"/>
                <a:cs typeface="Century"/>
              </a:rPr>
              <a:t> </a:t>
            </a:r>
            <a:r>
              <a:rPr kumimoji="0" sz="900" kern="0" spc="150" dirty="0">
                <a:solidFill>
                  <a:sysClr val="windowText" lastClr="000000"/>
                </a:solidFill>
                <a:latin typeface="Century"/>
                <a:cs typeface="Century"/>
              </a:rPr>
              <a:t>2004;</a:t>
            </a:r>
            <a:r>
              <a:rPr kumimoji="0" sz="900" kern="0" spc="80" dirty="0">
                <a:solidFill>
                  <a:sysClr val="windowText" lastClr="000000"/>
                </a:solidFill>
                <a:latin typeface="Century"/>
                <a:cs typeface="Century"/>
              </a:rPr>
              <a:t> </a:t>
            </a:r>
            <a:r>
              <a:rPr kumimoji="0" sz="900" kern="0" spc="165" dirty="0">
                <a:solidFill>
                  <a:sysClr val="windowText" lastClr="000000"/>
                </a:solidFill>
                <a:latin typeface="Century"/>
                <a:cs typeface="Century"/>
              </a:rPr>
              <a:t>13</a:t>
            </a:r>
            <a:r>
              <a:rPr kumimoji="0" sz="900" kern="0" spc="95" dirty="0">
                <a:solidFill>
                  <a:sysClr val="windowText" lastClr="000000"/>
                </a:solidFill>
                <a:latin typeface="Century"/>
                <a:cs typeface="Century"/>
              </a:rPr>
              <a:t> </a:t>
            </a:r>
            <a:r>
              <a:rPr kumimoji="0" sz="900" kern="0" spc="155" dirty="0">
                <a:solidFill>
                  <a:sysClr val="windowText" lastClr="000000"/>
                </a:solidFill>
                <a:latin typeface="Century"/>
                <a:cs typeface="Century"/>
              </a:rPr>
              <a:t>Suppl</a:t>
            </a:r>
            <a:r>
              <a:rPr kumimoji="0" sz="900" kern="0" spc="95" dirty="0">
                <a:solidFill>
                  <a:sysClr val="windowText" lastClr="000000"/>
                </a:solidFill>
                <a:latin typeface="Century"/>
                <a:cs typeface="Century"/>
              </a:rPr>
              <a:t> </a:t>
            </a:r>
            <a:r>
              <a:rPr kumimoji="0" sz="900" kern="0" spc="120" dirty="0">
                <a:solidFill>
                  <a:sysClr val="windowText" lastClr="000000"/>
                </a:solidFill>
                <a:latin typeface="Century"/>
                <a:cs typeface="Century"/>
              </a:rPr>
              <a:t>1():I80-</a:t>
            </a:r>
            <a:r>
              <a:rPr kumimoji="0" sz="900" kern="0" spc="110" dirty="0">
                <a:solidFill>
                  <a:sysClr val="windowText" lastClr="000000"/>
                </a:solidFill>
                <a:latin typeface="Century"/>
                <a:cs typeface="Century"/>
              </a:rPr>
              <a:t>92.</a:t>
            </a:r>
            <a:endParaRPr kumimoji="0" sz="900" kern="0" dirty="0">
              <a:solidFill>
                <a:sysClr val="windowText" lastClr="000000"/>
              </a:solidFill>
              <a:latin typeface="Century"/>
              <a:cs typeface="Century"/>
            </a:endParaRPr>
          </a:p>
        </p:txBody>
      </p:sp>
      <p:sp>
        <p:nvSpPr>
          <p:cNvPr id="6" name="object 6"/>
          <p:cNvSpPr txBox="1"/>
          <p:nvPr/>
        </p:nvSpPr>
        <p:spPr>
          <a:xfrm>
            <a:off x="9485329" y="5055624"/>
            <a:ext cx="542925" cy="157735"/>
          </a:xfrm>
          <a:prstGeom prst="rect">
            <a:avLst/>
          </a:prstGeom>
        </p:spPr>
        <p:txBody>
          <a:bodyPr vert="horz" wrap="square" lIns="0" tIns="11430" rIns="0" bIns="0" rtlCol="0">
            <a:spAutoFit/>
          </a:bodyPr>
          <a:lstStyle/>
          <a:p>
            <a:pPr marL="12700">
              <a:spcBef>
                <a:spcPts val="90"/>
              </a:spcBef>
            </a:pPr>
            <a:r>
              <a:rPr kumimoji="0" sz="950" kern="0" spc="150" dirty="0">
                <a:solidFill>
                  <a:sysClr val="windowText" lastClr="000000"/>
                </a:solidFill>
                <a:latin typeface="Century"/>
                <a:cs typeface="Century"/>
              </a:rPr>
              <a:t>Deficit</a:t>
            </a:r>
            <a:endParaRPr kumimoji="0" sz="950" kern="0">
              <a:solidFill>
                <a:sysClr val="windowText" lastClr="000000"/>
              </a:solidFill>
              <a:latin typeface="Century"/>
              <a:cs typeface="Century"/>
            </a:endParaRPr>
          </a:p>
        </p:txBody>
      </p:sp>
      <p:sp>
        <p:nvSpPr>
          <p:cNvPr id="7" name="object 7"/>
          <p:cNvSpPr txBox="1"/>
          <p:nvPr/>
        </p:nvSpPr>
        <p:spPr>
          <a:xfrm>
            <a:off x="2516225" y="5080761"/>
            <a:ext cx="367030" cy="258404"/>
          </a:xfrm>
          <a:prstGeom prst="rect">
            <a:avLst/>
          </a:prstGeom>
        </p:spPr>
        <p:txBody>
          <a:bodyPr vert="horz" wrap="square" lIns="0" tIns="12065" rIns="0" bIns="0" rtlCol="0">
            <a:spAutoFit/>
          </a:bodyPr>
          <a:lstStyle/>
          <a:p>
            <a:pPr marL="12700">
              <a:spcBef>
                <a:spcPts val="95"/>
              </a:spcBef>
            </a:pPr>
            <a:r>
              <a:rPr kumimoji="0" sz="1600" kern="0" spc="-25" dirty="0">
                <a:solidFill>
                  <a:sysClr val="windowText" lastClr="000000"/>
                </a:solidFill>
                <a:latin typeface="ＭＳ Ｐゴシック"/>
                <a:cs typeface="ＭＳ Ｐゴシック"/>
              </a:rPr>
              <a:t>＊１</a:t>
            </a:r>
            <a:endParaRPr kumimoji="0" sz="1600" kern="0">
              <a:solidFill>
                <a:sysClr val="windowText" lastClr="000000"/>
              </a:solidFill>
              <a:latin typeface="ＭＳ Ｐゴシック"/>
              <a:cs typeface="ＭＳ Ｐゴシック"/>
            </a:endParaRPr>
          </a:p>
        </p:txBody>
      </p:sp>
      <p:sp>
        <p:nvSpPr>
          <p:cNvPr id="8" name="object 8"/>
          <p:cNvSpPr txBox="1"/>
          <p:nvPr/>
        </p:nvSpPr>
        <p:spPr>
          <a:xfrm>
            <a:off x="2472639" y="5946749"/>
            <a:ext cx="367030" cy="258404"/>
          </a:xfrm>
          <a:prstGeom prst="rect">
            <a:avLst/>
          </a:prstGeom>
        </p:spPr>
        <p:txBody>
          <a:bodyPr vert="horz" wrap="square" lIns="0" tIns="12065" rIns="0" bIns="0" rtlCol="0">
            <a:spAutoFit/>
          </a:bodyPr>
          <a:lstStyle/>
          <a:p>
            <a:pPr marL="12700">
              <a:spcBef>
                <a:spcPts val="95"/>
              </a:spcBef>
            </a:pPr>
            <a:r>
              <a:rPr kumimoji="0" sz="1600" kern="0" spc="-25" dirty="0">
                <a:solidFill>
                  <a:sysClr val="windowText" lastClr="000000"/>
                </a:solidFill>
                <a:latin typeface="ＭＳ Ｐゴシック"/>
                <a:cs typeface="ＭＳ Ｐゴシック"/>
              </a:rPr>
              <a:t>＊２</a:t>
            </a:r>
            <a:endParaRPr kumimoji="0" sz="1600" kern="0">
              <a:solidFill>
                <a:sysClr val="windowText" lastClr="000000"/>
              </a:solidFill>
              <a:latin typeface="ＭＳ Ｐゴシック"/>
              <a:cs typeface="ＭＳ Ｐゴシック"/>
            </a:endParaRPr>
          </a:p>
        </p:txBody>
      </p:sp>
      <p:sp>
        <p:nvSpPr>
          <p:cNvPr id="10" name="テキスト ボックス 9">
            <a:extLst>
              <a:ext uri="{FF2B5EF4-FFF2-40B4-BE49-F238E27FC236}">
                <a16:creationId xmlns:a16="http://schemas.microsoft.com/office/drawing/2014/main" id="{E83C07C3-9136-CDA1-6E27-CF98DFC2C725}"/>
              </a:ext>
            </a:extLst>
          </p:cNvPr>
          <p:cNvSpPr txBox="1"/>
          <p:nvPr/>
        </p:nvSpPr>
        <p:spPr>
          <a:xfrm>
            <a:off x="7299924" y="6283831"/>
            <a:ext cx="4600575" cy="369332"/>
          </a:xfrm>
          <a:prstGeom prst="rect">
            <a:avLst/>
          </a:prstGeom>
          <a:noFill/>
        </p:spPr>
        <p:txBody>
          <a:bodyPr wrap="square" rtlCol="0">
            <a:spAutoFit/>
          </a:bodyPr>
          <a:lstStyle/>
          <a:p>
            <a:r>
              <a:rPr kumimoji="1" lang="en-US" altLang="ja-JP" dirty="0"/>
              <a:t>ADHD</a:t>
            </a:r>
            <a:r>
              <a:rPr kumimoji="1" lang="ja-JP" altLang="en-US" dirty="0"/>
              <a:t>に関する最近の話題２０１９　小野和哉</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8340" y="583690"/>
            <a:ext cx="8305832" cy="665611"/>
          </a:xfrm>
          <a:prstGeom prst="rect">
            <a:avLst/>
          </a:prstGeom>
        </p:spPr>
      </p:pic>
      <p:sp>
        <p:nvSpPr>
          <p:cNvPr id="3" name="object 3"/>
          <p:cNvSpPr txBox="1">
            <a:spLocks noGrp="1"/>
          </p:cNvSpPr>
          <p:nvPr>
            <p:ph type="title"/>
          </p:nvPr>
        </p:nvSpPr>
        <p:spPr>
          <a:xfrm>
            <a:off x="2037690" y="528065"/>
            <a:ext cx="2603469" cy="627736"/>
          </a:xfrm>
          <a:prstGeom prst="rect">
            <a:avLst/>
          </a:prstGeom>
        </p:spPr>
        <p:txBody>
          <a:bodyPr vert="horz" wrap="square" lIns="0" tIns="12065" rIns="0" bIns="0" rtlCol="0">
            <a:spAutoFit/>
          </a:bodyPr>
          <a:lstStyle/>
          <a:p>
            <a:pPr marL="12700">
              <a:spcBef>
                <a:spcPts val="95"/>
              </a:spcBef>
            </a:pPr>
            <a:r>
              <a:rPr sz="4000" spc="-45" dirty="0"/>
              <a:t>併存の意味</a:t>
            </a:r>
            <a:endParaRPr sz="4000"/>
          </a:p>
        </p:txBody>
      </p:sp>
      <p:sp>
        <p:nvSpPr>
          <p:cNvPr id="4" name="object 4"/>
          <p:cNvSpPr txBox="1"/>
          <p:nvPr/>
        </p:nvSpPr>
        <p:spPr>
          <a:xfrm>
            <a:off x="1257299" y="1254327"/>
            <a:ext cx="9610725" cy="4677434"/>
          </a:xfrm>
          <a:prstGeom prst="rect">
            <a:avLst/>
          </a:prstGeom>
        </p:spPr>
        <p:txBody>
          <a:bodyPr vert="horz" wrap="square" lIns="0" tIns="10795" rIns="0" bIns="0" rtlCol="0">
            <a:spAutoFit/>
          </a:bodyPr>
          <a:lstStyle/>
          <a:p>
            <a:pPr marL="63500" marR="55880" indent="208915" algn="just">
              <a:lnSpc>
                <a:spcPct val="101699"/>
              </a:lnSpc>
              <a:spcBef>
                <a:spcPts val="85"/>
              </a:spcBef>
            </a:pPr>
            <a:r>
              <a:rPr kumimoji="0" sz="2450" kern="0" dirty="0">
                <a:solidFill>
                  <a:sysClr val="windowText" lastClr="000000"/>
                </a:solidFill>
                <a:latin typeface="Calibri"/>
                <a:cs typeface="Calibri"/>
              </a:rPr>
              <a:t>ADHD</a:t>
            </a:r>
            <a:r>
              <a:rPr kumimoji="0" sz="2450" kern="0" dirty="0">
                <a:solidFill>
                  <a:sysClr val="windowText" lastClr="000000"/>
                </a:solidFill>
                <a:latin typeface="ＭＳ Ｐゴシック"/>
                <a:cs typeface="ＭＳ Ｐゴシック"/>
              </a:rPr>
              <a:t>に</a:t>
            </a:r>
            <a:r>
              <a:rPr kumimoji="0" sz="2450" kern="0" dirty="0">
                <a:solidFill>
                  <a:sysClr val="windowText" lastClr="000000"/>
                </a:solidFill>
                <a:latin typeface="Calibri"/>
                <a:cs typeface="Calibri"/>
              </a:rPr>
              <a:t>ASD</a:t>
            </a:r>
            <a:r>
              <a:rPr kumimoji="0" sz="2450" kern="0" dirty="0">
                <a:solidFill>
                  <a:sysClr val="windowText" lastClr="000000"/>
                </a:solidFill>
                <a:latin typeface="ＭＳ Ｐゴシック"/>
                <a:cs typeface="ＭＳ Ｐゴシック"/>
              </a:rPr>
              <a:t>症候が併存しても、</a:t>
            </a:r>
            <a:r>
              <a:rPr kumimoji="0" sz="2450" kern="0" dirty="0">
                <a:solidFill>
                  <a:sysClr val="windowText" lastClr="000000"/>
                </a:solidFill>
                <a:latin typeface="Calibri"/>
                <a:cs typeface="Calibri"/>
              </a:rPr>
              <a:t>ASD</a:t>
            </a:r>
            <a:r>
              <a:rPr kumimoji="0" sz="2450" kern="0" dirty="0">
                <a:solidFill>
                  <a:sysClr val="windowText" lastClr="000000"/>
                </a:solidFill>
                <a:latin typeface="ＭＳ Ｐゴシック"/>
                <a:cs typeface="ＭＳ Ｐゴシック"/>
              </a:rPr>
              <a:t>に</a:t>
            </a:r>
            <a:r>
              <a:rPr kumimoji="0" sz="2450" kern="0" dirty="0">
                <a:solidFill>
                  <a:sysClr val="windowText" lastClr="000000"/>
                </a:solidFill>
                <a:latin typeface="Calibri"/>
                <a:cs typeface="Calibri"/>
              </a:rPr>
              <a:t>ADHD</a:t>
            </a:r>
            <a:r>
              <a:rPr kumimoji="0" sz="2450" kern="0" spc="-10" dirty="0">
                <a:solidFill>
                  <a:sysClr val="windowText" lastClr="000000"/>
                </a:solidFill>
                <a:latin typeface="ＭＳ Ｐゴシック"/>
                <a:cs typeface="ＭＳ Ｐゴシック"/>
              </a:rPr>
              <a:t>症候が併存して</a:t>
            </a:r>
            <a:r>
              <a:rPr kumimoji="0" sz="2450" kern="0" dirty="0">
                <a:solidFill>
                  <a:sysClr val="windowText" lastClr="000000"/>
                </a:solidFill>
                <a:latin typeface="ＭＳ Ｐゴシック"/>
                <a:cs typeface="ＭＳ Ｐゴシック"/>
              </a:rPr>
              <a:t>も、</a:t>
            </a:r>
            <a:r>
              <a:rPr kumimoji="0" sz="2450" kern="0" dirty="0">
                <a:solidFill>
                  <a:srgbClr val="FF0000"/>
                </a:solidFill>
                <a:latin typeface="Calibri"/>
                <a:cs typeface="Calibri"/>
              </a:rPr>
              <a:t>ADHD</a:t>
            </a:r>
            <a:r>
              <a:rPr kumimoji="0" sz="2450" kern="0" dirty="0">
                <a:solidFill>
                  <a:srgbClr val="FF0000"/>
                </a:solidFill>
                <a:latin typeface="ＭＳ Ｐゴシック"/>
                <a:cs typeface="ＭＳ Ｐゴシック"/>
              </a:rPr>
              <a:t>および</a:t>
            </a:r>
            <a:r>
              <a:rPr kumimoji="0" sz="2450" kern="0" dirty="0">
                <a:solidFill>
                  <a:srgbClr val="FF0000"/>
                </a:solidFill>
                <a:latin typeface="Calibri"/>
                <a:cs typeface="Calibri"/>
              </a:rPr>
              <a:t>ASD</a:t>
            </a:r>
            <a:r>
              <a:rPr kumimoji="0" sz="2450" kern="0" spc="-5" dirty="0">
                <a:solidFill>
                  <a:srgbClr val="FF0000"/>
                </a:solidFill>
                <a:latin typeface="ＭＳ Ｐゴシック"/>
                <a:cs typeface="ＭＳ Ｐゴシック"/>
              </a:rPr>
              <a:t>単体の場合よりも症状数は増え、症状の</a:t>
            </a:r>
            <a:r>
              <a:rPr kumimoji="0" sz="2450" kern="0" dirty="0">
                <a:solidFill>
                  <a:srgbClr val="FF0000"/>
                </a:solidFill>
                <a:latin typeface="ＭＳ Ｐゴシック"/>
                <a:cs typeface="ＭＳ Ｐゴシック"/>
              </a:rPr>
              <a:t>重篤度は高まります</a:t>
            </a:r>
            <a:r>
              <a:rPr kumimoji="0" sz="2475" kern="0" spc="-15" baseline="25252" dirty="0">
                <a:solidFill>
                  <a:sysClr val="windowText" lastClr="000000"/>
                </a:solidFill>
                <a:latin typeface="ＭＳ Ｐゴシック"/>
                <a:cs typeface="ＭＳ Ｐゴシック"/>
              </a:rPr>
              <a:t>＊１</a:t>
            </a:r>
            <a:r>
              <a:rPr kumimoji="0" sz="2450" kern="0" spc="-50" dirty="0">
                <a:solidFill>
                  <a:sysClr val="windowText" lastClr="000000"/>
                </a:solidFill>
                <a:latin typeface="ＭＳ Ｐゴシック"/>
                <a:cs typeface="ＭＳ Ｐゴシック"/>
              </a:rPr>
              <a:t>。</a:t>
            </a:r>
            <a:endParaRPr kumimoji="0" sz="2450" kern="0" dirty="0">
              <a:solidFill>
                <a:sysClr val="windowText" lastClr="000000"/>
              </a:solidFill>
              <a:latin typeface="ＭＳ Ｐゴシック"/>
              <a:cs typeface="ＭＳ Ｐゴシック"/>
            </a:endParaRPr>
          </a:p>
          <a:p>
            <a:pPr marL="63500" marR="107314" indent="208915" algn="just">
              <a:lnSpc>
                <a:spcPct val="99500"/>
              </a:lnSpc>
              <a:spcBef>
                <a:spcPts val="254"/>
              </a:spcBef>
            </a:pPr>
            <a:r>
              <a:rPr kumimoji="0" sz="2450" kern="0" spc="-5" dirty="0">
                <a:solidFill>
                  <a:sysClr val="windowText" lastClr="000000"/>
                </a:solidFill>
                <a:latin typeface="ＭＳ Ｐゴシック"/>
                <a:cs typeface="ＭＳ Ｐゴシック"/>
              </a:rPr>
              <a:t>現在までの多くの研究では、運動機能や、認知機能面の障</a:t>
            </a:r>
            <a:r>
              <a:rPr kumimoji="0" sz="2450" kern="0" dirty="0">
                <a:solidFill>
                  <a:sysClr val="windowText" lastClr="000000"/>
                </a:solidFill>
                <a:latin typeface="ＭＳ Ｐゴシック"/>
                <a:cs typeface="ＭＳ Ｐゴシック"/>
              </a:rPr>
              <a:t>害が</a:t>
            </a:r>
            <a:r>
              <a:rPr kumimoji="0" sz="2450" kern="0" dirty="0">
                <a:solidFill>
                  <a:sysClr val="windowText" lastClr="000000"/>
                </a:solidFill>
                <a:latin typeface="Calibri"/>
                <a:cs typeface="Calibri"/>
              </a:rPr>
              <a:t>ADHD</a:t>
            </a:r>
            <a:r>
              <a:rPr kumimoji="0" sz="2450" kern="0" dirty="0">
                <a:solidFill>
                  <a:sysClr val="windowText" lastClr="000000"/>
                </a:solidFill>
                <a:latin typeface="ＭＳ Ｐゴシック"/>
                <a:cs typeface="ＭＳ Ｐゴシック"/>
              </a:rPr>
              <a:t>＋</a:t>
            </a:r>
            <a:r>
              <a:rPr kumimoji="0" sz="2450" kern="0" dirty="0">
                <a:solidFill>
                  <a:sysClr val="windowText" lastClr="000000"/>
                </a:solidFill>
                <a:latin typeface="Calibri"/>
                <a:cs typeface="Calibri"/>
              </a:rPr>
              <a:t>ASD</a:t>
            </a:r>
            <a:r>
              <a:rPr kumimoji="0" sz="2450" kern="0" spc="-5" dirty="0">
                <a:solidFill>
                  <a:sysClr val="windowText" lastClr="000000"/>
                </a:solidFill>
                <a:latin typeface="ＭＳ Ｐゴシック"/>
                <a:cs typeface="ＭＳ Ｐゴシック"/>
              </a:rPr>
              <a:t>群では 各単体の障害よりも深刻であり、これは遺伝子における起源が共通あるいは、近接することを示唆するのではないかと指摘されています。</a:t>
            </a:r>
            <a:endParaRPr kumimoji="0" sz="2450" kern="0" dirty="0">
              <a:solidFill>
                <a:sysClr val="windowText" lastClr="000000"/>
              </a:solidFill>
              <a:latin typeface="ＭＳ Ｐゴシック"/>
              <a:cs typeface="ＭＳ Ｐゴシック"/>
            </a:endParaRPr>
          </a:p>
          <a:p>
            <a:pPr marL="344170">
              <a:spcBef>
                <a:spcPts val="50"/>
              </a:spcBef>
            </a:pPr>
            <a:r>
              <a:rPr kumimoji="0" sz="2450" kern="0" dirty="0">
                <a:solidFill>
                  <a:sysClr val="windowText" lastClr="000000"/>
                </a:solidFill>
                <a:latin typeface="Calibri"/>
                <a:cs typeface="Calibri"/>
              </a:rPr>
              <a:t>Cooper</a:t>
            </a:r>
            <a:r>
              <a:rPr kumimoji="0" sz="2450" kern="0" dirty="0">
                <a:solidFill>
                  <a:sysClr val="windowText" lastClr="000000"/>
                </a:solidFill>
                <a:latin typeface="ＭＳ Ｐゴシック"/>
                <a:cs typeface="ＭＳ Ｐゴシック"/>
              </a:rPr>
              <a:t>らの最近の研究</a:t>
            </a:r>
            <a:r>
              <a:rPr kumimoji="0" sz="2475" kern="0" spc="-15" baseline="25252" dirty="0">
                <a:solidFill>
                  <a:sysClr val="windowText" lastClr="000000"/>
                </a:solidFill>
                <a:latin typeface="ＭＳ Ｐゴシック"/>
                <a:cs typeface="ＭＳ Ｐゴシック"/>
              </a:rPr>
              <a:t>＊２</a:t>
            </a:r>
            <a:r>
              <a:rPr kumimoji="0" sz="2450" kern="0" dirty="0">
                <a:solidFill>
                  <a:sysClr val="windowText" lastClr="000000"/>
                </a:solidFill>
                <a:latin typeface="ＭＳ Ｐゴシック"/>
                <a:cs typeface="ＭＳ Ｐゴシック"/>
              </a:rPr>
              <a:t>では、</a:t>
            </a:r>
            <a:r>
              <a:rPr kumimoji="0" sz="2450" kern="0" dirty="0">
                <a:solidFill>
                  <a:sysClr val="windowText" lastClr="000000"/>
                </a:solidFill>
                <a:latin typeface="Calibri"/>
                <a:cs typeface="Calibri"/>
              </a:rPr>
              <a:t>ADHD</a:t>
            </a:r>
            <a:r>
              <a:rPr kumimoji="0" sz="2450" kern="0" spc="-10" dirty="0">
                <a:solidFill>
                  <a:sysClr val="windowText" lastClr="000000"/>
                </a:solidFill>
                <a:latin typeface="ＭＳ Ｐゴシック"/>
                <a:cs typeface="ＭＳ Ｐゴシック"/>
              </a:rPr>
              <a:t>に併存する診断閾値</a:t>
            </a:r>
            <a:endParaRPr kumimoji="0" sz="2450" kern="0" dirty="0">
              <a:solidFill>
                <a:sysClr val="windowText" lastClr="000000"/>
              </a:solidFill>
              <a:latin typeface="ＭＳ Ｐゴシック"/>
              <a:cs typeface="ＭＳ Ｐゴシック"/>
            </a:endParaRPr>
          </a:p>
          <a:p>
            <a:pPr marL="63500" marR="295275">
              <a:lnSpc>
                <a:spcPts val="2800"/>
              </a:lnSpc>
              <a:spcBef>
                <a:spcPts val="439"/>
              </a:spcBef>
            </a:pPr>
            <a:r>
              <a:rPr kumimoji="0" sz="2450" kern="0" spc="-5" dirty="0">
                <a:solidFill>
                  <a:sysClr val="windowText" lastClr="000000"/>
                </a:solidFill>
                <a:latin typeface="ＭＳ Ｐゴシック"/>
                <a:cs typeface="ＭＳ Ｐゴシック"/>
              </a:rPr>
              <a:t>下の自閉症症候が、認知機能上の障害と関連して、症例の機能水準を低下させていることを指摘しています。</a:t>
            </a:r>
            <a:endParaRPr kumimoji="0" sz="2450" kern="0" dirty="0">
              <a:solidFill>
                <a:sysClr val="windowText" lastClr="000000"/>
              </a:solidFill>
              <a:latin typeface="ＭＳ Ｐゴシック"/>
              <a:cs typeface="ＭＳ Ｐゴシック"/>
            </a:endParaRPr>
          </a:p>
          <a:p>
            <a:pPr marL="114935">
              <a:spcBef>
                <a:spcPts val="340"/>
              </a:spcBef>
            </a:pPr>
            <a:r>
              <a:rPr kumimoji="0" sz="1400" kern="0" dirty="0">
                <a:solidFill>
                  <a:sysClr val="windowText" lastClr="000000"/>
                </a:solidFill>
                <a:latin typeface="ＭＳ Ｐゴシック"/>
                <a:cs typeface="ＭＳ Ｐゴシック"/>
              </a:rPr>
              <a:t>＊１</a:t>
            </a:r>
            <a:r>
              <a:rPr kumimoji="0" sz="1400" kern="0" spc="75" dirty="0">
                <a:solidFill>
                  <a:sysClr val="windowText" lastClr="000000"/>
                </a:solidFill>
                <a:latin typeface="ＭＳ Ｐゴシック"/>
                <a:cs typeface="ＭＳ Ｐゴシック"/>
              </a:rPr>
              <a:t>  </a:t>
            </a:r>
            <a:r>
              <a:rPr kumimoji="0" sz="1050" kern="0" dirty="0">
                <a:solidFill>
                  <a:sysClr val="windowText" lastClr="000000"/>
                </a:solidFill>
                <a:latin typeface="Calibri"/>
                <a:cs typeface="Calibri"/>
              </a:rPr>
              <a:t>Jang</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J,</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Matson</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JL,</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Williams</a:t>
            </a:r>
            <a:r>
              <a:rPr kumimoji="0" sz="1050" kern="0" spc="40" dirty="0">
                <a:solidFill>
                  <a:sysClr val="windowText" lastClr="000000"/>
                </a:solidFill>
                <a:latin typeface="Calibri"/>
                <a:cs typeface="Calibri"/>
              </a:rPr>
              <a:t> </a:t>
            </a:r>
            <a:r>
              <a:rPr kumimoji="0" sz="1050" kern="0" dirty="0">
                <a:solidFill>
                  <a:sysClr val="windowText" lastClr="000000"/>
                </a:solidFill>
                <a:latin typeface="Calibri"/>
                <a:cs typeface="Calibri"/>
              </a:rPr>
              <a:t>LW,</a:t>
            </a:r>
            <a:r>
              <a:rPr kumimoji="0" sz="1050" kern="0" spc="20" dirty="0">
                <a:solidFill>
                  <a:sysClr val="windowText" lastClr="000000"/>
                </a:solidFill>
                <a:latin typeface="Calibri"/>
                <a:cs typeface="Calibri"/>
              </a:rPr>
              <a:t> </a:t>
            </a:r>
            <a:r>
              <a:rPr kumimoji="0" sz="1050" kern="0" dirty="0">
                <a:solidFill>
                  <a:sysClr val="windowText" lastClr="000000"/>
                </a:solidFill>
                <a:latin typeface="Calibri"/>
                <a:cs typeface="Calibri"/>
              </a:rPr>
              <a:t>Tureck</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K, Goldin</a:t>
            </a:r>
            <a:r>
              <a:rPr kumimoji="0" sz="1050" kern="0" spc="40" dirty="0">
                <a:solidFill>
                  <a:sysClr val="windowText" lastClr="000000"/>
                </a:solidFill>
                <a:latin typeface="Calibri"/>
                <a:cs typeface="Calibri"/>
              </a:rPr>
              <a:t> </a:t>
            </a:r>
            <a:r>
              <a:rPr kumimoji="0" sz="1050" kern="0" dirty="0">
                <a:solidFill>
                  <a:sysClr val="windowText" lastClr="000000"/>
                </a:solidFill>
                <a:latin typeface="Calibri"/>
                <a:cs typeface="Calibri"/>
              </a:rPr>
              <a:t>RL,</a:t>
            </a:r>
            <a:r>
              <a:rPr kumimoji="0" sz="1050" kern="0" spc="15" dirty="0">
                <a:solidFill>
                  <a:sysClr val="windowText" lastClr="000000"/>
                </a:solidFill>
                <a:latin typeface="Calibri"/>
                <a:cs typeface="Calibri"/>
              </a:rPr>
              <a:t> </a:t>
            </a:r>
            <a:r>
              <a:rPr kumimoji="0" sz="1050" kern="0" dirty="0">
                <a:solidFill>
                  <a:sysClr val="windowText" lastClr="000000"/>
                </a:solidFill>
                <a:latin typeface="Calibri"/>
                <a:cs typeface="Calibri"/>
              </a:rPr>
              <a:t>Cervantes</a:t>
            </a:r>
            <a:r>
              <a:rPr kumimoji="0" sz="1050" kern="0" spc="15" dirty="0">
                <a:solidFill>
                  <a:sysClr val="windowText" lastClr="000000"/>
                </a:solidFill>
                <a:latin typeface="Calibri"/>
                <a:cs typeface="Calibri"/>
              </a:rPr>
              <a:t> </a:t>
            </a:r>
            <a:r>
              <a:rPr kumimoji="0" sz="1050" kern="0" spc="-25" dirty="0">
                <a:solidFill>
                  <a:sysClr val="windowText" lastClr="000000"/>
                </a:solidFill>
                <a:latin typeface="Calibri"/>
                <a:cs typeface="Calibri"/>
              </a:rPr>
              <a:t>PE.</a:t>
            </a:r>
            <a:endParaRPr kumimoji="0" sz="1050" kern="0" dirty="0">
              <a:solidFill>
                <a:sysClr val="windowText" lastClr="000000"/>
              </a:solidFill>
              <a:latin typeface="Calibri"/>
              <a:cs typeface="Calibri"/>
            </a:endParaRPr>
          </a:p>
          <a:p>
            <a:pPr marL="93345">
              <a:spcBef>
                <a:spcPts val="155"/>
              </a:spcBef>
            </a:pPr>
            <a:r>
              <a:rPr kumimoji="0" sz="1050" kern="0" dirty="0">
                <a:solidFill>
                  <a:sysClr val="windowText" lastClr="000000"/>
                </a:solidFill>
                <a:latin typeface="Calibri"/>
                <a:cs typeface="Calibri"/>
              </a:rPr>
              <a:t>Rates</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of</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comorbid</a:t>
            </a:r>
            <a:r>
              <a:rPr kumimoji="0" sz="1050" kern="0" spc="20" dirty="0">
                <a:solidFill>
                  <a:sysClr val="windowText" lastClr="000000"/>
                </a:solidFill>
                <a:latin typeface="Calibri"/>
                <a:cs typeface="Calibri"/>
              </a:rPr>
              <a:t> </a:t>
            </a:r>
            <a:r>
              <a:rPr kumimoji="0" sz="1050" kern="0" dirty="0">
                <a:solidFill>
                  <a:sysClr val="windowText" lastClr="000000"/>
                </a:solidFill>
                <a:latin typeface="Calibri"/>
                <a:cs typeface="Calibri"/>
              </a:rPr>
              <a:t>symptoms</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in</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children</a:t>
            </a:r>
            <a:r>
              <a:rPr kumimoji="0" sz="1050" kern="0" spc="35" dirty="0">
                <a:solidFill>
                  <a:sysClr val="windowText" lastClr="000000"/>
                </a:solidFill>
                <a:latin typeface="Calibri"/>
                <a:cs typeface="Calibri"/>
              </a:rPr>
              <a:t> </a:t>
            </a:r>
            <a:r>
              <a:rPr kumimoji="0" sz="1050" kern="0" dirty="0">
                <a:solidFill>
                  <a:sysClr val="windowText" lastClr="000000"/>
                </a:solidFill>
                <a:latin typeface="Calibri"/>
                <a:cs typeface="Calibri"/>
              </a:rPr>
              <a:t>with</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ASD,</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ADHD, and</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comorbid</a:t>
            </a:r>
            <a:r>
              <a:rPr kumimoji="0" sz="1050" kern="0" spc="20" dirty="0">
                <a:solidFill>
                  <a:sysClr val="windowText" lastClr="000000"/>
                </a:solidFill>
                <a:latin typeface="Calibri"/>
                <a:cs typeface="Calibri"/>
              </a:rPr>
              <a:t> </a:t>
            </a:r>
            <a:r>
              <a:rPr kumimoji="0" sz="1050" kern="0" dirty="0">
                <a:solidFill>
                  <a:sysClr val="windowText" lastClr="000000"/>
                </a:solidFill>
                <a:latin typeface="Calibri"/>
                <a:cs typeface="Calibri"/>
              </a:rPr>
              <a:t>ASD</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and</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ADHD.</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Res</a:t>
            </a:r>
            <a:r>
              <a:rPr kumimoji="0" sz="1050" kern="0" spc="50" dirty="0">
                <a:solidFill>
                  <a:sysClr val="windowText" lastClr="000000"/>
                </a:solidFill>
                <a:latin typeface="Calibri"/>
                <a:cs typeface="Calibri"/>
              </a:rPr>
              <a:t> </a:t>
            </a:r>
            <a:r>
              <a:rPr kumimoji="0" sz="1050" kern="0" dirty="0">
                <a:solidFill>
                  <a:sysClr val="windowText" lastClr="000000"/>
                </a:solidFill>
                <a:latin typeface="Calibri"/>
                <a:cs typeface="Calibri"/>
              </a:rPr>
              <a:t>Dev</a:t>
            </a:r>
            <a:r>
              <a:rPr kumimoji="0" sz="1050" kern="0" spc="15" dirty="0">
                <a:solidFill>
                  <a:sysClr val="windowText" lastClr="000000"/>
                </a:solidFill>
                <a:latin typeface="Calibri"/>
                <a:cs typeface="Calibri"/>
              </a:rPr>
              <a:t> </a:t>
            </a:r>
            <a:r>
              <a:rPr kumimoji="0" sz="1050" kern="0" dirty="0">
                <a:solidFill>
                  <a:sysClr val="windowText" lastClr="000000"/>
                </a:solidFill>
                <a:latin typeface="Calibri"/>
                <a:cs typeface="Calibri"/>
              </a:rPr>
              <a:t>Disabil.</a:t>
            </a:r>
            <a:r>
              <a:rPr kumimoji="0" sz="1050" kern="0" spc="50" dirty="0">
                <a:solidFill>
                  <a:sysClr val="windowText" lastClr="000000"/>
                </a:solidFill>
                <a:latin typeface="Calibri"/>
                <a:cs typeface="Calibri"/>
              </a:rPr>
              <a:t> </a:t>
            </a:r>
            <a:r>
              <a:rPr kumimoji="0" sz="1050" kern="0" dirty="0">
                <a:solidFill>
                  <a:sysClr val="windowText" lastClr="000000"/>
                </a:solidFill>
                <a:latin typeface="Calibri"/>
                <a:cs typeface="Calibri"/>
              </a:rPr>
              <a:t>2013</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May</a:t>
            </a:r>
            <a:r>
              <a:rPr kumimoji="0" sz="1050" kern="0" spc="20" dirty="0">
                <a:solidFill>
                  <a:sysClr val="windowText" lastClr="000000"/>
                </a:solidFill>
                <a:latin typeface="Calibri"/>
                <a:cs typeface="Calibri"/>
              </a:rPr>
              <a:t> </a:t>
            </a:r>
            <a:r>
              <a:rPr kumimoji="0" sz="1050" kern="0" dirty="0">
                <a:solidFill>
                  <a:sysClr val="windowText" lastClr="000000"/>
                </a:solidFill>
                <a:latin typeface="Calibri"/>
                <a:cs typeface="Calibri"/>
              </a:rPr>
              <a:t>21;34(8):2369-2378.</a:t>
            </a:r>
            <a:r>
              <a:rPr kumimoji="0" sz="1050" kern="0" spc="-15" dirty="0">
                <a:solidFill>
                  <a:sysClr val="windowText" lastClr="000000"/>
                </a:solidFill>
                <a:latin typeface="Calibri"/>
                <a:cs typeface="Calibri"/>
              </a:rPr>
              <a:t> </a:t>
            </a:r>
            <a:r>
              <a:rPr kumimoji="0" sz="1050" kern="0" spc="-20" dirty="0">
                <a:solidFill>
                  <a:sysClr val="windowText" lastClr="000000"/>
                </a:solidFill>
                <a:latin typeface="Calibri"/>
                <a:cs typeface="Calibri"/>
              </a:rPr>
              <a:t>doi:</a:t>
            </a:r>
            <a:endParaRPr kumimoji="0" sz="1050" kern="0" dirty="0">
              <a:solidFill>
                <a:sysClr val="windowText" lastClr="000000"/>
              </a:solidFill>
              <a:latin typeface="Calibri"/>
              <a:cs typeface="Calibri"/>
            </a:endParaRPr>
          </a:p>
          <a:p>
            <a:pPr marL="63500" marR="133350">
              <a:lnSpc>
                <a:spcPts val="1280"/>
              </a:lnSpc>
              <a:spcBef>
                <a:spcPts val="254"/>
              </a:spcBef>
            </a:pPr>
            <a:r>
              <a:rPr kumimoji="0" sz="1250" kern="0" dirty="0">
                <a:solidFill>
                  <a:sysClr val="windowText" lastClr="000000"/>
                </a:solidFill>
                <a:latin typeface="ＭＳ Ｐゴシック"/>
                <a:cs typeface="ＭＳ Ｐゴシック"/>
              </a:rPr>
              <a:t>＊２</a:t>
            </a:r>
            <a:r>
              <a:rPr kumimoji="0" sz="1250" kern="0" spc="65" dirty="0">
                <a:solidFill>
                  <a:sysClr val="windowText" lastClr="000000"/>
                </a:solidFill>
                <a:latin typeface="ＭＳ Ｐゴシック"/>
                <a:cs typeface="ＭＳ Ｐゴシック"/>
              </a:rPr>
              <a:t>  </a:t>
            </a:r>
            <a:r>
              <a:rPr kumimoji="0" sz="1050" kern="0" dirty="0">
                <a:solidFill>
                  <a:sysClr val="windowText" lastClr="000000"/>
                </a:solidFill>
                <a:latin typeface="Calibri"/>
                <a:cs typeface="Calibri"/>
              </a:rPr>
              <a:t>Cooper</a:t>
            </a:r>
            <a:r>
              <a:rPr kumimoji="0" sz="1050" kern="0" spc="20" dirty="0">
                <a:solidFill>
                  <a:sysClr val="windowText" lastClr="000000"/>
                </a:solidFill>
                <a:latin typeface="Calibri"/>
                <a:cs typeface="Calibri"/>
              </a:rPr>
              <a:t> </a:t>
            </a:r>
            <a:r>
              <a:rPr kumimoji="0" sz="1050" kern="0" dirty="0">
                <a:solidFill>
                  <a:sysClr val="windowText" lastClr="000000"/>
                </a:solidFill>
                <a:latin typeface="Calibri"/>
                <a:cs typeface="Calibri"/>
              </a:rPr>
              <a:t>M,</a:t>
            </a:r>
            <a:r>
              <a:rPr kumimoji="0" sz="1050" kern="0" spc="20" dirty="0">
                <a:solidFill>
                  <a:sysClr val="windowText" lastClr="000000"/>
                </a:solidFill>
                <a:latin typeface="Calibri"/>
                <a:cs typeface="Calibri"/>
              </a:rPr>
              <a:t> </a:t>
            </a:r>
            <a:r>
              <a:rPr kumimoji="0" sz="1050" kern="0" dirty="0">
                <a:solidFill>
                  <a:sysClr val="windowText" lastClr="000000"/>
                </a:solidFill>
                <a:latin typeface="Calibri"/>
                <a:cs typeface="Calibri"/>
              </a:rPr>
              <a:t>Martin</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J,</a:t>
            </a:r>
            <a:r>
              <a:rPr kumimoji="0" sz="1050" kern="0" spc="20" dirty="0">
                <a:solidFill>
                  <a:sysClr val="windowText" lastClr="000000"/>
                </a:solidFill>
                <a:latin typeface="Calibri"/>
                <a:cs typeface="Calibri"/>
              </a:rPr>
              <a:t> </a:t>
            </a:r>
            <a:r>
              <a:rPr kumimoji="0" sz="1050" kern="0" dirty="0">
                <a:solidFill>
                  <a:sysClr val="windowText" lastClr="000000"/>
                </a:solidFill>
                <a:latin typeface="Calibri"/>
                <a:cs typeface="Calibri"/>
              </a:rPr>
              <a:t>Langley</a:t>
            </a:r>
            <a:r>
              <a:rPr kumimoji="0" sz="1050" kern="0" spc="30" dirty="0">
                <a:solidFill>
                  <a:sysClr val="windowText" lastClr="000000"/>
                </a:solidFill>
                <a:latin typeface="Calibri"/>
                <a:cs typeface="Calibri"/>
              </a:rPr>
              <a:t> </a:t>
            </a:r>
            <a:r>
              <a:rPr kumimoji="0" sz="1050" kern="0" dirty="0">
                <a:solidFill>
                  <a:sysClr val="windowText" lastClr="000000"/>
                </a:solidFill>
                <a:latin typeface="Calibri"/>
                <a:cs typeface="Calibri"/>
              </a:rPr>
              <a:t>K,</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Hamshere</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M,</a:t>
            </a:r>
            <a:r>
              <a:rPr kumimoji="0" sz="1050" kern="0" spc="15" dirty="0">
                <a:solidFill>
                  <a:sysClr val="windowText" lastClr="000000"/>
                </a:solidFill>
                <a:latin typeface="Calibri"/>
                <a:cs typeface="Calibri"/>
              </a:rPr>
              <a:t> </a:t>
            </a:r>
            <a:r>
              <a:rPr kumimoji="0" sz="1050" kern="0" dirty="0">
                <a:solidFill>
                  <a:sysClr val="windowText" lastClr="000000"/>
                </a:solidFill>
                <a:latin typeface="Calibri"/>
                <a:cs typeface="Calibri"/>
              </a:rPr>
              <a:t>Thapar</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A.</a:t>
            </a:r>
            <a:r>
              <a:rPr kumimoji="0" sz="1050" kern="0" spc="15" dirty="0">
                <a:solidFill>
                  <a:sysClr val="windowText" lastClr="000000"/>
                </a:solidFill>
                <a:latin typeface="Calibri"/>
                <a:cs typeface="Calibri"/>
              </a:rPr>
              <a:t> </a:t>
            </a:r>
            <a:r>
              <a:rPr kumimoji="0" sz="1050" kern="0" dirty="0">
                <a:solidFill>
                  <a:sysClr val="windowText" lastClr="000000"/>
                </a:solidFill>
                <a:latin typeface="Calibri"/>
                <a:cs typeface="Calibri"/>
              </a:rPr>
              <a:t>Autistic</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traits</a:t>
            </a:r>
            <a:r>
              <a:rPr kumimoji="0" sz="1050" kern="0" spc="35" dirty="0">
                <a:solidFill>
                  <a:sysClr val="windowText" lastClr="000000"/>
                </a:solidFill>
                <a:latin typeface="Calibri"/>
                <a:cs typeface="Calibri"/>
              </a:rPr>
              <a:t> </a:t>
            </a:r>
            <a:r>
              <a:rPr kumimoji="0" sz="1050" kern="0" dirty="0">
                <a:solidFill>
                  <a:sysClr val="windowText" lastClr="000000"/>
                </a:solidFill>
                <a:latin typeface="Calibri"/>
                <a:cs typeface="Calibri"/>
              </a:rPr>
              <a:t>in</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children</a:t>
            </a:r>
            <a:r>
              <a:rPr kumimoji="0" sz="1050" kern="0" spc="40" dirty="0">
                <a:solidFill>
                  <a:sysClr val="windowText" lastClr="000000"/>
                </a:solidFill>
                <a:latin typeface="Calibri"/>
                <a:cs typeface="Calibri"/>
              </a:rPr>
              <a:t> </a:t>
            </a:r>
            <a:r>
              <a:rPr kumimoji="0" sz="1050" kern="0" dirty="0">
                <a:solidFill>
                  <a:sysClr val="windowText" lastClr="000000"/>
                </a:solidFill>
                <a:latin typeface="Calibri"/>
                <a:cs typeface="Calibri"/>
              </a:rPr>
              <a:t>with</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ADHD</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index</a:t>
            </a:r>
            <a:r>
              <a:rPr kumimoji="0" sz="1050" kern="0" spc="25" dirty="0">
                <a:solidFill>
                  <a:sysClr val="windowText" lastClr="000000"/>
                </a:solidFill>
                <a:latin typeface="Calibri"/>
                <a:cs typeface="Calibri"/>
              </a:rPr>
              <a:t> </a:t>
            </a:r>
            <a:r>
              <a:rPr kumimoji="0" sz="1050" kern="0" dirty="0">
                <a:solidFill>
                  <a:sysClr val="windowText" lastClr="000000"/>
                </a:solidFill>
                <a:latin typeface="Calibri"/>
                <a:cs typeface="Calibri"/>
              </a:rPr>
              <a:t>clinical</a:t>
            </a:r>
            <a:r>
              <a:rPr kumimoji="0" sz="1050" kern="0" spc="40" dirty="0">
                <a:solidFill>
                  <a:sysClr val="windowText" lastClr="000000"/>
                </a:solidFill>
                <a:latin typeface="Calibri"/>
                <a:cs typeface="Calibri"/>
              </a:rPr>
              <a:t> </a:t>
            </a:r>
            <a:r>
              <a:rPr kumimoji="0" sz="1050" kern="0" dirty="0">
                <a:solidFill>
                  <a:sysClr val="windowText" lastClr="000000"/>
                </a:solidFill>
                <a:latin typeface="Calibri"/>
                <a:cs typeface="Calibri"/>
              </a:rPr>
              <a:t>and</a:t>
            </a:r>
            <a:r>
              <a:rPr kumimoji="0" sz="1050" kern="0" spc="10" dirty="0">
                <a:solidFill>
                  <a:sysClr val="windowText" lastClr="000000"/>
                </a:solidFill>
                <a:latin typeface="Calibri"/>
                <a:cs typeface="Calibri"/>
              </a:rPr>
              <a:t> </a:t>
            </a:r>
            <a:r>
              <a:rPr kumimoji="0" sz="1050" kern="0" dirty="0">
                <a:solidFill>
                  <a:sysClr val="windowText" lastClr="000000"/>
                </a:solidFill>
                <a:latin typeface="Calibri"/>
                <a:cs typeface="Calibri"/>
              </a:rPr>
              <a:t>cognitive</a:t>
            </a:r>
            <a:r>
              <a:rPr kumimoji="0" sz="1050" kern="0" spc="70" dirty="0">
                <a:solidFill>
                  <a:sysClr val="windowText" lastClr="000000"/>
                </a:solidFill>
                <a:latin typeface="Calibri"/>
                <a:cs typeface="Calibri"/>
              </a:rPr>
              <a:t> </a:t>
            </a:r>
            <a:r>
              <a:rPr kumimoji="0" sz="1050" kern="0" dirty="0">
                <a:solidFill>
                  <a:sysClr val="windowText" lastClr="000000"/>
                </a:solidFill>
                <a:latin typeface="Calibri"/>
                <a:cs typeface="Calibri"/>
              </a:rPr>
              <a:t>problems.Eur</a:t>
            </a:r>
            <a:r>
              <a:rPr kumimoji="0" sz="1050" kern="0" spc="40" dirty="0">
                <a:solidFill>
                  <a:sysClr val="windowText" lastClr="000000"/>
                </a:solidFill>
                <a:latin typeface="Calibri"/>
                <a:cs typeface="Calibri"/>
              </a:rPr>
              <a:t> </a:t>
            </a:r>
            <a:r>
              <a:rPr kumimoji="0" sz="1050" kern="0" spc="-10" dirty="0">
                <a:solidFill>
                  <a:sysClr val="windowText" lastClr="000000"/>
                </a:solidFill>
                <a:latin typeface="Calibri"/>
                <a:cs typeface="Calibri"/>
              </a:rPr>
              <a:t>Child </a:t>
            </a:r>
            <a:r>
              <a:rPr kumimoji="0" sz="1050" kern="0" dirty="0">
                <a:solidFill>
                  <a:sysClr val="windowText" lastClr="000000"/>
                </a:solidFill>
                <a:latin typeface="Calibri"/>
                <a:cs typeface="Calibri"/>
              </a:rPr>
              <a:t>Adolesc</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Psychiatry.</a:t>
            </a:r>
            <a:r>
              <a:rPr kumimoji="0" sz="1050" kern="0" spc="30" dirty="0">
                <a:solidFill>
                  <a:sysClr val="windowText" lastClr="000000"/>
                </a:solidFill>
                <a:latin typeface="Calibri"/>
                <a:cs typeface="Calibri"/>
              </a:rPr>
              <a:t> </a:t>
            </a:r>
            <a:r>
              <a:rPr kumimoji="0" sz="1050" kern="0" dirty="0">
                <a:solidFill>
                  <a:sysClr val="windowText" lastClr="000000"/>
                </a:solidFill>
                <a:latin typeface="Calibri"/>
                <a:cs typeface="Calibri"/>
              </a:rPr>
              <a:t>2013 Apr</a:t>
            </a:r>
            <a:r>
              <a:rPr kumimoji="0" sz="1050" kern="0" spc="5" dirty="0">
                <a:solidFill>
                  <a:sysClr val="windowText" lastClr="000000"/>
                </a:solidFill>
                <a:latin typeface="Calibri"/>
                <a:cs typeface="Calibri"/>
              </a:rPr>
              <a:t> </a:t>
            </a:r>
            <a:r>
              <a:rPr kumimoji="0" sz="1050" kern="0" dirty="0">
                <a:solidFill>
                  <a:sysClr val="windowText" lastClr="000000"/>
                </a:solidFill>
                <a:latin typeface="Calibri"/>
                <a:cs typeface="Calibri"/>
              </a:rPr>
              <a:t>25.</a:t>
            </a:r>
            <a:r>
              <a:rPr kumimoji="0" sz="1050" kern="0" spc="5" dirty="0">
                <a:solidFill>
                  <a:sysClr val="windowText" lastClr="000000"/>
                </a:solidFill>
                <a:latin typeface="Calibri"/>
                <a:cs typeface="Calibri"/>
              </a:rPr>
              <a:t> </a:t>
            </a:r>
            <a:r>
              <a:rPr kumimoji="0" sz="1050" kern="0" spc="-10" dirty="0">
                <a:solidFill>
                  <a:sysClr val="windowText" lastClr="000000"/>
                </a:solidFill>
                <a:latin typeface="Calibri"/>
                <a:cs typeface="Calibri"/>
              </a:rPr>
              <a:t>10.1016/j.ridd.2013.04.021</a:t>
            </a:r>
            <a:endParaRPr kumimoji="0" sz="1050" kern="0" dirty="0">
              <a:solidFill>
                <a:sysClr val="windowText" lastClr="000000"/>
              </a:solidFill>
              <a:latin typeface="Calibri"/>
              <a:cs typeface="Calibri"/>
            </a:endParaRPr>
          </a:p>
        </p:txBody>
      </p:sp>
      <p:sp>
        <p:nvSpPr>
          <p:cNvPr id="5" name="テキスト ボックス 4">
            <a:extLst>
              <a:ext uri="{FF2B5EF4-FFF2-40B4-BE49-F238E27FC236}">
                <a16:creationId xmlns:a16="http://schemas.microsoft.com/office/drawing/2014/main" id="{8C9F4E64-2508-5715-5EF3-ED9BDE956E53}"/>
              </a:ext>
            </a:extLst>
          </p:cNvPr>
          <p:cNvSpPr txBox="1"/>
          <p:nvPr/>
        </p:nvSpPr>
        <p:spPr>
          <a:xfrm>
            <a:off x="6400800" y="5931761"/>
            <a:ext cx="4800600" cy="369332"/>
          </a:xfrm>
          <a:prstGeom prst="rect">
            <a:avLst/>
          </a:prstGeom>
          <a:noFill/>
        </p:spPr>
        <p:txBody>
          <a:bodyPr wrap="square" rtlCol="0">
            <a:spAutoFit/>
          </a:bodyPr>
          <a:lstStyle/>
          <a:p>
            <a:r>
              <a:rPr kumimoji="1" lang="en-US" altLang="ja-JP"/>
              <a:t>ADHD</a:t>
            </a:r>
            <a:r>
              <a:rPr kumimoji="1" lang="ja-JP" altLang="en-US"/>
              <a:t>に関する最近の話題２０１９　小野和哉</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8117B-D5BC-E925-4C89-632F52CC5375}"/>
              </a:ext>
            </a:extLst>
          </p:cNvPr>
          <p:cNvSpPr>
            <a:spLocks noGrp="1"/>
          </p:cNvSpPr>
          <p:nvPr>
            <p:ph type="title"/>
          </p:nvPr>
        </p:nvSpPr>
        <p:spPr>
          <a:xfrm>
            <a:off x="1085667" y="321514"/>
            <a:ext cx="6111546" cy="533400"/>
          </a:xfrm>
          <a:solidFill>
            <a:schemeClr val="accent5">
              <a:lumMod val="90000"/>
            </a:schemeClr>
          </a:solidFill>
        </p:spPr>
        <p:txBody>
          <a:bodyPr/>
          <a:lstStyle/>
          <a:p>
            <a:r>
              <a:rPr kumimoji="1" lang="ja-JP" altLang="en-US" dirty="0"/>
              <a:t>　グレーゾーンと高機能群の関係</a:t>
            </a:r>
          </a:p>
        </p:txBody>
      </p:sp>
      <p:sp>
        <p:nvSpPr>
          <p:cNvPr id="5" name="四角形: 角を丸くする 4">
            <a:extLst>
              <a:ext uri="{FF2B5EF4-FFF2-40B4-BE49-F238E27FC236}">
                <a16:creationId xmlns:a16="http://schemas.microsoft.com/office/drawing/2014/main" id="{4BB40451-FAC2-557D-C3E7-0D58D2B5D845}"/>
              </a:ext>
            </a:extLst>
          </p:cNvPr>
          <p:cNvSpPr/>
          <p:nvPr/>
        </p:nvSpPr>
        <p:spPr>
          <a:xfrm>
            <a:off x="5954739" y="2487226"/>
            <a:ext cx="3329486" cy="2858316"/>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ＭＳ Ｐゴシック"/>
              <a:ea typeface="ＭＳ Ｐゴシック"/>
              <a:cs typeface="+mn-cs"/>
            </a:endParaRPr>
          </a:p>
        </p:txBody>
      </p:sp>
      <p:sp>
        <p:nvSpPr>
          <p:cNvPr id="4" name="四角形: 角を丸くする 3">
            <a:extLst>
              <a:ext uri="{FF2B5EF4-FFF2-40B4-BE49-F238E27FC236}">
                <a16:creationId xmlns:a16="http://schemas.microsoft.com/office/drawing/2014/main" id="{3CB8BEA3-4009-FEA3-D1F3-3A3AE6509834}"/>
              </a:ext>
            </a:extLst>
          </p:cNvPr>
          <p:cNvSpPr/>
          <p:nvPr/>
        </p:nvSpPr>
        <p:spPr>
          <a:xfrm>
            <a:off x="841229" y="2507173"/>
            <a:ext cx="3425971" cy="4218092"/>
          </a:xfrm>
          <a:prstGeom prst="roundRect">
            <a:avLst>
              <a:gd name="adj" fmla="val 15910"/>
            </a:avLst>
          </a:prstGeom>
          <a:gradFill flip="none" rotWithShape="1">
            <a:gsLst>
              <a:gs pos="0">
                <a:schemeClr val="accent5">
                  <a:lumMod val="90000"/>
                  <a:shade val="30000"/>
                  <a:satMod val="115000"/>
                  <a:alpha val="0"/>
                </a:schemeClr>
              </a:gs>
              <a:gs pos="0">
                <a:schemeClr val="accent5">
                  <a:lumMod val="90000"/>
                  <a:shade val="67500"/>
                  <a:satMod val="115000"/>
                </a:schemeClr>
              </a:gs>
              <a:gs pos="33000">
                <a:schemeClr val="accent5">
                  <a:lumMod val="90000"/>
                  <a:shade val="100000"/>
                  <a:satMod val="115000"/>
                </a:schemeClr>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ＭＳ Ｐゴシック"/>
              <a:ea typeface="ＭＳ Ｐゴシック"/>
              <a:cs typeface="+mn-cs"/>
            </a:endParaRPr>
          </a:p>
        </p:txBody>
      </p:sp>
      <p:sp>
        <p:nvSpPr>
          <p:cNvPr id="7" name="テキスト ボックス 6">
            <a:extLst>
              <a:ext uri="{FF2B5EF4-FFF2-40B4-BE49-F238E27FC236}">
                <a16:creationId xmlns:a16="http://schemas.microsoft.com/office/drawing/2014/main" id="{AC44983C-28B6-1FA3-02FF-35B0C3F9566D}"/>
              </a:ext>
            </a:extLst>
          </p:cNvPr>
          <p:cNvSpPr txBox="1"/>
          <p:nvPr/>
        </p:nvSpPr>
        <p:spPr>
          <a:xfrm>
            <a:off x="2943786" y="1337615"/>
            <a:ext cx="4675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rPr>
              <a:t>低い～　～知的能力～　～高い</a:t>
            </a:r>
          </a:p>
        </p:txBody>
      </p:sp>
      <p:sp>
        <p:nvSpPr>
          <p:cNvPr id="3" name="四角形: 角を丸くする 2">
            <a:extLst>
              <a:ext uri="{FF2B5EF4-FFF2-40B4-BE49-F238E27FC236}">
                <a16:creationId xmlns:a16="http://schemas.microsoft.com/office/drawing/2014/main" id="{C71127AB-41D9-458D-2E64-D578AB1575F0}"/>
              </a:ext>
            </a:extLst>
          </p:cNvPr>
          <p:cNvSpPr/>
          <p:nvPr/>
        </p:nvSpPr>
        <p:spPr>
          <a:xfrm>
            <a:off x="880696" y="2507173"/>
            <a:ext cx="8403530" cy="2858316"/>
          </a:xfrm>
          <a:prstGeom prst="roundRect">
            <a:avLst/>
          </a:prstGeom>
          <a:solidFill>
            <a:schemeClr val="lt1">
              <a:alpha val="5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 name="テキスト ボックス 5">
            <a:extLst>
              <a:ext uri="{FF2B5EF4-FFF2-40B4-BE49-F238E27FC236}">
                <a16:creationId xmlns:a16="http://schemas.microsoft.com/office/drawing/2014/main" id="{D95CDAC1-689E-73BB-2420-042688D3D73D}"/>
              </a:ext>
            </a:extLst>
          </p:cNvPr>
          <p:cNvSpPr txBox="1"/>
          <p:nvPr/>
        </p:nvSpPr>
        <p:spPr>
          <a:xfrm>
            <a:off x="2999479" y="2203159"/>
            <a:ext cx="3804444" cy="523220"/>
          </a:xfrm>
          <a:prstGeom prst="rect">
            <a:avLst/>
          </a:prstGeom>
          <a:solidFill>
            <a:srgbClr val="FFFF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a:ea typeface="ＭＳ Ｐゴシック"/>
                <a:cs typeface="+mn-cs"/>
              </a:rPr>
              <a:t>自閉スペクトラム障害</a:t>
            </a:r>
          </a:p>
        </p:txBody>
      </p:sp>
      <p:sp>
        <p:nvSpPr>
          <p:cNvPr id="11" name="二等辺三角形 10">
            <a:extLst>
              <a:ext uri="{FF2B5EF4-FFF2-40B4-BE49-F238E27FC236}">
                <a16:creationId xmlns:a16="http://schemas.microsoft.com/office/drawing/2014/main" id="{B0C33904-91F2-B8DE-A539-0A35F6AE95EA}"/>
              </a:ext>
            </a:extLst>
          </p:cNvPr>
          <p:cNvSpPr/>
          <p:nvPr/>
        </p:nvSpPr>
        <p:spPr>
          <a:xfrm>
            <a:off x="2595716" y="3815564"/>
            <a:ext cx="6688509" cy="1529978"/>
          </a:xfrm>
          <a:prstGeom prst="triangle">
            <a:avLst>
              <a:gd name="adj" fmla="val 100000"/>
            </a:avLst>
          </a:prstGeom>
          <a:solidFill>
            <a:srgbClr val="FDC7FC">
              <a:alpha val="40000"/>
            </a:srgb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2" name="テキスト ボックス 11">
            <a:extLst>
              <a:ext uri="{FF2B5EF4-FFF2-40B4-BE49-F238E27FC236}">
                <a16:creationId xmlns:a16="http://schemas.microsoft.com/office/drawing/2014/main" id="{11250917-0CF6-9601-867B-B2DCDFEA798F}"/>
              </a:ext>
            </a:extLst>
          </p:cNvPr>
          <p:cNvSpPr txBox="1"/>
          <p:nvPr/>
        </p:nvSpPr>
        <p:spPr>
          <a:xfrm>
            <a:off x="10033919" y="1996473"/>
            <a:ext cx="187569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rPr>
              <a:t>診断基準に</a:t>
            </a:r>
            <a:br>
              <a:rPr kumimoji="1" lang="en-US" altLang="ja-JP" sz="1800" b="0" i="0" u="none" strike="noStrike" kern="1200" cap="none" spc="0" normalizeH="0" baseline="0" noProof="0" dirty="0">
                <a:ln>
                  <a:noFill/>
                </a:ln>
                <a:solidFill>
                  <a:srgbClr val="000000"/>
                </a:solidFill>
                <a:effectLst/>
                <a:uLnTx/>
                <a:uFillTx/>
                <a:latin typeface="ＭＳ Ｐゴシック"/>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rPr>
              <a:t>合致する</a:t>
            </a:r>
          </a:p>
        </p:txBody>
      </p:sp>
      <p:sp>
        <p:nvSpPr>
          <p:cNvPr id="13" name="テキスト ボックス 12">
            <a:extLst>
              <a:ext uri="{FF2B5EF4-FFF2-40B4-BE49-F238E27FC236}">
                <a16:creationId xmlns:a16="http://schemas.microsoft.com/office/drawing/2014/main" id="{5DEED6B8-DF40-6BE2-3F62-907C1643B0CC}"/>
              </a:ext>
            </a:extLst>
          </p:cNvPr>
          <p:cNvSpPr txBox="1"/>
          <p:nvPr/>
        </p:nvSpPr>
        <p:spPr>
          <a:xfrm>
            <a:off x="10033919" y="4740542"/>
            <a:ext cx="20352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rPr>
              <a:t>診断基準では閾値以下</a:t>
            </a:r>
          </a:p>
        </p:txBody>
      </p:sp>
      <p:sp>
        <p:nvSpPr>
          <p:cNvPr id="14" name="正方形/長方形 13">
            <a:extLst>
              <a:ext uri="{FF2B5EF4-FFF2-40B4-BE49-F238E27FC236}">
                <a16:creationId xmlns:a16="http://schemas.microsoft.com/office/drawing/2014/main" id="{0512A8DE-DFD8-2999-B2E4-E03E53BE0A57}"/>
              </a:ext>
            </a:extLst>
          </p:cNvPr>
          <p:cNvSpPr/>
          <p:nvPr/>
        </p:nvSpPr>
        <p:spPr>
          <a:xfrm>
            <a:off x="9674942" y="2507174"/>
            <a:ext cx="322195" cy="2858316"/>
          </a:xfrm>
          <a:prstGeom prst="rect">
            <a:avLst/>
          </a:prstGeom>
          <a:gradFill flip="none" rotWithShape="1">
            <a:gsLst>
              <a:gs pos="0">
                <a:schemeClr val="accent5">
                  <a:lumMod val="90000"/>
                  <a:shade val="30000"/>
                  <a:satMod val="115000"/>
                  <a:alpha val="0"/>
                </a:schemeClr>
              </a:gs>
              <a:gs pos="0">
                <a:schemeClr val="accent5">
                  <a:lumMod val="90000"/>
                  <a:shade val="67500"/>
                  <a:satMod val="115000"/>
                </a:schemeClr>
              </a:gs>
              <a:gs pos="31500">
                <a:srgbClr val="90B1B5"/>
              </a:gs>
              <a:gs pos="57000">
                <a:schemeClr val="bg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
        <p:nvSpPr>
          <p:cNvPr id="18" name="正方形/長方形 17">
            <a:extLst>
              <a:ext uri="{FF2B5EF4-FFF2-40B4-BE49-F238E27FC236}">
                <a16:creationId xmlns:a16="http://schemas.microsoft.com/office/drawing/2014/main" id="{5DD0CA52-CABA-8175-8798-252AC2DFC501}"/>
              </a:ext>
            </a:extLst>
          </p:cNvPr>
          <p:cNvSpPr/>
          <p:nvPr/>
        </p:nvSpPr>
        <p:spPr>
          <a:xfrm>
            <a:off x="880696" y="1891411"/>
            <a:ext cx="8403529" cy="149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19" name="テキスト ボックス 18">
            <a:extLst>
              <a:ext uri="{FF2B5EF4-FFF2-40B4-BE49-F238E27FC236}">
                <a16:creationId xmlns:a16="http://schemas.microsoft.com/office/drawing/2014/main" id="{2BF1F935-9EC8-C117-C3FA-38583D7B06EF}"/>
              </a:ext>
            </a:extLst>
          </p:cNvPr>
          <p:cNvSpPr txBox="1"/>
          <p:nvPr/>
        </p:nvSpPr>
        <p:spPr>
          <a:xfrm>
            <a:off x="6615376" y="2826419"/>
            <a:ext cx="1425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a:ea typeface="ＭＳ Ｐゴシック"/>
                <a:cs typeface="+mn-cs"/>
              </a:rPr>
              <a:t>高機能群</a:t>
            </a:r>
          </a:p>
        </p:txBody>
      </p:sp>
      <p:sp>
        <p:nvSpPr>
          <p:cNvPr id="20" name="テキスト ボックス 19">
            <a:extLst>
              <a:ext uri="{FF2B5EF4-FFF2-40B4-BE49-F238E27FC236}">
                <a16:creationId xmlns:a16="http://schemas.microsoft.com/office/drawing/2014/main" id="{DF15216A-A117-EA3D-EAFB-681BFA85525D}"/>
              </a:ext>
            </a:extLst>
          </p:cNvPr>
          <p:cNvSpPr txBox="1"/>
          <p:nvPr/>
        </p:nvSpPr>
        <p:spPr>
          <a:xfrm>
            <a:off x="4610293" y="4694375"/>
            <a:ext cx="20352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a:ea typeface="ＭＳ Ｐゴシック"/>
                <a:cs typeface="+mn-cs"/>
              </a:rPr>
              <a:t>グレーゾーン</a:t>
            </a:r>
          </a:p>
        </p:txBody>
      </p:sp>
      <p:sp>
        <p:nvSpPr>
          <p:cNvPr id="22" name="テキスト ボックス 21">
            <a:extLst>
              <a:ext uri="{FF2B5EF4-FFF2-40B4-BE49-F238E27FC236}">
                <a16:creationId xmlns:a16="http://schemas.microsoft.com/office/drawing/2014/main" id="{33956BED-0F66-D5DC-9BB6-AD259867B06A}"/>
              </a:ext>
            </a:extLst>
          </p:cNvPr>
          <p:cNvSpPr txBox="1"/>
          <p:nvPr/>
        </p:nvSpPr>
        <p:spPr>
          <a:xfrm>
            <a:off x="1085667" y="3034654"/>
            <a:ext cx="26547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a:ea typeface="ＭＳ Ｐゴシック"/>
                <a:cs typeface="+mn-cs"/>
              </a:rPr>
              <a:t>知的障害を伴う</a:t>
            </a:r>
            <a:br>
              <a:rPr kumimoji="1" lang="en-US" altLang="ja-JP" sz="1800" b="1" i="0" u="none" strike="noStrike" kern="1200" cap="none" spc="0" normalizeH="0" baseline="0" noProof="0" dirty="0">
                <a:ln>
                  <a:noFill/>
                </a:ln>
                <a:solidFill>
                  <a:srgbClr val="000000"/>
                </a:solidFill>
                <a:effectLst/>
                <a:uLnTx/>
                <a:uFillTx/>
                <a:latin typeface="ＭＳ Ｐゴシック"/>
                <a:ea typeface="ＭＳ Ｐゴシック"/>
                <a:cs typeface="+mn-cs"/>
              </a:rPr>
            </a:br>
            <a:r>
              <a:rPr kumimoji="1" lang="ja-JP" altLang="en-US" sz="1800" b="1" i="0" u="none" strike="noStrike" kern="1200" cap="none" spc="0" normalizeH="0" baseline="0" noProof="0" dirty="0">
                <a:ln>
                  <a:noFill/>
                </a:ln>
                <a:solidFill>
                  <a:srgbClr val="000000"/>
                </a:solidFill>
                <a:effectLst/>
                <a:uLnTx/>
                <a:uFillTx/>
                <a:latin typeface="ＭＳ Ｐゴシック"/>
                <a:ea typeface="ＭＳ Ｐゴシック"/>
                <a:cs typeface="+mn-cs"/>
              </a:rPr>
              <a:t>自閉スペクトラム</a:t>
            </a:r>
          </a:p>
        </p:txBody>
      </p:sp>
      <p:sp>
        <p:nvSpPr>
          <p:cNvPr id="23" name="テキスト ボックス 22">
            <a:extLst>
              <a:ext uri="{FF2B5EF4-FFF2-40B4-BE49-F238E27FC236}">
                <a16:creationId xmlns:a16="http://schemas.microsoft.com/office/drawing/2014/main" id="{D9475F18-E02D-8D02-53B8-BFD98F4A95F0}"/>
              </a:ext>
            </a:extLst>
          </p:cNvPr>
          <p:cNvSpPr txBox="1"/>
          <p:nvPr/>
        </p:nvSpPr>
        <p:spPr>
          <a:xfrm>
            <a:off x="1750142" y="5894268"/>
            <a:ext cx="16911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a:ea typeface="ＭＳ Ｐゴシック"/>
                <a:cs typeface="+mn-cs"/>
              </a:rPr>
              <a:t>知的障害</a:t>
            </a:r>
          </a:p>
        </p:txBody>
      </p:sp>
      <p:sp>
        <p:nvSpPr>
          <p:cNvPr id="24" name="スライド番号プレースホルダー 23">
            <a:extLst>
              <a:ext uri="{FF2B5EF4-FFF2-40B4-BE49-F238E27FC236}">
                <a16:creationId xmlns:a16="http://schemas.microsoft.com/office/drawing/2014/main" id="{0F9915B0-0400-D0AC-4706-6C0029CE0C9E}"/>
              </a:ext>
            </a:extLst>
          </p:cNvPr>
          <p:cNvSpPr>
            <a:spLocks noGrp="1"/>
          </p:cNvSpPr>
          <p:nvPr>
            <p:ph type="sldNum" sz="quarter" idx="11"/>
          </p:nvPr>
        </p:nvSpPr>
        <p:spPr>
          <a:xfrm>
            <a:off x="11275482" y="6383615"/>
            <a:ext cx="510117"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CF69F-0C4D-4493-80D5-6F8BC3B90E0D}" type="slidenum">
              <a:rPr kumimoji="1" lang="ja-JP" altLang="en-US" sz="1600" b="1" i="0" u="none" strike="noStrike" kern="1200" cap="none" spc="0" normalizeH="0" baseline="0" noProof="0" smtClean="0">
                <a:ln>
                  <a:noFill/>
                </a:ln>
                <a:solidFill>
                  <a:srgbClr val="4D4D4D"/>
                </a:solidFill>
                <a:effectLst>
                  <a:outerShdw blurRad="38100" dist="38100" dir="2700000" algn="tl">
                    <a:srgbClr val="C0C0C0"/>
                  </a:outerShdw>
                </a:effectLst>
                <a:uLnTx/>
                <a:uFillTx/>
                <a:latin typeface="Century Gothic" pitchFamily="34" charset="0"/>
                <a:ea typeface="Gulim"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600" b="1" i="0" u="none" strike="noStrike" kern="1200" cap="none" spc="0" normalizeH="0" baseline="0" noProof="0" dirty="0">
              <a:ln>
                <a:noFill/>
              </a:ln>
              <a:solidFill>
                <a:srgbClr val="4D4D4D"/>
              </a:solidFill>
              <a:effectLst>
                <a:outerShdw blurRad="38100" dist="38100" dir="2700000" algn="tl">
                  <a:srgbClr val="C0C0C0"/>
                </a:outerShdw>
              </a:effectLst>
              <a:uLnTx/>
              <a:uFillTx/>
              <a:latin typeface="Century Gothic" pitchFamily="34" charset="0"/>
              <a:ea typeface="Gulim" pitchFamily="34" charset="-127"/>
              <a:cs typeface="+mn-cs"/>
            </a:endParaRPr>
          </a:p>
        </p:txBody>
      </p:sp>
      <p:sp>
        <p:nvSpPr>
          <p:cNvPr id="8" name="テキスト ボックス 7">
            <a:extLst>
              <a:ext uri="{FF2B5EF4-FFF2-40B4-BE49-F238E27FC236}">
                <a16:creationId xmlns:a16="http://schemas.microsoft.com/office/drawing/2014/main" id="{93FC03E8-1682-300B-2F37-4859A936C2B2}"/>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96197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8B18-CD84-6F13-7209-B84E81BBE2F1}"/>
            </a:ext>
          </a:extLst>
        </p:cNvPr>
        <p:cNvGrpSpPr/>
        <p:nvPr/>
      </p:nvGrpSpPr>
      <p:grpSpPr>
        <a:xfrm>
          <a:off x="0" y="0"/>
          <a:ext cx="0" cy="0"/>
          <a:chOff x="0" y="0"/>
          <a:chExt cx="0" cy="0"/>
        </a:xfrm>
      </p:grpSpPr>
      <p:sp>
        <p:nvSpPr>
          <p:cNvPr id="6146" name="スライド番号プレースホルダー 5">
            <a:extLst>
              <a:ext uri="{FF2B5EF4-FFF2-40B4-BE49-F238E27FC236}">
                <a16:creationId xmlns:a16="http://schemas.microsoft.com/office/drawing/2014/main" id="{E66B6AD1-78D0-710B-2BD8-91E2EB5E8752}"/>
              </a:ext>
            </a:extLst>
          </p:cNvPr>
          <p:cNvSpPr>
            <a:spLocks noGrp="1"/>
          </p:cNvSpPr>
          <p:nvPr>
            <p:ph type="sldNum" sz="quarter" idx="12"/>
          </p:nvPr>
        </p:nvSpPr>
        <p:spPr>
          <a:xfrm>
            <a:off x="9472736" y="6453386"/>
            <a:ext cx="1596292" cy="404614"/>
          </a:xfrm>
          <a:prstGeom prst="rect">
            <a:avLst/>
          </a:prstGeom>
          <a:noFill/>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4E5039B-E660-497D-B9C4-80B244FA90A3}" type="slidenum">
              <a:rPr kumimoji="1" lang="ja-JP" altLang="en-US" sz="1200" b="0" i="0" u="none" strike="noStrike" kern="1200" cap="none" spc="0" normalizeH="0" baseline="0" noProof="0" smtClean="0">
                <a:ln>
                  <a:noFill/>
                </a:ln>
                <a:solidFill>
                  <a:srgbClr val="455F51"/>
                </a:solidFill>
                <a:effectLst/>
                <a:uLnTx/>
                <a:uFillTx/>
                <a:latin typeface="ＭＳ Ｐゴシック"/>
                <a:ea typeface="ＭＳ Ｐゴシック"/>
                <a:cs typeface="+mn-cs"/>
              </a:rPr>
              <a:pPr marL="0" marR="0" lvl="0" indent="0" algn="ctr" defTabSz="914400" rtl="0" eaLnBrk="1" fontAlgn="auto" latinLnBrk="0" hangingPunct="1">
                <a:lnSpc>
                  <a:spcPct val="100000"/>
                </a:lnSpc>
                <a:spcBef>
                  <a:spcPct val="0"/>
                </a:spcBef>
                <a:spcAft>
                  <a:spcPts val="0"/>
                </a:spcAft>
                <a:buClrTx/>
                <a:buSzTx/>
                <a:buFontTx/>
                <a:buNone/>
                <a:tabLst/>
                <a:defRPr/>
              </a:pPr>
              <a:t>27</a:t>
            </a:fld>
            <a:endParaRPr kumimoji="0" lang="en-US" altLang="ja-JP" sz="1200" b="0" i="0" u="none" strike="noStrike" kern="1200" cap="none" spc="0" normalizeH="0" baseline="0" noProof="0">
              <a:ln>
                <a:noFill/>
              </a:ln>
              <a:solidFill>
                <a:srgbClr val="323232"/>
              </a:solidFill>
              <a:effectLst/>
              <a:uLnTx/>
              <a:uFillTx/>
              <a:latin typeface="Arial" panose="020B0604020202020204" pitchFamily="34" charset="0"/>
              <a:ea typeface="ＭＳ Ｐゴシック" panose="020B0600070205080204" pitchFamily="50" charset="-128"/>
              <a:cs typeface="+mn-cs"/>
            </a:endParaRPr>
          </a:p>
        </p:txBody>
      </p:sp>
      <p:sp>
        <p:nvSpPr>
          <p:cNvPr id="39938" name="Rectangle 2">
            <a:extLst>
              <a:ext uri="{FF2B5EF4-FFF2-40B4-BE49-F238E27FC236}">
                <a16:creationId xmlns:a16="http://schemas.microsoft.com/office/drawing/2014/main" id="{40986B60-6310-813A-BEC6-F3B9041117E1}"/>
              </a:ext>
            </a:extLst>
          </p:cNvPr>
          <p:cNvSpPr>
            <a:spLocks noGrp="1" noChangeArrowheads="1"/>
          </p:cNvSpPr>
          <p:nvPr>
            <p:ph type="title" idx="4294967295"/>
          </p:nvPr>
        </p:nvSpPr>
        <p:spPr>
          <a:xfrm>
            <a:off x="690282" y="136524"/>
            <a:ext cx="11098444" cy="693738"/>
          </a:xfrm>
        </p:spPr>
        <p:txBody>
          <a:bodyPr>
            <a:normAutofit fontScale="90000"/>
          </a:bodyPr>
          <a:lstStyle/>
          <a:p>
            <a:pPr eaLnBrk="1" hangingPunct="1">
              <a:defRPr/>
            </a:pPr>
            <a:r>
              <a:rPr lang="ja-JP" altLang="en-US" dirty="0">
                <a:solidFill>
                  <a:schemeClr val="tx1"/>
                </a:solidFill>
                <a:highlight>
                  <a:srgbClr val="FFFF00"/>
                </a:highlight>
              </a:rPr>
              <a:t>幼児期早期からのアプローチの基本（療育も外来指導もこの原則で）</a:t>
            </a:r>
            <a:endParaRPr lang="ja-JP" altLang="en-US" sz="3200" dirty="0">
              <a:solidFill>
                <a:schemeClr val="tx1"/>
              </a:solidFill>
              <a:highlight>
                <a:srgbClr val="FFFF00"/>
              </a:highlight>
            </a:endParaRPr>
          </a:p>
        </p:txBody>
      </p:sp>
      <p:sp>
        <p:nvSpPr>
          <p:cNvPr id="6148" name="Rectangle 3">
            <a:extLst>
              <a:ext uri="{FF2B5EF4-FFF2-40B4-BE49-F238E27FC236}">
                <a16:creationId xmlns:a16="http://schemas.microsoft.com/office/drawing/2014/main" id="{18CB8407-BE51-153A-D13F-C6B31613586E}"/>
              </a:ext>
            </a:extLst>
          </p:cNvPr>
          <p:cNvSpPr>
            <a:spLocks noGrp="1" noChangeArrowheads="1"/>
          </p:cNvSpPr>
          <p:nvPr>
            <p:ph sz="quarter" idx="4294967295"/>
          </p:nvPr>
        </p:nvSpPr>
        <p:spPr>
          <a:xfrm>
            <a:off x="690282" y="1090956"/>
            <a:ext cx="11098444" cy="5630520"/>
          </a:xfrm>
        </p:spPr>
        <p:txBody>
          <a:bodyPr>
            <a:normAutofit/>
          </a:bodyPr>
          <a:lstStyle/>
          <a:p>
            <a:pPr marL="502920" indent="-457200" eaLnBrk="1" hangingPunct="1">
              <a:lnSpc>
                <a:spcPct val="100000"/>
              </a:lnSpc>
              <a:spcBef>
                <a:spcPts val="1200"/>
              </a:spcBef>
              <a:buFont typeface="+mj-lt"/>
              <a:buAutoNum type="arabicPeriod"/>
            </a:pPr>
            <a:r>
              <a:rPr lang="ja-JP" altLang="en-US" sz="2400" dirty="0">
                <a:solidFill>
                  <a:schemeClr val="tx1"/>
                </a:solidFill>
              </a:rPr>
              <a:t>周囲が、自分にとって怖くない、危険でないものかもしれない</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周囲が、ちょっと意外と自分の役に立つらしい　</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自分のわかる範囲のところで付き合ってくれて、</a:t>
            </a:r>
            <a:br>
              <a:rPr lang="en-US" altLang="ja-JP" sz="2400" dirty="0">
                <a:solidFill>
                  <a:schemeClr val="tx1"/>
                </a:solidFill>
              </a:rPr>
            </a:br>
            <a:r>
              <a:rPr lang="ja-JP" altLang="en-US" sz="2400" dirty="0">
                <a:solidFill>
                  <a:schemeClr val="tx1"/>
                </a:solidFill>
              </a:rPr>
              <a:t>　　　勝手に大人の側の思い通りにしようと迫ってきたりしない</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事前の提示や説明はとても助かる</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わかりやすい遊びを用意してくれるぞ、わかりやすい場面が多くあるな</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こだわったり怒ったりしてしまうときには、少しほっておいてくれるので助かる。自分で落ち着く隙間が保証されている</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こうしてあげたい、こうしたらいいよ、これもいいねは全部迷惑</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突発的なこと、怒る声、騒がしいざわつき、何とかしてほしい</a:t>
            </a:r>
            <a:endParaRPr lang="en-US" altLang="ja-JP" sz="2400" dirty="0">
              <a:solidFill>
                <a:schemeClr val="tx1"/>
              </a:solidFill>
            </a:endParaRPr>
          </a:p>
          <a:p>
            <a:pPr marL="502920" indent="-457200" eaLnBrk="1" hangingPunct="1">
              <a:lnSpc>
                <a:spcPct val="100000"/>
              </a:lnSpc>
              <a:spcBef>
                <a:spcPts val="1200"/>
              </a:spcBef>
              <a:buFont typeface="+mj-lt"/>
              <a:buAutoNum type="arabicPeriod"/>
            </a:pPr>
            <a:r>
              <a:rPr lang="ja-JP" altLang="en-US" sz="2400" dirty="0">
                <a:solidFill>
                  <a:schemeClr val="tx1"/>
                </a:solidFill>
              </a:rPr>
              <a:t>なんとなく、慣れれば次第にわかるのでゆっくり待ってほしい</a:t>
            </a:r>
            <a:endParaRPr lang="en-US" altLang="ja-JP" sz="2400" dirty="0">
              <a:solidFill>
                <a:schemeClr val="tx1"/>
              </a:solidFill>
            </a:endParaRPr>
          </a:p>
          <a:p>
            <a:pPr marL="45720" indent="0" eaLnBrk="1" hangingPunct="1">
              <a:lnSpc>
                <a:spcPct val="100000"/>
              </a:lnSpc>
              <a:spcBef>
                <a:spcPts val="1200"/>
              </a:spcBef>
            </a:pPr>
            <a:endParaRPr lang="en-US" altLang="ja-JP" sz="2400" dirty="0">
              <a:solidFill>
                <a:schemeClr val="tx1"/>
              </a:solidFill>
            </a:endParaRPr>
          </a:p>
        </p:txBody>
      </p:sp>
      <p:sp>
        <p:nvSpPr>
          <p:cNvPr id="2" name="テキスト ボックス 1">
            <a:extLst>
              <a:ext uri="{FF2B5EF4-FFF2-40B4-BE49-F238E27FC236}">
                <a16:creationId xmlns:a16="http://schemas.microsoft.com/office/drawing/2014/main" id="{FF941D42-5B9E-6C78-C529-95D8D9B30E0D}"/>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75798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3236" y="71348"/>
            <a:ext cx="11495706" cy="951851"/>
          </a:xfrm>
        </p:spPr>
        <p:txBody>
          <a:bodyPr>
            <a:normAutofit/>
          </a:bodyPr>
          <a:lstStyle/>
          <a:p>
            <a:r>
              <a:rPr lang="ja-JP" altLang="en-US" sz="2600" i="0" dirty="0">
                <a:highlight>
                  <a:srgbClr val="FFFF00"/>
                </a:highlight>
                <a:ea typeface="HG丸ｺﾞｼｯｸM-PRO" pitchFamily="50" charset="-128"/>
              </a:rPr>
              <a:t>安心できる対象を失うと不安がこみあげるがありとあらゆる補修を試みる</a:t>
            </a:r>
          </a:p>
        </p:txBody>
      </p:sp>
      <p:sp>
        <p:nvSpPr>
          <p:cNvPr id="7171" name="Rectangle 3"/>
          <p:cNvSpPr>
            <a:spLocks noGrp="1" noChangeArrowheads="1"/>
          </p:cNvSpPr>
          <p:nvPr>
            <p:ph idx="1"/>
          </p:nvPr>
        </p:nvSpPr>
        <p:spPr>
          <a:xfrm>
            <a:off x="433058" y="1691640"/>
            <a:ext cx="11325884" cy="5029200"/>
          </a:xfrm>
        </p:spPr>
        <p:txBody>
          <a:bodyPr>
            <a:normAutofit/>
          </a:bodyPr>
          <a:lstStyle/>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自分は強いんだといういばりん坊になったり、激しい攻撃行動を示す子になったりする　将来は権威的になったり、形にこだわる</a:t>
            </a:r>
          </a:p>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いつも問題を起こして注意を引く　目立つことをして自分はできるんだと示す</a:t>
            </a:r>
          </a:p>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怖い事が二度と起きないように、過度にいい子になり消極的になる</a:t>
            </a:r>
          </a:p>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いつもべたべたする事で、自分の自立を犠牲にして、不安から逃げる</a:t>
            </a:r>
            <a:endParaRPr lang="en-US" altLang="ja-JP" sz="2400" dirty="0">
              <a:latin typeface="BIZ UDPゴシック" panose="020B0400000000000000" pitchFamily="50" charset="-128"/>
              <a:ea typeface="BIZ UDPゴシック" panose="020B0400000000000000" pitchFamily="50" charset="-128"/>
            </a:endParaRPr>
          </a:p>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こみ上げる不安恐怖から逃げるために、緊張し感情を抑え込む</a:t>
            </a:r>
          </a:p>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ものに執着したり、物を盗んだりして寂しさや空虚感をごまかす</a:t>
            </a:r>
          </a:p>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自分の身体を使って、不安を慰めたり、不安や恐怖をごまかしたりする</a:t>
            </a:r>
          </a:p>
          <a:p>
            <a:pPr>
              <a:spcBef>
                <a:spcPts val="1800"/>
              </a:spcBef>
              <a:buFont typeface="Wingdings" panose="05000000000000000000" pitchFamily="2" charset="2"/>
              <a:buChar char="Ø"/>
            </a:pPr>
            <a:r>
              <a:rPr lang="ja-JP" altLang="en-US" sz="2400" dirty="0">
                <a:latin typeface="BIZ UDPゴシック" panose="020B0400000000000000" pitchFamily="50" charset="-128"/>
                <a:ea typeface="BIZ UDPゴシック" panose="020B0400000000000000" pitchFamily="50" charset="-128"/>
              </a:rPr>
              <a:t>身体的病気になる</a:t>
            </a:r>
            <a:endParaRPr lang="ja-JP" altLang="en-US" sz="28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10210800" y="6601968"/>
            <a:ext cx="640080" cy="237744"/>
          </a:xfrm>
          <a:prstGeom prst="rect">
            <a:avLst/>
          </a:prstGeom>
        </p:spPr>
        <p:txBody>
          <a:bodyPr vert="horz" lIns="91440" tIns="45720" rIns="91440" bIns="45720" rtlCol="0" anchor="ctr"/>
          <a:lstStyle>
            <a:defPPr>
              <a:defRPr lang="ja-JP"/>
            </a:defPPr>
            <a:lvl1pPr marL="0" algn="r" defTabSz="914400" rtl="0" eaLnBrk="1" latinLnBrk="0" hangingPunct="1">
              <a:defRPr kumimoji="1" lang="ja-JP" sz="900" kern="1200">
                <a:solidFill>
                  <a:schemeClr val="tx1"/>
                </a:solidFill>
                <a:latin typeface="Meiryo UI" panose="020B0604030504040204" pitchFamily="50" charset="-128"/>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749032-2A07-4AE8-BA90-74324CAE0C87}" type="slidenum">
              <a:rPr kumimoji="1" lang="en-US" altLang="ja-JP" sz="900" b="0" i="0" u="none" strike="noStrike" kern="1200" cap="none" spc="0" normalizeH="0" baseline="0" noProof="0" smtClean="0">
                <a:ln>
                  <a:noFill/>
                </a:ln>
                <a:solidFill>
                  <a:srgbClr val="000000"/>
                </a:solidFill>
                <a:effectLst/>
                <a:uLnTx/>
                <a:uFillTx/>
                <a:latin typeface="Meiryo UI" panose="020B0604030504040204" pitchFamily="50" charset="-128"/>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ＭＳ Ｐゴシック"/>
              <a:cs typeface="+mn-cs"/>
            </a:endParaRPr>
          </a:p>
        </p:txBody>
      </p:sp>
      <p:sp>
        <p:nvSpPr>
          <p:cNvPr id="3" name="テキスト ボックス 2">
            <a:extLst>
              <a:ext uri="{FF2B5EF4-FFF2-40B4-BE49-F238E27FC236}">
                <a16:creationId xmlns:a16="http://schemas.microsoft.com/office/drawing/2014/main" id="{27461D58-5FA1-482A-B7D1-5BBD62924657}"/>
              </a:ext>
            </a:extLst>
          </p:cNvPr>
          <p:cNvSpPr txBox="1"/>
          <p:nvPr/>
        </p:nvSpPr>
        <p:spPr>
          <a:xfrm>
            <a:off x="6381019" y="1015941"/>
            <a:ext cx="2736087" cy="707886"/>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発達障害に限らず、</a:t>
            </a:r>
            <a:br>
              <a:rPr kumimoji="1" lang="en-US" altLang="ja-JP" sz="2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2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一般にもいえること</a:t>
            </a:r>
          </a:p>
        </p:txBody>
      </p:sp>
      <p:sp>
        <p:nvSpPr>
          <p:cNvPr id="4" name="テキスト ボックス 3">
            <a:extLst>
              <a:ext uri="{FF2B5EF4-FFF2-40B4-BE49-F238E27FC236}">
                <a16:creationId xmlns:a16="http://schemas.microsoft.com/office/drawing/2014/main" id="{643E7B9F-3BC2-4CC9-AB00-DEC38E8AE13D}"/>
              </a:ext>
            </a:extLst>
          </p:cNvPr>
          <p:cNvSpPr txBox="1"/>
          <p:nvPr/>
        </p:nvSpPr>
        <p:spPr>
          <a:xfrm>
            <a:off x="433058" y="1078905"/>
            <a:ext cx="60567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ＭＳ Ｐゴシック"/>
                <a:ea typeface="ＭＳ Ｐゴシック"/>
                <a:cs typeface="+mn-cs"/>
              </a:rPr>
              <a:t>児童期から成人期まで通じて言えること</a:t>
            </a:r>
          </a:p>
        </p:txBody>
      </p:sp>
      <p:sp>
        <p:nvSpPr>
          <p:cNvPr id="5" name="テキスト ボックス 4">
            <a:extLst>
              <a:ext uri="{FF2B5EF4-FFF2-40B4-BE49-F238E27FC236}">
                <a16:creationId xmlns:a16="http://schemas.microsoft.com/office/drawing/2014/main" id="{53179D40-00A7-7CD1-6E82-C718FD64A234}"/>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74195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xfrm>
            <a:off x="9472736" y="6453386"/>
            <a:ext cx="1596292" cy="404614"/>
          </a:xfrm>
          <a:prstGeom prst="rect">
            <a:avLst/>
          </a:prstGeom>
          <a:noFill/>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4E5039B-E660-497D-B9C4-80B244FA90A3}" type="slidenum">
              <a:rPr kumimoji="1" lang="ja-JP" altLang="en-US" sz="1200" b="0" i="0" u="none" strike="noStrike" kern="1200" cap="none" spc="0" normalizeH="0" baseline="0" noProof="0" smtClean="0">
                <a:ln>
                  <a:noFill/>
                </a:ln>
                <a:solidFill>
                  <a:srgbClr val="455F51"/>
                </a:solidFill>
                <a:effectLst/>
                <a:uLnTx/>
                <a:uFillTx/>
                <a:latin typeface="ＭＳ Ｐゴシック"/>
                <a:ea typeface="ＭＳ Ｐゴシック"/>
                <a:cs typeface="+mn-cs"/>
              </a:rPr>
              <a:pPr marL="0" marR="0" lvl="0" indent="0" algn="ctr" defTabSz="914400" rtl="0" eaLnBrk="1" fontAlgn="auto" latinLnBrk="0" hangingPunct="1">
                <a:lnSpc>
                  <a:spcPct val="100000"/>
                </a:lnSpc>
                <a:spcBef>
                  <a:spcPct val="0"/>
                </a:spcBef>
                <a:spcAft>
                  <a:spcPts val="0"/>
                </a:spcAft>
                <a:buClrTx/>
                <a:buSzTx/>
                <a:buFontTx/>
                <a:buNone/>
                <a:tabLst/>
                <a:defRPr/>
              </a:pPr>
              <a:t>29</a:t>
            </a:fld>
            <a:endParaRPr kumimoji="0" lang="en-US" altLang="ja-JP" sz="1200" b="0" i="0" u="none" strike="noStrike" kern="1200" cap="none" spc="0" normalizeH="0" baseline="0" noProof="0">
              <a:ln>
                <a:noFill/>
              </a:ln>
              <a:solidFill>
                <a:srgbClr val="323232"/>
              </a:solidFill>
              <a:effectLst/>
              <a:uLnTx/>
              <a:uFillTx/>
              <a:latin typeface="Arial" panose="020B0604020202020204" pitchFamily="34" charset="0"/>
              <a:ea typeface="ＭＳ Ｐゴシック" panose="020B0600070205080204" pitchFamily="50" charset="-128"/>
              <a:cs typeface="+mn-cs"/>
            </a:endParaRPr>
          </a:p>
        </p:txBody>
      </p:sp>
      <p:sp>
        <p:nvSpPr>
          <p:cNvPr id="39938" name="Rectangle 2"/>
          <p:cNvSpPr>
            <a:spLocks noGrp="1" noChangeArrowheads="1"/>
          </p:cNvSpPr>
          <p:nvPr>
            <p:ph type="title" idx="4294967295"/>
          </p:nvPr>
        </p:nvSpPr>
        <p:spPr>
          <a:xfrm>
            <a:off x="1086937" y="136524"/>
            <a:ext cx="7593013" cy="693738"/>
          </a:xfrm>
        </p:spPr>
        <p:txBody>
          <a:bodyPr>
            <a:normAutofit/>
          </a:bodyPr>
          <a:lstStyle/>
          <a:p>
            <a:pPr eaLnBrk="1" hangingPunct="1">
              <a:defRPr/>
            </a:pPr>
            <a:r>
              <a:rPr lang="ja-JP" altLang="en-US" sz="3200" dirty="0">
                <a:solidFill>
                  <a:schemeClr val="tx1"/>
                </a:solidFill>
                <a:highlight>
                  <a:srgbClr val="FFFF00"/>
                </a:highlight>
              </a:rPr>
              <a:t>将来のために必要な適応能力</a:t>
            </a:r>
          </a:p>
        </p:txBody>
      </p:sp>
      <p:sp>
        <p:nvSpPr>
          <p:cNvPr id="6148" name="Rectangle 3"/>
          <p:cNvSpPr>
            <a:spLocks noGrp="1" noChangeArrowheads="1"/>
          </p:cNvSpPr>
          <p:nvPr>
            <p:ph sz="quarter" idx="4294967295"/>
          </p:nvPr>
        </p:nvSpPr>
        <p:spPr>
          <a:xfrm>
            <a:off x="690282" y="1090956"/>
            <a:ext cx="11098444" cy="5630520"/>
          </a:xfrm>
        </p:spPr>
        <p:txBody>
          <a:bodyPr>
            <a:normAutofit/>
          </a:bodyPr>
          <a:lstStyle/>
          <a:p>
            <a:pPr marL="502920" indent="-457200" eaLnBrk="1" hangingPunct="1">
              <a:lnSpc>
                <a:spcPct val="100000"/>
              </a:lnSpc>
              <a:spcBef>
                <a:spcPts val="2400"/>
              </a:spcBef>
              <a:buFont typeface="+mj-lt"/>
              <a:buAutoNum type="arabicPeriod"/>
            </a:pPr>
            <a:r>
              <a:rPr lang="ja-JP" altLang="en-US" sz="2400" dirty="0">
                <a:solidFill>
                  <a:schemeClr val="tx1"/>
                </a:solidFill>
              </a:rPr>
              <a:t>人と一緒にいられる</a:t>
            </a:r>
            <a:br>
              <a:rPr lang="en-US" altLang="ja-JP" sz="2400" dirty="0">
                <a:solidFill>
                  <a:schemeClr val="tx1"/>
                </a:solidFill>
              </a:rPr>
            </a:br>
            <a:r>
              <a:rPr lang="ja-JP" altLang="en-US" sz="2400" dirty="0">
                <a:solidFill>
                  <a:schemeClr val="tx1"/>
                </a:solidFill>
              </a:rPr>
              <a:t>　　・人と楽しむことができる、気持ちをあわせることができる</a:t>
            </a:r>
          </a:p>
          <a:p>
            <a:pPr marL="502920" indent="-457200" eaLnBrk="1" hangingPunct="1">
              <a:lnSpc>
                <a:spcPct val="100000"/>
              </a:lnSpc>
              <a:spcBef>
                <a:spcPts val="2400"/>
              </a:spcBef>
              <a:buFont typeface="+mj-lt"/>
              <a:buAutoNum type="arabicPeriod"/>
            </a:pPr>
            <a:r>
              <a:rPr lang="ja-JP" altLang="en-US" sz="2400" dirty="0">
                <a:solidFill>
                  <a:schemeClr val="tx1"/>
                </a:solidFill>
              </a:rPr>
              <a:t>周囲に頼ることができる</a:t>
            </a:r>
            <a:br>
              <a:rPr lang="en-US" altLang="ja-JP" sz="2400" dirty="0">
                <a:solidFill>
                  <a:schemeClr val="tx1"/>
                </a:solidFill>
              </a:rPr>
            </a:br>
            <a:r>
              <a:rPr lang="ja-JP" altLang="en-US" sz="2400" dirty="0">
                <a:solidFill>
                  <a:schemeClr val="tx1"/>
                </a:solidFill>
              </a:rPr>
              <a:t>　　・恥・失敗に対して耐えることができる</a:t>
            </a:r>
          </a:p>
          <a:p>
            <a:pPr marL="502920" indent="-457200" eaLnBrk="1" hangingPunct="1">
              <a:lnSpc>
                <a:spcPct val="100000"/>
              </a:lnSpc>
              <a:spcBef>
                <a:spcPts val="2400"/>
              </a:spcBef>
              <a:buFont typeface="+mj-lt"/>
              <a:buAutoNum type="arabicPeriod"/>
            </a:pPr>
            <a:r>
              <a:rPr lang="ja-JP" altLang="en-US" sz="2400" dirty="0">
                <a:solidFill>
                  <a:schemeClr val="tx1"/>
                </a:solidFill>
              </a:rPr>
              <a:t>だめな自分を受け入れる、できるという自信ではなく、「できなくても存在していい」という自信が大事</a:t>
            </a:r>
          </a:p>
          <a:p>
            <a:pPr marL="502920" indent="-457200" eaLnBrk="1" hangingPunct="1">
              <a:lnSpc>
                <a:spcPct val="100000"/>
              </a:lnSpc>
              <a:spcBef>
                <a:spcPts val="2400"/>
              </a:spcBef>
              <a:buFont typeface="+mj-lt"/>
              <a:buAutoNum type="arabicPeriod"/>
            </a:pPr>
            <a:r>
              <a:rPr lang="ja-JP" altLang="en-US" sz="2400" dirty="0">
                <a:solidFill>
                  <a:schemeClr val="tx1"/>
                </a:solidFill>
              </a:rPr>
              <a:t>怒りや不安を言葉で表現することができる　身体化もできず固まっている人もいる</a:t>
            </a:r>
            <a:br>
              <a:rPr lang="en-US" altLang="ja-JP" sz="2400" dirty="0">
                <a:solidFill>
                  <a:schemeClr val="tx1"/>
                </a:solidFill>
              </a:rPr>
            </a:br>
            <a:r>
              <a:rPr lang="ja-JP" altLang="en-US" sz="2400" dirty="0">
                <a:solidFill>
                  <a:schemeClr val="tx1"/>
                </a:solidFill>
              </a:rPr>
              <a:t>　　・以下の順で適応的である：身体症状化⇒行動化⇒言語化</a:t>
            </a:r>
            <a:endParaRPr lang="en-US" altLang="ja-JP" sz="2400" dirty="0">
              <a:solidFill>
                <a:schemeClr val="tx1"/>
              </a:solidFill>
            </a:endParaRPr>
          </a:p>
          <a:p>
            <a:pPr marL="502920" indent="-457200" eaLnBrk="1" hangingPunct="1">
              <a:lnSpc>
                <a:spcPct val="100000"/>
              </a:lnSpc>
              <a:spcBef>
                <a:spcPts val="2400"/>
              </a:spcBef>
              <a:buFont typeface="+mj-lt"/>
              <a:buAutoNum type="arabicPeriod"/>
            </a:pPr>
            <a:r>
              <a:rPr lang="ja-JP" altLang="en-US" sz="2400" dirty="0">
                <a:solidFill>
                  <a:schemeClr val="tx1"/>
                </a:solidFill>
              </a:rPr>
              <a:t>実際に、人や社会とのつながりを持っている、所属している場所がある</a:t>
            </a:r>
            <a:endParaRPr lang="en-US" altLang="ja-JP" sz="2400" dirty="0">
              <a:solidFill>
                <a:schemeClr val="tx1"/>
              </a:solidFill>
            </a:endParaRPr>
          </a:p>
          <a:p>
            <a:pPr marL="502920" indent="-457200">
              <a:lnSpc>
                <a:spcPct val="100000"/>
              </a:lnSpc>
              <a:spcBef>
                <a:spcPts val="2400"/>
              </a:spcBef>
              <a:buFont typeface="+mj-lt"/>
              <a:buAutoNum type="arabicPeriod"/>
            </a:pPr>
            <a:r>
              <a:rPr lang="ja-JP" altLang="en-US" sz="2400" dirty="0">
                <a:solidFill>
                  <a:schemeClr val="tx1"/>
                </a:solidFill>
              </a:rPr>
              <a:t>自分なりの楽しみや安定した世界（自分と周りの関係性の集合のイメージ）をもつ</a:t>
            </a:r>
            <a:endParaRPr lang="en-US" altLang="ja-JP" sz="2400" dirty="0">
              <a:solidFill>
                <a:schemeClr val="tx1"/>
              </a:solidFill>
            </a:endParaRPr>
          </a:p>
        </p:txBody>
      </p:sp>
      <p:sp>
        <p:nvSpPr>
          <p:cNvPr id="2" name="テキスト ボックス 1">
            <a:extLst>
              <a:ext uri="{FF2B5EF4-FFF2-40B4-BE49-F238E27FC236}">
                <a16:creationId xmlns:a16="http://schemas.microsoft.com/office/drawing/2014/main" id="{59CF771C-BFC2-258C-5877-85D1B04F34A4}"/>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6907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3366" y="136526"/>
            <a:ext cx="5732206" cy="594370"/>
          </a:xfrm>
          <a:solidFill>
            <a:schemeClr val="accent3">
              <a:lumMod val="40000"/>
              <a:lumOff val="60000"/>
            </a:schemeClr>
          </a:solidFill>
        </p:spPr>
        <p:txBody>
          <a:bodyPr tIns="180000">
            <a:noAutofit/>
          </a:bodyPr>
          <a:lstStyle/>
          <a:p>
            <a:pPr algn="ctr"/>
            <a:r>
              <a:rPr lang="ja-JP" altLang="en-US" sz="3200" b="1" dirty="0"/>
              <a:t>これからの精神科臨床</a:t>
            </a:r>
            <a:endParaRPr kumimoji="1" lang="ja-JP" altLang="en-US" sz="3200" b="1" dirty="0"/>
          </a:p>
        </p:txBody>
      </p:sp>
      <p:graphicFrame>
        <p:nvGraphicFramePr>
          <p:cNvPr id="5" name="コンテンツ プレースホルダー 4"/>
          <p:cNvGraphicFramePr>
            <a:graphicFrameLocks noGrp="1"/>
          </p:cNvGraphicFramePr>
          <p:nvPr>
            <p:ph idx="1"/>
          </p:nvPr>
        </p:nvGraphicFramePr>
        <p:xfrm>
          <a:off x="2017068" y="1068884"/>
          <a:ext cx="800323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22C8B3F6-CAA8-4328-9F5E-1A62E5CDFDAE}"/>
              </a:ext>
            </a:extLst>
          </p:cNvPr>
          <p:cNvSpPr>
            <a:spLocks noGrp="1"/>
          </p:cNvSpPr>
          <p:nvPr>
            <p:ph type="sldNum" sz="quarter" idx="12"/>
          </p:nvPr>
        </p:nvSpPr>
        <p:spPr>
          <a:xfrm>
            <a:off x="8610601" y="6375679"/>
            <a:ext cx="2819399" cy="345796"/>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E53C64-838E-40F7-81D0-69D62AB8983D}" type="slidenum">
              <a:rPr kumimoji="1" lang="ja-JP" altLang="en-US" sz="2000" b="0" i="0" u="none" strike="noStrike" kern="1200" cap="none" spc="0" normalizeH="0" baseline="0" noProof="0" smtClean="0">
                <a:ln>
                  <a:noFill/>
                </a:ln>
                <a:solidFill>
                  <a:srgbClr val="000000">
                    <a:lumMod val="65000"/>
                    <a:lumOff val="35000"/>
                  </a:srgbClr>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sz="2000" b="0" i="0" u="none" strike="noStrike" kern="1200" cap="none" spc="0" normalizeH="0" baseline="0" noProof="0" dirty="0">
              <a:ln>
                <a:noFill/>
              </a:ln>
              <a:solidFill>
                <a:srgbClr val="000000">
                  <a:lumMod val="65000"/>
                  <a:lumOff val="35000"/>
                </a:srgbClr>
              </a:solidFill>
              <a:effectLst/>
              <a:uLnTx/>
              <a:uFillTx/>
              <a:latin typeface="ＭＳ Ｐゴシック"/>
              <a:ea typeface="ＭＳ Ｐゴシック"/>
              <a:cs typeface="+mn-cs"/>
            </a:endParaRPr>
          </a:p>
        </p:txBody>
      </p:sp>
      <p:sp>
        <p:nvSpPr>
          <p:cNvPr id="6" name="下矢印 5"/>
          <p:cNvSpPr/>
          <p:nvPr/>
        </p:nvSpPr>
        <p:spPr>
          <a:xfrm>
            <a:off x="5375920" y="4365104"/>
            <a:ext cx="1152128" cy="50405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7" name="角丸四角形 6"/>
          <p:cNvSpPr/>
          <p:nvPr/>
        </p:nvSpPr>
        <p:spPr>
          <a:xfrm>
            <a:off x="1039661" y="5013175"/>
            <a:ext cx="10390340" cy="170829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様々な症状（いわゆる２次障害）：</a:t>
            </a:r>
            <a:endPar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　うつ病、双極性障害、統合失調症、強迫性障害、不安障害、境界例、解離性障害、様々な行動化、各種パーソナリティ障害、チック等習癖性障害、ひきこもり、出社拒否（不登校）等</a:t>
            </a:r>
          </a:p>
        </p:txBody>
      </p:sp>
      <p:sp>
        <p:nvSpPr>
          <p:cNvPr id="4" name="吹き出し: 角を丸めた四角形 3">
            <a:extLst>
              <a:ext uri="{FF2B5EF4-FFF2-40B4-BE49-F238E27FC236}">
                <a16:creationId xmlns:a16="http://schemas.microsoft.com/office/drawing/2014/main" id="{E165ECA5-176B-BCFB-FD32-2DB4716CC61E}"/>
              </a:ext>
            </a:extLst>
          </p:cNvPr>
          <p:cNvSpPr/>
          <p:nvPr/>
        </p:nvSpPr>
        <p:spPr>
          <a:xfrm>
            <a:off x="8173617" y="2800479"/>
            <a:ext cx="3463864" cy="2068682"/>
          </a:xfrm>
          <a:prstGeom prst="wedgeRoundRectCallout">
            <a:avLst>
              <a:gd name="adj1" fmla="val -38361"/>
              <a:gd name="adj2" fmla="val -63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様々な、心の働きが周囲の人や状況とのかかわりでさまざまな表れをする　その相互関係として理解する</a:t>
            </a:r>
          </a:p>
        </p:txBody>
      </p:sp>
      <p:sp>
        <p:nvSpPr>
          <p:cNvPr id="8" name="テキスト ボックス 7">
            <a:extLst>
              <a:ext uri="{FF2B5EF4-FFF2-40B4-BE49-F238E27FC236}">
                <a16:creationId xmlns:a16="http://schemas.microsoft.com/office/drawing/2014/main" id="{406F1146-0079-C5F8-CE11-E3562CC6B3D8}"/>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1807751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8B51D5-8B64-4418-821B-D36447FAC741}"/>
              </a:ext>
            </a:extLst>
          </p:cNvPr>
          <p:cNvSpPr>
            <a:spLocks noGrp="1"/>
          </p:cNvSpPr>
          <p:nvPr>
            <p:ph type="title"/>
          </p:nvPr>
        </p:nvSpPr>
        <p:spPr>
          <a:xfrm>
            <a:off x="1295400" y="348712"/>
            <a:ext cx="9601200" cy="463051"/>
          </a:xfrm>
        </p:spPr>
        <p:txBody>
          <a:bodyPr>
            <a:normAutofit fontScale="90000"/>
          </a:bodyPr>
          <a:lstStyle/>
          <a:p>
            <a:r>
              <a:rPr kumimoji="1" lang="ja-JP" altLang="en-US" dirty="0"/>
              <a:t>支援の基本　学童期前期</a:t>
            </a:r>
          </a:p>
        </p:txBody>
      </p:sp>
      <p:sp>
        <p:nvSpPr>
          <p:cNvPr id="3" name="コンテンツ プレースホルダー 2">
            <a:extLst>
              <a:ext uri="{FF2B5EF4-FFF2-40B4-BE49-F238E27FC236}">
                <a16:creationId xmlns:a16="http://schemas.microsoft.com/office/drawing/2014/main" id="{9F37D0DA-A0D4-45BA-9704-474D3504CFF7}"/>
              </a:ext>
            </a:extLst>
          </p:cNvPr>
          <p:cNvSpPr>
            <a:spLocks noGrp="1"/>
          </p:cNvSpPr>
          <p:nvPr>
            <p:ph idx="1"/>
          </p:nvPr>
        </p:nvSpPr>
        <p:spPr>
          <a:xfrm>
            <a:off x="394996" y="1068259"/>
            <a:ext cx="11196735" cy="5441029"/>
          </a:xfrm>
        </p:spPr>
        <p:txBody>
          <a:bodyPr>
            <a:normAutofit/>
          </a:bodyPr>
          <a:lstStyle/>
          <a:p>
            <a:pPr marL="457200" indent="-457200">
              <a:buFont typeface="+mj-lt"/>
              <a:buAutoNum type="arabicPeriod"/>
            </a:pPr>
            <a:r>
              <a:rPr kumimoji="1" lang="ja-JP" altLang="en-US" sz="2400" dirty="0">
                <a:highlight>
                  <a:srgbClr val="FFFF00"/>
                </a:highlight>
              </a:rPr>
              <a:t>認知の制限性に対する</a:t>
            </a:r>
            <a:r>
              <a:rPr kumimoji="1" lang="ja-JP" altLang="en-US" sz="2400" dirty="0"/>
              <a:t>、子どもの不適応、混乱を防ぐため</a:t>
            </a:r>
            <a:r>
              <a:rPr lang="ja-JP" altLang="en-US" sz="2400" dirty="0"/>
              <a:t>のアセスメント</a:t>
            </a:r>
            <a:endParaRPr kumimoji="1" lang="en-US" altLang="ja-JP" sz="2400" dirty="0"/>
          </a:p>
          <a:p>
            <a:pPr marL="457200" indent="-457200">
              <a:buFont typeface="+mj-lt"/>
              <a:buAutoNum type="arabicPeriod"/>
            </a:pPr>
            <a:r>
              <a:rPr lang="ja-JP" altLang="en-US" sz="2400" dirty="0">
                <a:highlight>
                  <a:srgbClr val="FFFF00"/>
                </a:highlight>
              </a:rPr>
              <a:t>基本的情緒発達のアセスメント</a:t>
            </a:r>
            <a:r>
              <a:rPr lang="ja-JP" altLang="en-US" sz="2400" dirty="0"/>
              <a:t>をし、それに応じた対応法を提案する</a:t>
            </a:r>
            <a:endParaRPr lang="en-US" altLang="ja-JP" sz="2400" dirty="0"/>
          </a:p>
          <a:p>
            <a:pPr marL="457200" indent="-457200">
              <a:buFont typeface="+mj-lt"/>
              <a:buAutoNum type="arabicPeriod"/>
            </a:pPr>
            <a:r>
              <a:rPr kumimoji="1" lang="ja-JP" altLang="en-US" sz="2400" dirty="0">
                <a:highlight>
                  <a:srgbClr val="FFFF00"/>
                </a:highlight>
              </a:rPr>
              <a:t>子どもの行動の意味</a:t>
            </a:r>
            <a:r>
              <a:rPr lang="ja-JP" altLang="en-US" sz="2400" dirty="0"/>
              <a:t>（裏に隠れている不安と認知の特性）を理解する</a:t>
            </a:r>
            <a:endParaRPr lang="en-US" altLang="ja-JP" sz="2400" dirty="0"/>
          </a:p>
          <a:p>
            <a:pPr marL="457200" indent="-457200">
              <a:buFont typeface="+mj-lt"/>
              <a:buAutoNum type="arabicPeriod"/>
            </a:pPr>
            <a:r>
              <a:rPr kumimoji="1" lang="ja-JP" altLang="en-US" sz="2400" dirty="0">
                <a:highlight>
                  <a:srgbClr val="FFFF00"/>
                </a:highlight>
              </a:rPr>
              <a:t>子どもの変化への弱さや不安をアセスメント</a:t>
            </a:r>
            <a:r>
              <a:rPr kumimoji="1" lang="ja-JP" altLang="en-US" sz="2400" dirty="0"/>
              <a:t>し、クラス替えやクラス運営に関して検討する</a:t>
            </a:r>
            <a:endParaRPr kumimoji="1" lang="en-US" altLang="ja-JP" sz="2400" dirty="0"/>
          </a:p>
          <a:p>
            <a:pPr marL="457200" indent="-457200">
              <a:buFont typeface="+mj-lt"/>
              <a:buAutoNum type="arabicPeriod"/>
            </a:pPr>
            <a:r>
              <a:rPr lang="ja-JP" altLang="en-US" sz="2400" dirty="0"/>
              <a:t>それぞれの段階で起こる、</a:t>
            </a:r>
            <a:r>
              <a:rPr lang="ja-JP" altLang="en-US" sz="2400" dirty="0">
                <a:highlight>
                  <a:srgbClr val="FFFF00"/>
                </a:highlight>
              </a:rPr>
              <a:t>教育の提供と本人の準備性の齟齬</a:t>
            </a:r>
            <a:r>
              <a:rPr lang="ja-JP" altLang="en-US" sz="2400" dirty="0"/>
              <a:t>について理解し、できる限りオーダーメードの教育を考える</a:t>
            </a:r>
            <a:endParaRPr lang="en-US" altLang="ja-JP" sz="2400" dirty="0"/>
          </a:p>
          <a:p>
            <a:pPr marL="457200" indent="-457200">
              <a:buFont typeface="+mj-lt"/>
              <a:buAutoNum type="arabicPeriod"/>
            </a:pPr>
            <a:r>
              <a:rPr kumimoji="1" lang="ja-JP" altLang="en-US" sz="2400" dirty="0">
                <a:highlight>
                  <a:srgbClr val="FFFF00"/>
                </a:highlight>
              </a:rPr>
              <a:t>攻撃性や暴力の意味と、その対応</a:t>
            </a:r>
            <a:r>
              <a:rPr kumimoji="1" lang="ja-JP" altLang="en-US" sz="2400" dirty="0"/>
              <a:t>についてコンセンサスをつくる</a:t>
            </a:r>
            <a:endParaRPr kumimoji="1" lang="en-US" altLang="ja-JP" sz="2400" dirty="0"/>
          </a:p>
          <a:p>
            <a:pPr marL="457200" indent="-457200">
              <a:buFont typeface="+mj-lt"/>
              <a:buAutoNum type="arabicPeriod"/>
            </a:pPr>
            <a:r>
              <a:rPr kumimoji="1" lang="ja-JP" altLang="en-US" sz="2400" dirty="0"/>
              <a:t>今の段階で可能で望ましい、</a:t>
            </a:r>
            <a:r>
              <a:rPr kumimoji="1" lang="ja-JP" altLang="en-US" sz="2400" dirty="0">
                <a:highlight>
                  <a:srgbClr val="FFFF00"/>
                </a:highlight>
              </a:rPr>
              <a:t>子どもの仲間づくり</a:t>
            </a:r>
            <a:r>
              <a:rPr lang="ja-JP" altLang="en-US" sz="2400" dirty="0">
                <a:highlight>
                  <a:srgbClr val="FFFF00"/>
                </a:highlight>
              </a:rPr>
              <a:t>を</a:t>
            </a:r>
            <a:r>
              <a:rPr lang="ja-JP" altLang="en-US" sz="2400" dirty="0"/>
              <a:t>する　（波長の合う子同士で）</a:t>
            </a:r>
            <a:endParaRPr kumimoji="1" lang="en-US" altLang="ja-JP" sz="2400" dirty="0"/>
          </a:p>
          <a:p>
            <a:pPr marL="457200" indent="-457200">
              <a:buFont typeface="+mj-lt"/>
              <a:buAutoNum type="arabicPeriod"/>
            </a:pPr>
            <a:r>
              <a:rPr kumimoji="1" lang="ja-JP" altLang="en-US" sz="2400" dirty="0">
                <a:highlight>
                  <a:srgbClr val="FFFF00"/>
                </a:highlight>
              </a:rPr>
              <a:t>わかりやすいレベルの課題設定</a:t>
            </a:r>
            <a:r>
              <a:rPr kumimoji="1" lang="ja-JP" altLang="en-US" sz="2400" dirty="0"/>
              <a:t>、</a:t>
            </a:r>
            <a:r>
              <a:rPr kumimoji="1" lang="ja-JP" altLang="en-US" sz="2400" dirty="0">
                <a:highlight>
                  <a:srgbClr val="FFFF00"/>
                </a:highlight>
              </a:rPr>
              <a:t>できたという体験ができる課題設定</a:t>
            </a:r>
            <a:r>
              <a:rPr kumimoji="1" lang="ja-JP" altLang="en-US" sz="2400" dirty="0"/>
              <a:t>をし、集中力ややる気に結びつける</a:t>
            </a:r>
            <a:endParaRPr kumimoji="1" lang="en-US" altLang="ja-JP" sz="2400" dirty="0"/>
          </a:p>
          <a:p>
            <a:pPr marL="457200" indent="-457200">
              <a:buFont typeface="+mj-lt"/>
              <a:buAutoNum type="arabicPeriod"/>
            </a:pPr>
            <a:r>
              <a:rPr lang="ja-JP" altLang="en-US" sz="2400" dirty="0"/>
              <a:t>メリハリをつける（勉強と遊び）　基本的に</a:t>
            </a:r>
            <a:r>
              <a:rPr lang="ja-JP" altLang="en-US" sz="2400" dirty="0">
                <a:highlight>
                  <a:srgbClr val="FFFF00"/>
                </a:highlight>
              </a:rPr>
              <a:t>情緒的に幼く、遊びも簡単な幼い遊びがあっている</a:t>
            </a:r>
            <a:r>
              <a:rPr lang="ja-JP" altLang="en-US" sz="2400" dirty="0"/>
              <a:t>ので、そういう遊びに誘い孤立を防ぐ</a:t>
            </a:r>
            <a:endParaRPr kumimoji="1" lang="en-US" altLang="ja-JP" sz="2400" dirty="0"/>
          </a:p>
          <a:p>
            <a:pPr marL="457200" indent="-457200">
              <a:buFont typeface="+mj-lt"/>
              <a:buAutoNum type="arabicPeriod"/>
            </a:pPr>
            <a:endParaRPr kumimoji="1" lang="ja-JP" altLang="en-US" sz="2400" dirty="0"/>
          </a:p>
        </p:txBody>
      </p:sp>
      <p:sp>
        <p:nvSpPr>
          <p:cNvPr id="4" name="テキスト ボックス 3">
            <a:extLst>
              <a:ext uri="{FF2B5EF4-FFF2-40B4-BE49-F238E27FC236}">
                <a16:creationId xmlns:a16="http://schemas.microsoft.com/office/drawing/2014/main" id="{EC0DD21C-E108-BEF1-34DB-8BC99901FE93}"/>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171555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582C0-9D2C-4160-993C-50A0A36E09F0}"/>
              </a:ext>
            </a:extLst>
          </p:cNvPr>
          <p:cNvSpPr>
            <a:spLocks noGrp="1"/>
          </p:cNvSpPr>
          <p:nvPr>
            <p:ph type="title"/>
          </p:nvPr>
        </p:nvSpPr>
        <p:spPr>
          <a:xfrm>
            <a:off x="506277" y="148262"/>
            <a:ext cx="10737986" cy="851863"/>
          </a:xfrm>
        </p:spPr>
        <p:txBody>
          <a:bodyPr/>
          <a:lstStyle/>
          <a:p>
            <a:r>
              <a:rPr kumimoji="1" lang="ja-JP" altLang="en-US" dirty="0"/>
              <a:t>支援の基本　学童期後期（小学校高学年から中学にかけて）</a:t>
            </a:r>
          </a:p>
        </p:txBody>
      </p:sp>
      <p:sp>
        <p:nvSpPr>
          <p:cNvPr id="3" name="コンテンツ プレースホルダー 2">
            <a:extLst>
              <a:ext uri="{FF2B5EF4-FFF2-40B4-BE49-F238E27FC236}">
                <a16:creationId xmlns:a16="http://schemas.microsoft.com/office/drawing/2014/main" id="{9B25015B-792C-4CC9-AC31-42DC8E1015F8}"/>
              </a:ext>
            </a:extLst>
          </p:cNvPr>
          <p:cNvSpPr>
            <a:spLocks noGrp="1"/>
          </p:cNvSpPr>
          <p:nvPr>
            <p:ph idx="1"/>
          </p:nvPr>
        </p:nvSpPr>
        <p:spPr>
          <a:xfrm>
            <a:off x="821095" y="1214438"/>
            <a:ext cx="10864628" cy="5300661"/>
          </a:xfrm>
        </p:spPr>
        <p:txBody>
          <a:bodyPr>
            <a:normAutofit fontScale="92500" lnSpcReduction="10000"/>
          </a:bodyPr>
          <a:lstStyle/>
          <a:p>
            <a:pPr marL="0" indent="0">
              <a:spcBef>
                <a:spcPts val="1800"/>
              </a:spcBef>
              <a:buNone/>
            </a:pPr>
            <a:r>
              <a:rPr lang="ja-JP" altLang="en-US" sz="2400" b="1" dirty="0">
                <a:latin typeface="BIZ UDPゴシック" panose="020B0400000000000000" pitchFamily="50" charset="-128"/>
                <a:ea typeface="BIZ UDPゴシック" panose="020B0400000000000000" pitchFamily="50" charset="-128"/>
              </a:rPr>
              <a:t>小学校</a:t>
            </a:r>
            <a:r>
              <a:rPr lang="en-US" altLang="ja-JP" sz="2400" b="1" dirty="0">
                <a:latin typeface="BIZ UDPゴシック" panose="020B0400000000000000" pitchFamily="50" charset="-128"/>
                <a:ea typeface="BIZ UDPゴシック" panose="020B0400000000000000" pitchFamily="50" charset="-128"/>
              </a:rPr>
              <a:t>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4</a:t>
            </a:r>
            <a:r>
              <a:rPr lang="ja-JP" altLang="en-US" sz="2400" b="1" dirty="0">
                <a:latin typeface="BIZ UDPゴシック" panose="020B0400000000000000" pitchFamily="50" charset="-128"/>
                <a:ea typeface="BIZ UDPゴシック" panose="020B0400000000000000" pitchFamily="50" charset="-128"/>
              </a:rPr>
              <a:t>年生までの支援に加えて</a:t>
            </a:r>
            <a:endParaRPr lang="en-US" altLang="ja-JP" sz="2400" b="1" dirty="0">
              <a:latin typeface="BIZ UDPゴシック" panose="020B0400000000000000" pitchFamily="50" charset="-128"/>
              <a:ea typeface="BIZ UDPゴシック" panose="020B0400000000000000" pitchFamily="50" charset="-128"/>
            </a:endParaRPr>
          </a:p>
          <a:p>
            <a:pPr marL="0" indent="0">
              <a:spcBef>
                <a:spcPts val="1800"/>
              </a:spcBef>
              <a:buNone/>
            </a:pPr>
            <a:r>
              <a:rPr kumimoji="1" lang="ja-JP" altLang="en-US" sz="2400" dirty="0">
                <a:latin typeface="BIZ UDPゴシック" panose="020B0400000000000000" pitchFamily="50" charset="-128"/>
                <a:ea typeface="BIZ UDPゴシック" panose="020B0400000000000000" pitchFamily="50" charset="-128"/>
              </a:rPr>
              <a:t>１．</a:t>
            </a:r>
            <a:r>
              <a:rPr kumimoji="1" lang="ja-JP" altLang="en-US" sz="2400" dirty="0">
                <a:highlight>
                  <a:srgbClr val="FFFF00"/>
                </a:highlight>
                <a:latin typeface="BIZ UDPゴシック" panose="020B0400000000000000" pitchFamily="50" charset="-128"/>
                <a:ea typeface="BIZ UDPゴシック" panose="020B0400000000000000" pitchFamily="50" charset="-128"/>
              </a:rPr>
              <a:t>自分について考えるようになる、その後５，６年生で周囲と自分を比べる</a:t>
            </a:r>
            <a:r>
              <a:rPr kumimoji="1" lang="ja-JP" altLang="en-US" sz="2400" dirty="0">
                <a:latin typeface="BIZ UDPゴシック" panose="020B0400000000000000" pitchFamily="50" charset="-128"/>
                <a:ea typeface="BIZ UDPゴシック" panose="020B0400000000000000" pitchFamily="50" charset="-128"/>
              </a:rPr>
              <a:t>ようにな　</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　　る　すると、かなりの混乱につながる</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1800"/>
              </a:spcBef>
              <a:buNone/>
            </a:pPr>
            <a:r>
              <a:rPr lang="ja-JP" altLang="en-US" sz="2400" dirty="0">
                <a:latin typeface="BIZ UDPゴシック" panose="020B0400000000000000" pitchFamily="50" charset="-128"/>
                <a:ea typeface="BIZ UDPゴシック" panose="020B0400000000000000" pitchFamily="50" charset="-128"/>
              </a:rPr>
              <a:t>２．それまで以上に、</a:t>
            </a:r>
            <a:r>
              <a:rPr lang="en-US" altLang="ja-JP" sz="2400" dirty="0">
                <a:highlight>
                  <a:srgbClr val="FFFF00"/>
                </a:highlight>
                <a:latin typeface="BIZ UDPゴシック" panose="020B0400000000000000" pitchFamily="50" charset="-128"/>
                <a:ea typeface="BIZ UDPゴシック" panose="020B0400000000000000" pitchFamily="50" charset="-128"/>
              </a:rPr>
              <a:t>PTSD</a:t>
            </a:r>
            <a:r>
              <a:rPr lang="ja-JP" altLang="en-US" sz="2400" dirty="0">
                <a:highlight>
                  <a:srgbClr val="FFFF00"/>
                </a:highlight>
                <a:latin typeface="BIZ UDPゴシック" panose="020B0400000000000000" pitchFamily="50" charset="-128"/>
                <a:ea typeface="BIZ UDPゴシック" panose="020B0400000000000000" pitchFamily="50" charset="-128"/>
              </a:rPr>
              <a:t>などトラウマの影響が大きい行動が顕在化</a:t>
            </a:r>
            <a:r>
              <a:rPr lang="ja-JP" altLang="en-US" sz="2400" dirty="0">
                <a:latin typeface="BIZ UDPゴシック" panose="020B0400000000000000" pitchFamily="50" charset="-128"/>
                <a:ea typeface="BIZ UDPゴシック" panose="020B0400000000000000" pitchFamily="50" charset="-128"/>
              </a:rPr>
              <a:t>するので、</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そのアセスメントと治療が必要になる場合がある</a:t>
            </a:r>
            <a:endParaRPr lang="en-US" altLang="ja-JP" sz="2400" dirty="0">
              <a:latin typeface="BIZ UDPゴシック" panose="020B0400000000000000" pitchFamily="50" charset="-128"/>
              <a:ea typeface="BIZ UDPゴシック" panose="020B0400000000000000" pitchFamily="50" charset="-128"/>
            </a:endParaRPr>
          </a:p>
          <a:p>
            <a:pPr marL="0" indent="0">
              <a:spcBef>
                <a:spcPts val="1800"/>
              </a:spcBef>
              <a:buNone/>
            </a:pPr>
            <a:r>
              <a:rPr kumimoji="1" lang="ja-JP" altLang="en-US" sz="2400" dirty="0">
                <a:latin typeface="BIZ UDPゴシック" panose="020B0400000000000000" pitchFamily="50" charset="-128"/>
                <a:ea typeface="BIZ UDPゴシック" panose="020B0400000000000000" pitchFamily="50" charset="-128"/>
              </a:rPr>
              <a:t>３．</a:t>
            </a:r>
            <a:r>
              <a:rPr kumimoji="1" lang="ja-JP" altLang="en-US" sz="2400" dirty="0">
                <a:highlight>
                  <a:srgbClr val="FFFF00"/>
                </a:highlight>
                <a:latin typeface="BIZ UDPゴシック" panose="020B0400000000000000" pitchFamily="50" charset="-128"/>
                <a:ea typeface="BIZ UDPゴシック" panose="020B0400000000000000" pitchFamily="50" charset="-128"/>
              </a:rPr>
              <a:t>抑うつ気分や孤立化、反対に攻撃や多動等の不適応のアセスメント</a:t>
            </a:r>
            <a:r>
              <a:rPr kumimoji="1" lang="ja-JP" altLang="en-US" sz="2400" dirty="0">
                <a:latin typeface="BIZ UDPゴシック" panose="020B0400000000000000" pitchFamily="50" charset="-128"/>
                <a:ea typeface="BIZ UDPゴシック" panose="020B0400000000000000" pitchFamily="50" charset="-128"/>
              </a:rPr>
              <a:t>と治療が</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　　必要となる</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1800"/>
              </a:spcBef>
              <a:buNone/>
            </a:pPr>
            <a:r>
              <a:rPr lang="ja-JP" altLang="en-US" sz="2400" dirty="0">
                <a:latin typeface="BIZ UDPゴシック" panose="020B0400000000000000" pitchFamily="50" charset="-128"/>
                <a:ea typeface="BIZ UDPゴシック" panose="020B0400000000000000" pitchFamily="50" charset="-128"/>
              </a:rPr>
              <a:t>４．</a:t>
            </a:r>
            <a:r>
              <a:rPr lang="ja-JP" altLang="en-US" sz="2400" dirty="0">
                <a:highlight>
                  <a:srgbClr val="FFFF00"/>
                </a:highlight>
                <a:latin typeface="BIZ UDPゴシック" panose="020B0400000000000000" pitchFamily="50" charset="-128"/>
                <a:ea typeface="BIZ UDPゴシック" panose="020B0400000000000000" pitchFamily="50" charset="-128"/>
              </a:rPr>
              <a:t>不安や将来への無力感</a:t>
            </a:r>
            <a:r>
              <a:rPr lang="ja-JP" altLang="en-US" sz="2400" dirty="0">
                <a:latin typeface="BIZ UDPゴシック" panose="020B0400000000000000" pitchFamily="50" charset="-128"/>
                <a:ea typeface="BIZ UDPゴシック" panose="020B0400000000000000" pitchFamily="50" charset="-128"/>
              </a:rPr>
              <a:t>から生活が乱れるため、支えが必要である</a:t>
            </a:r>
            <a:endParaRPr lang="en-US" altLang="ja-JP" sz="2400" dirty="0">
              <a:latin typeface="BIZ UDPゴシック" panose="020B0400000000000000" pitchFamily="50" charset="-128"/>
              <a:ea typeface="BIZ UDPゴシック" panose="020B0400000000000000" pitchFamily="50" charset="-128"/>
            </a:endParaRPr>
          </a:p>
          <a:p>
            <a:pPr marL="0" indent="0">
              <a:spcBef>
                <a:spcPts val="1800"/>
              </a:spcBef>
              <a:buNone/>
            </a:pPr>
            <a:r>
              <a:rPr kumimoji="1" lang="ja-JP" altLang="en-US" sz="2400" dirty="0">
                <a:latin typeface="BIZ UDPゴシック" panose="020B0400000000000000" pitchFamily="50" charset="-128"/>
                <a:ea typeface="BIZ UDPゴシック" panose="020B0400000000000000" pitchFamily="50" charset="-128"/>
              </a:rPr>
              <a:t>５．</a:t>
            </a:r>
            <a:r>
              <a:rPr kumimoji="1" lang="ja-JP" altLang="en-US" sz="2400" dirty="0">
                <a:highlight>
                  <a:srgbClr val="FFFF00"/>
                </a:highlight>
                <a:latin typeface="BIZ UDPゴシック" panose="020B0400000000000000" pitchFamily="50" charset="-128"/>
                <a:ea typeface="BIZ UDPゴシック" panose="020B0400000000000000" pitchFamily="50" charset="-128"/>
              </a:rPr>
              <a:t>反社会的行動や、親との深刻な対立</a:t>
            </a:r>
            <a:r>
              <a:rPr kumimoji="1" lang="ja-JP" altLang="en-US" sz="2400" dirty="0">
                <a:latin typeface="BIZ UDPゴシック" panose="020B0400000000000000" pitchFamily="50" charset="-128"/>
                <a:ea typeface="BIZ UDPゴシック" panose="020B0400000000000000" pitchFamily="50" charset="-128"/>
              </a:rPr>
              <a:t>がおこるため、支援が必要である</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1800"/>
              </a:spcBef>
              <a:buNone/>
            </a:pPr>
            <a:r>
              <a:rPr lang="ja-JP" altLang="en-US" sz="2400" dirty="0">
                <a:latin typeface="BIZ UDPゴシック" panose="020B0400000000000000" pitchFamily="50" charset="-128"/>
                <a:ea typeface="BIZ UDPゴシック" panose="020B0400000000000000" pitchFamily="50" charset="-128"/>
              </a:rPr>
              <a:t>６．</a:t>
            </a:r>
            <a:r>
              <a:rPr lang="ja-JP" altLang="en-US" sz="2400" dirty="0">
                <a:highlight>
                  <a:srgbClr val="FFFF00"/>
                </a:highlight>
                <a:latin typeface="BIZ UDPゴシック" panose="020B0400000000000000" pitchFamily="50" charset="-128"/>
                <a:ea typeface="BIZ UDPゴシック" panose="020B0400000000000000" pitchFamily="50" charset="-128"/>
              </a:rPr>
              <a:t>勉強面の制限性が明らかとなる</a:t>
            </a:r>
            <a:r>
              <a:rPr lang="ja-JP" altLang="en-US" sz="2400" dirty="0">
                <a:latin typeface="BIZ UDPゴシック" panose="020B0400000000000000" pitchFamily="50" charset="-128"/>
                <a:ea typeface="BIZ UDPゴシック" panose="020B0400000000000000" pitchFamily="50" charset="-128"/>
              </a:rPr>
              <a:t>ので、改めてアセスメントが必要となる</a:t>
            </a:r>
            <a:endParaRPr lang="en-US" altLang="ja-JP" sz="2400" dirty="0">
              <a:latin typeface="BIZ UDPゴシック" panose="020B0400000000000000" pitchFamily="50" charset="-128"/>
              <a:ea typeface="BIZ UDPゴシック" panose="020B0400000000000000" pitchFamily="50" charset="-128"/>
            </a:endParaRPr>
          </a:p>
          <a:p>
            <a:pPr marL="0" indent="0">
              <a:spcBef>
                <a:spcPts val="1800"/>
              </a:spcBef>
              <a:buNone/>
            </a:pPr>
            <a:r>
              <a:rPr kumimoji="1" lang="ja-JP" altLang="en-US" sz="2400" dirty="0">
                <a:latin typeface="BIZ UDPゴシック" panose="020B0400000000000000" pitchFamily="50" charset="-128"/>
                <a:ea typeface="BIZ UDPゴシック" panose="020B0400000000000000" pitchFamily="50" charset="-128"/>
              </a:rPr>
              <a:t>７．</a:t>
            </a:r>
            <a:r>
              <a:rPr kumimoji="1" lang="ja-JP" altLang="en-US" sz="2400" dirty="0">
                <a:highlight>
                  <a:srgbClr val="FFFF00"/>
                </a:highlight>
                <a:latin typeface="BIZ UDPゴシック" panose="020B0400000000000000" pitchFamily="50" charset="-128"/>
                <a:ea typeface="BIZ UDPゴシック" panose="020B0400000000000000" pitchFamily="50" charset="-128"/>
              </a:rPr>
              <a:t>学校以外での仲間づくりや居場所</a:t>
            </a:r>
            <a:r>
              <a:rPr kumimoji="1" lang="ja-JP" altLang="en-US" sz="2400" dirty="0">
                <a:latin typeface="BIZ UDPゴシック" panose="020B0400000000000000" pitchFamily="50" charset="-128"/>
                <a:ea typeface="BIZ UDPゴシック" panose="020B0400000000000000" pitchFamily="50" charset="-128"/>
              </a:rPr>
              <a:t>が重要となる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EE8C632-AA62-F6A7-D39D-4FB6A2181B80}"/>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296504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8B575C-1D01-60D4-0678-5D575BD46369}"/>
              </a:ext>
            </a:extLst>
          </p:cNvPr>
          <p:cNvSpPr>
            <a:spLocks noGrp="1"/>
          </p:cNvSpPr>
          <p:nvPr>
            <p:ph type="title"/>
          </p:nvPr>
        </p:nvSpPr>
        <p:spPr>
          <a:xfrm>
            <a:off x="666750" y="395568"/>
            <a:ext cx="7810500" cy="495715"/>
          </a:xfrm>
          <a:solidFill>
            <a:srgbClr val="FFFF00"/>
          </a:solidFill>
        </p:spPr>
        <p:txBody>
          <a:bodyPr>
            <a:noAutofit/>
          </a:bodyPr>
          <a:lstStyle/>
          <a:p>
            <a:r>
              <a:rPr kumimoji="1" lang="ja-JP" altLang="en-US" dirty="0"/>
              <a:t>生来性の問題に深くかかわっている表われ</a:t>
            </a:r>
          </a:p>
        </p:txBody>
      </p:sp>
      <p:sp>
        <p:nvSpPr>
          <p:cNvPr id="3" name="スライド番号プレースホルダー 2">
            <a:extLst>
              <a:ext uri="{FF2B5EF4-FFF2-40B4-BE49-F238E27FC236}">
                <a16:creationId xmlns:a16="http://schemas.microsoft.com/office/drawing/2014/main" id="{70E1E979-01E8-E5D3-32B3-AE0EC9F3F6FD}"/>
              </a:ext>
            </a:extLst>
          </p:cNvPr>
          <p:cNvSpPr>
            <a:spLocks noGrp="1"/>
          </p:cNvSpPr>
          <p:nvPr>
            <p:ph type="sldNum" sz="quarter" idx="12"/>
          </p:nvPr>
        </p:nvSpPr>
        <p:spPr>
          <a:xfrm>
            <a:off x="10558300" y="6423914"/>
            <a:ext cx="1052510" cy="365125"/>
          </a:xfrm>
          <a:prstGeom prst="rect">
            <a:avLst/>
          </a:prstGeo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32</a:t>
            </a:fld>
            <a:endParaRPr lang="en-US" altLang="ja-JP"/>
          </a:p>
        </p:txBody>
      </p:sp>
      <p:sp>
        <p:nvSpPr>
          <p:cNvPr id="4" name="テキスト ボックス 3">
            <a:extLst>
              <a:ext uri="{FF2B5EF4-FFF2-40B4-BE49-F238E27FC236}">
                <a16:creationId xmlns:a16="http://schemas.microsoft.com/office/drawing/2014/main" id="{1AA037D5-C3D3-36C9-CFCF-2BECD553C518}"/>
              </a:ext>
            </a:extLst>
          </p:cNvPr>
          <p:cNvSpPr txBox="1"/>
          <p:nvPr/>
        </p:nvSpPr>
        <p:spPr>
          <a:xfrm>
            <a:off x="442299" y="970687"/>
            <a:ext cx="11485093" cy="5796459"/>
          </a:xfrm>
          <a:prstGeom prst="rect">
            <a:avLst/>
          </a:prstGeom>
          <a:noFill/>
        </p:spPr>
        <p:txBody>
          <a:bodyPr wrap="square" rtlCol="0">
            <a:spAutoFit/>
          </a:bodyPr>
          <a:lstStyle/>
          <a:p>
            <a:pPr>
              <a:lnSpc>
                <a:spcPts val="2600"/>
              </a:lnSpc>
              <a:spcBef>
                <a:spcPts val="600"/>
              </a:spcBef>
              <a:spcAft>
                <a:spcPts val="600"/>
              </a:spcAft>
            </a:pPr>
            <a:r>
              <a:rPr kumimoji="1" lang="ja-JP" altLang="en-US" b="1" dirty="0">
                <a:latin typeface="メイリオ" panose="020B0604030504040204" pitchFamily="50" charset="-128"/>
                <a:ea typeface="メイリオ" panose="020B0604030504040204" pitchFamily="50" charset="-128"/>
              </a:rPr>
              <a:t>１．イメージする力</a:t>
            </a:r>
            <a:br>
              <a:rPr kumimoji="1" lang="en-US" altLang="ja-JP" b="1" dirty="0">
                <a:latin typeface="メイリオ" panose="020B0604030504040204" pitchFamily="50" charset="-128"/>
                <a:ea typeface="メイリオ" panose="020B0604030504040204" pitchFamily="50" charset="-128"/>
              </a:rPr>
            </a:br>
            <a:r>
              <a:rPr kumimoji="1" lang="ja-JP" altLang="en-US"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相手の言っている言葉の意味が、頭に浮かばない（イメージが頭に浮かばない）</a:t>
            </a:r>
            <a:endParaRPr kumimoji="1" lang="en-US" altLang="ja-JP" dirty="0">
              <a:latin typeface="メイリオ" panose="020B0604030504040204" pitchFamily="50" charset="-128"/>
              <a:ea typeface="メイリオ" panose="020B0604030504040204" pitchFamily="50" charset="-128"/>
            </a:endParaRPr>
          </a:p>
          <a:p>
            <a:pPr>
              <a:lnSpc>
                <a:spcPts val="2600"/>
              </a:lnSpc>
              <a:spcBef>
                <a:spcPts val="600"/>
              </a:spcBef>
              <a:spcAft>
                <a:spcPts val="600"/>
              </a:spcAft>
            </a:pPr>
            <a:r>
              <a:rPr lang="ja-JP" altLang="en-US" b="1" dirty="0">
                <a:latin typeface="メイリオ" panose="020B0604030504040204" pitchFamily="50" charset="-128"/>
                <a:ea typeface="メイリオ" panose="020B0604030504040204" pitchFamily="50" charset="-128"/>
              </a:rPr>
              <a:t>２．周囲の状況が見えない、空気が読めない</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周囲の状況を、わかっているようでいてわかってはいない</a:t>
            </a:r>
            <a:endParaRPr lang="en-US" altLang="ja-JP" dirty="0">
              <a:latin typeface="メイリオ" panose="020B0604030504040204" pitchFamily="50" charset="-128"/>
              <a:ea typeface="メイリオ" panose="020B0604030504040204" pitchFamily="50" charset="-128"/>
            </a:endParaRPr>
          </a:p>
          <a:p>
            <a:pPr>
              <a:lnSpc>
                <a:spcPts val="2600"/>
              </a:lnSpc>
              <a:spcBef>
                <a:spcPts val="600"/>
              </a:spcBef>
              <a:spcAft>
                <a:spcPts val="600"/>
              </a:spcAft>
            </a:pPr>
            <a:r>
              <a:rPr kumimoji="1" lang="ja-JP" altLang="en-US" b="1" dirty="0">
                <a:latin typeface="メイリオ" panose="020B0604030504040204" pitchFamily="50" charset="-128"/>
                <a:ea typeface="メイリオ" panose="020B0604030504040204" pitchFamily="50" charset="-128"/>
              </a:rPr>
              <a:t>３．周囲の人の思惑や意図が見えない</a:t>
            </a:r>
            <a:br>
              <a:rPr kumimoji="1" lang="en-US" altLang="ja-JP" b="1" dirty="0">
                <a:latin typeface="メイリオ" panose="020B0604030504040204" pitchFamily="50" charset="-128"/>
                <a:ea typeface="メイリオ" panose="020B0604030504040204" pitchFamily="50" charset="-128"/>
              </a:rPr>
            </a:br>
            <a:r>
              <a:rPr kumimoji="1" lang="ja-JP" altLang="en-US"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周囲の人の気持ちが、見えているように周りは思っても本人は見えていない</a:t>
            </a:r>
            <a:endParaRPr kumimoji="1" lang="en-US" altLang="ja-JP" dirty="0">
              <a:latin typeface="メイリオ" panose="020B0604030504040204" pitchFamily="50" charset="-128"/>
              <a:ea typeface="メイリオ" panose="020B0604030504040204" pitchFamily="50" charset="-128"/>
            </a:endParaRPr>
          </a:p>
          <a:p>
            <a:pPr>
              <a:lnSpc>
                <a:spcPts val="2600"/>
              </a:lnSpc>
              <a:spcBef>
                <a:spcPts val="600"/>
              </a:spcBef>
              <a:spcAft>
                <a:spcPts val="600"/>
              </a:spcAft>
            </a:pPr>
            <a:r>
              <a:rPr kumimoji="1" lang="ja-JP" altLang="en-US" b="1" dirty="0">
                <a:latin typeface="メイリオ" panose="020B0604030504040204" pitchFamily="50" charset="-128"/>
                <a:ea typeface="メイリオ" panose="020B0604030504040204" pitchFamily="50" charset="-128"/>
              </a:rPr>
              <a:t>４．人に合わせられない</a:t>
            </a:r>
            <a:br>
              <a:rPr kumimoji="1" lang="en-US" altLang="ja-JP" b="1" dirty="0">
                <a:latin typeface="メイリオ" panose="020B0604030504040204" pitchFamily="50" charset="-128"/>
                <a:ea typeface="メイリオ" panose="020B0604030504040204" pitchFamily="50" charset="-128"/>
              </a:rPr>
            </a:br>
            <a:r>
              <a:rPr kumimoji="1" lang="ja-JP" altLang="en-US"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合わせているだけで、本当は拒否的であったりする</a:t>
            </a:r>
            <a:endParaRPr kumimoji="1" lang="en-US" altLang="ja-JP" dirty="0">
              <a:latin typeface="メイリオ" panose="020B0604030504040204" pitchFamily="50" charset="-128"/>
              <a:ea typeface="メイリオ" panose="020B0604030504040204" pitchFamily="50" charset="-128"/>
            </a:endParaRPr>
          </a:p>
          <a:p>
            <a:pPr>
              <a:lnSpc>
                <a:spcPts val="2600"/>
              </a:lnSpc>
              <a:spcBef>
                <a:spcPts val="600"/>
              </a:spcBef>
              <a:spcAft>
                <a:spcPts val="600"/>
              </a:spcAft>
            </a:pPr>
            <a:r>
              <a:rPr lang="ja-JP" altLang="en-US" b="1" dirty="0">
                <a:latin typeface="メイリオ" panose="020B0604030504040204" pitchFamily="50" charset="-128"/>
                <a:ea typeface="メイリオ" panose="020B0604030504040204" pitchFamily="50" charset="-128"/>
              </a:rPr>
              <a:t>５．応用が利かない、切り替えが利かない</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わかったように見えても、同じような場面には応用は効かない</a:t>
            </a:r>
            <a:endParaRPr lang="en-US" altLang="ja-JP" dirty="0">
              <a:latin typeface="メイリオ" panose="020B0604030504040204" pitchFamily="50" charset="-128"/>
              <a:ea typeface="メイリオ" panose="020B0604030504040204" pitchFamily="50" charset="-128"/>
            </a:endParaRPr>
          </a:p>
          <a:p>
            <a:pPr>
              <a:lnSpc>
                <a:spcPts val="2600"/>
              </a:lnSpc>
              <a:spcBef>
                <a:spcPts val="600"/>
              </a:spcBef>
              <a:spcAft>
                <a:spcPts val="600"/>
              </a:spcAft>
            </a:pPr>
            <a:r>
              <a:rPr lang="ja-JP" altLang="en-US" b="1" dirty="0">
                <a:latin typeface="メイリオ" panose="020B0604030504040204" pitchFamily="50" charset="-128"/>
                <a:ea typeface="メイリオ" panose="020B0604030504040204" pitchFamily="50" charset="-128"/>
              </a:rPr>
              <a:t>６．自分の考えにこだわる、固執する</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自分の思いと違うものは、受け入れられず頑固になってしまう</a:t>
            </a:r>
            <a:endParaRPr kumimoji="1" lang="en-US" altLang="ja-JP" dirty="0">
              <a:latin typeface="メイリオ" panose="020B0604030504040204" pitchFamily="50" charset="-128"/>
              <a:ea typeface="メイリオ" panose="020B0604030504040204" pitchFamily="50" charset="-128"/>
            </a:endParaRPr>
          </a:p>
          <a:p>
            <a:pPr>
              <a:lnSpc>
                <a:spcPts val="2600"/>
              </a:lnSpc>
              <a:spcBef>
                <a:spcPts val="600"/>
              </a:spcBef>
              <a:spcAft>
                <a:spcPts val="600"/>
              </a:spcAft>
            </a:pPr>
            <a:r>
              <a:rPr lang="ja-JP" altLang="en-US" b="1" dirty="0">
                <a:latin typeface="メイリオ" panose="020B0604030504040204" pitchFamily="50" charset="-128"/>
                <a:ea typeface="メイリオ" panose="020B0604030504040204" pitchFamily="50" charset="-128"/>
              </a:rPr>
              <a:t>７．体のコントロールはじめコントロールする力が弱い</a:t>
            </a:r>
            <a:endParaRPr kumimoji="1" lang="en-US" altLang="ja-JP" b="1" dirty="0">
              <a:latin typeface="メイリオ" panose="020B0604030504040204" pitchFamily="50" charset="-128"/>
              <a:ea typeface="メイリオ" panose="020B0604030504040204" pitchFamily="50" charset="-128"/>
            </a:endParaRPr>
          </a:p>
          <a:p>
            <a:endParaRPr kumimoji="1" lang="ja-JP" altLang="en-US" dirty="0"/>
          </a:p>
        </p:txBody>
      </p:sp>
      <p:sp>
        <p:nvSpPr>
          <p:cNvPr id="5" name="テキスト ボックス 4">
            <a:extLst>
              <a:ext uri="{FF2B5EF4-FFF2-40B4-BE49-F238E27FC236}">
                <a16:creationId xmlns:a16="http://schemas.microsoft.com/office/drawing/2014/main" id="{51A71589-2D18-A020-B32D-82AF443E434F}"/>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extLst>
      <p:ext uri="{BB962C8B-B14F-4D97-AF65-F5344CB8AC3E}">
        <p14:creationId xmlns:p14="http://schemas.microsoft.com/office/powerpoint/2010/main" val="317791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hidden="1">
            <a:extLst>
              <a:ext uri="{FF2B5EF4-FFF2-40B4-BE49-F238E27FC236}">
                <a16:creationId xmlns:a16="http://schemas.microsoft.com/office/drawing/2014/main" id="{989C8036-2358-8894-9945-118372A0374C}"/>
              </a:ext>
            </a:extLst>
          </p:cNvPr>
          <p:cNvSpPr>
            <a:spLocks noGrp="1"/>
          </p:cNvSpPr>
          <p:nvPr>
            <p:ph type="title"/>
          </p:nvPr>
        </p:nvSpPr>
        <p:spPr/>
        <p:txBody>
          <a:bodyPr/>
          <a:lstStyle/>
          <a:p>
            <a:r>
              <a:rPr lang="en-US" altLang="ja-JP" sz="1600" b="0" i="0" u="sng"/>
              <a:t>ADHD</a:t>
            </a:r>
            <a:r>
              <a:rPr lang="ja-JP" altLang="en-US" sz="1600" b="0" i="0" u="sng"/>
              <a:t>の特徴</a:t>
            </a:r>
            <a:br>
              <a:rPr lang="en-US" altLang="ja-JP" sz="1000" b="0" i="0" u="sng"/>
            </a:br>
            <a:br>
              <a:rPr lang="en-US" altLang="ja-JP" sz="1000" i="0"/>
            </a:br>
            <a:r>
              <a:rPr lang="ja-JP" altLang="en-US" i="0"/>
              <a:t>　</a:t>
            </a:r>
            <a:r>
              <a:rPr lang="en-US" altLang="ja-JP" i="0"/>
              <a:t>ADHD(</a:t>
            </a:r>
            <a:r>
              <a:rPr lang="zh-TW" altLang="en-US" i="0"/>
              <a:t>注意</a:t>
            </a:r>
            <a:r>
              <a:rPr lang="ja-JP" altLang="en-US" i="0"/>
              <a:t>欠如</a:t>
            </a:r>
            <a:r>
              <a:rPr lang="zh-TW" altLang="en-US" i="0"/>
              <a:t>多動</a:t>
            </a:r>
            <a:r>
              <a:rPr lang="ja-JP" altLang="en-US" i="0"/>
              <a:t>症</a:t>
            </a:r>
            <a:r>
              <a:rPr lang="en-US" altLang="ja-JP" i="0"/>
              <a:t>)</a:t>
            </a:r>
            <a:r>
              <a:rPr lang="ja-JP" altLang="en-US" i="0"/>
              <a:t>とは</a:t>
            </a:r>
            <a:endParaRPr kumimoji="1" lang="ja-JP" altLang="en-US" i="0" dirty="0"/>
          </a:p>
        </p:txBody>
      </p:sp>
      <p:pic>
        <p:nvPicPr>
          <p:cNvPr id="3" name="図 2">
            <a:extLst>
              <a:ext uri="{FF2B5EF4-FFF2-40B4-BE49-F238E27FC236}">
                <a16:creationId xmlns:a16="http://schemas.microsoft.com/office/drawing/2014/main" id="{1749AB83-5386-C53E-24C4-BF5FD9E8EAFC}"/>
              </a:ext>
            </a:extLst>
          </p:cNvPr>
          <p:cNvPicPr/>
          <p:nvPr/>
        </p:nvPicPr>
        <p:blipFill>
          <a:blip r:embed="rId2"/>
          <a:stretch>
            <a:fillRect/>
          </a:stretch>
        </p:blipFill>
        <p:spPr>
          <a:xfrm>
            <a:off x="638175" y="0"/>
            <a:ext cx="10991850" cy="6858000"/>
          </a:xfrm>
          <a:prstGeom prst="rect">
            <a:avLst/>
          </a:prstGeom>
        </p:spPr>
      </p:pic>
    </p:spTree>
    <p:extLst>
      <p:ext uri="{BB962C8B-B14F-4D97-AF65-F5344CB8AC3E}">
        <p14:creationId xmlns:p14="http://schemas.microsoft.com/office/powerpoint/2010/main" val="341521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2649" y="1179425"/>
            <a:ext cx="10887075" cy="5403215"/>
            <a:chOff x="652649" y="1179425"/>
            <a:chExt cx="10887075" cy="5403215"/>
          </a:xfrm>
        </p:grpSpPr>
        <p:sp>
          <p:nvSpPr>
            <p:cNvPr id="3" name="object 3"/>
            <p:cNvSpPr/>
            <p:nvPr/>
          </p:nvSpPr>
          <p:spPr>
            <a:xfrm>
              <a:off x="671699" y="1198475"/>
              <a:ext cx="10848975" cy="5365115"/>
            </a:xfrm>
            <a:custGeom>
              <a:avLst/>
              <a:gdLst/>
              <a:ahLst/>
              <a:cxnLst/>
              <a:rect l="l" t="t" r="r" b="b"/>
              <a:pathLst>
                <a:path w="10848975" h="5365115">
                  <a:moveTo>
                    <a:pt x="0" y="0"/>
                  </a:moveTo>
                  <a:lnTo>
                    <a:pt x="10848599" y="0"/>
                  </a:lnTo>
                  <a:lnTo>
                    <a:pt x="10848599" y="5364899"/>
                  </a:lnTo>
                  <a:lnTo>
                    <a:pt x="0" y="5364899"/>
                  </a:lnTo>
                  <a:lnTo>
                    <a:pt x="0" y="0"/>
                  </a:lnTo>
                  <a:close/>
                </a:path>
              </a:pathLst>
            </a:custGeom>
            <a:ln w="38099">
              <a:solidFill>
                <a:srgbClr val="0070C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160032" y="2718924"/>
              <a:ext cx="1737995" cy="341630"/>
            </a:xfrm>
            <a:custGeom>
              <a:avLst/>
              <a:gdLst/>
              <a:ahLst/>
              <a:cxnLst/>
              <a:rect l="l" t="t" r="r" b="b"/>
              <a:pathLst>
                <a:path w="1737995" h="341630">
                  <a:moveTo>
                    <a:pt x="1737474" y="341375"/>
                  </a:moveTo>
                  <a:lnTo>
                    <a:pt x="0" y="341375"/>
                  </a:lnTo>
                  <a:lnTo>
                    <a:pt x="0" y="0"/>
                  </a:lnTo>
                  <a:lnTo>
                    <a:pt x="1737474" y="0"/>
                  </a:lnTo>
                  <a:lnTo>
                    <a:pt x="1737474" y="341375"/>
                  </a:lnTo>
                  <a:close/>
                </a:path>
              </a:pathLst>
            </a:custGeom>
            <a:solidFill>
              <a:srgbClr val="EAD1D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5"/>
          <p:cNvSpPr txBox="1">
            <a:spLocks noGrp="1"/>
          </p:cNvSpPr>
          <p:nvPr>
            <p:ph type="title"/>
          </p:nvPr>
        </p:nvSpPr>
        <p:spPr>
          <a:xfrm>
            <a:off x="911225" y="393071"/>
            <a:ext cx="3285490" cy="695960"/>
          </a:xfrm>
          <a:prstGeom prst="rect">
            <a:avLst/>
          </a:prstGeom>
        </p:spPr>
        <p:txBody>
          <a:bodyPr vert="horz" wrap="square" lIns="0" tIns="12700" rIns="0" bIns="0" rtlCol="0">
            <a:spAutoFit/>
          </a:bodyPr>
          <a:lstStyle/>
          <a:p>
            <a:pPr marL="12700">
              <a:lnSpc>
                <a:spcPct val="100000"/>
              </a:lnSpc>
              <a:spcBef>
                <a:spcPts val="100"/>
              </a:spcBef>
            </a:pPr>
            <a:r>
              <a:rPr sz="4400" spc="-10" dirty="0">
                <a:latin typeface="Arial"/>
                <a:cs typeface="Arial"/>
              </a:rPr>
              <a:t>ADHD</a:t>
            </a:r>
            <a:r>
              <a:rPr sz="4400" spc="-20" dirty="0"/>
              <a:t>の特徴</a:t>
            </a:r>
            <a:endParaRPr sz="4400">
              <a:latin typeface="Arial"/>
              <a:cs typeface="Arial"/>
            </a:endParaRPr>
          </a:p>
        </p:txBody>
      </p:sp>
      <p:sp>
        <p:nvSpPr>
          <p:cNvPr id="6" name="object 6"/>
          <p:cNvSpPr txBox="1"/>
          <p:nvPr/>
        </p:nvSpPr>
        <p:spPr>
          <a:xfrm>
            <a:off x="911225" y="1177196"/>
            <a:ext cx="10347325" cy="2238375"/>
          </a:xfrm>
          <a:prstGeom prst="rect">
            <a:avLst/>
          </a:prstGeom>
        </p:spPr>
        <p:txBody>
          <a:bodyPr vert="horz" wrap="square" lIns="0" tIns="55879" rIns="0" bIns="0" rtlCol="0">
            <a:spAutoFit/>
          </a:bodyPr>
          <a:lstStyle/>
          <a:p>
            <a:pPr marL="12700" marR="0" lvl="0" indent="0" defTabSz="914400" eaLnBrk="1" fontAlgn="auto" latinLnBrk="0" hangingPunct="1">
              <a:lnSpc>
                <a:spcPct val="100000"/>
              </a:lnSpc>
              <a:spcBef>
                <a:spcPts val="439"/>
              </a:spcBef>
              <a:spcAft>
                <a:spcPts val="0"/>
              </a:spcAft>
              <a:buClrTx/>
              <a:buSzTx/>
              <a:buFontTx/>
              <a:buNone/>
              <a:tabLst/>
              <a:defRPr/>
            </a:pPr>
            <a:r>
              <a:rPr kumimoji="0" sz="2800" b="0" i="0" u="none" strike="noStrike" kern="0" cap="none" spc="-10" normalizeH="0" baseline="0" noProof="0" dirty="0">
                <a:ln>
                  <a:noFill/>
                </a:ln>
                <a:solidFill>
                  <a:sysClr val="windowText" lastClr="000000"/>
                </a:solidFill>
                <a:effectLst/>
                <a:uLnTx/>
                <a:uFillTx/>
                <a:latin typeface="ＭＳ Ｐゴシック"/>
                <a:cs typeface="ＭＳ Ｐゴシック"/>
              </a:rPr>
              <a:t>①実行機能障害</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12700" marR="0" lvl="0" indent="0" defTabSz="914400" eaLnBrk="1" fontAlgn="auto" latinLnBrk="0" hangingPunct="1">
              <a:lnSpc>
                <a:spcPct val="100000"/>
              </a:lnSpc>
              <a:spcBef>
                <a:spcPts val="340"/>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rPr>
              <a:t>・刺激に対する抑制機能の障害（衝動性・注意持続の障害</a:t>
            </a:r>
            <a:r>
              <a:rPr kumimoji="0" sz="2800" b="0" i="0" u="none" strike="noStrike" kern="0" cap="none" spc="-50" normalizeH="0" baseline="0" noProof="0" dirty="0">
                <a:ln>
                  <a:noFill/>
                </a:ln>
                <a:solidFill>
                  <a:sysClr val="windowText" lastClr="000000"/>
                </a:solidFill>
                <a:effectLst/>
                <a:uLnTx/>
                <a:uFillTx/>
                <a:latin typeface="ＭＳ Ｐゴシック"/>
                <a:cs typeface="ＭＳ Ｐゴシック"/>
              </a:rPr>
              <a:t>）</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248285" marR="5080" lvl="0" indent="-236220" defTabSz="914400" eaLnBrk="1" fontAlgn="auto" latinLnBrk="0" hangingPunct="1">
              <a:lnSpc>
                <a:spcPct val="109400"/>
              </a:lnSpc>
              <a:spcBef>
                <a:spcPts val="0"/>
              </a:spcBef>
              <a:spcAft>
                <a:spcPts val="0"/>
              </a:spcAft>
              <a:buClrTx/>
              <a:buSzTx/>
              <a:buFontTx/>
              <a:buNone/>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・意図したことを柔軟かつ計画的に考えて行動に移すことができない。刺激に弱い⇒見えたもの・聞こえたこと・心がザワッとしたこ</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a:p>
            <a:pPr marL="12700" marR="0" lvl="0" indent="0" defTabSz="914400" eaLnBrk="1" fontAlgn="auto" latinLnBrk="0" hangingPunct="1">
              <a:lnSpc>
                <a:spcPts val="2675"/>
              </a:lnSpc>
              <a:spcBef>
                <a:spcPts val="0"/>
              </a:spcBef>
              <a:spcAft>
                <a:spcPts val="0"/>
              </a:spcAft>
              <a:buClrTx/>
              <a:buSzTx/>
              <a:buFontTx/>
              <a:buNone/>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とに瞬時に反応する</a:t>
            </a: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7" name="object 7"/>
          <p:cNvGrpSpPr/>
          <p:nvPr/>
        </p:nvGrpSpPr>
        <p:grpSpPr>
          <a:xfrm>
            <a:off x="1359987" y="3931712"/>
            <a:ext cx="2769235" cy="1112520"/>
            <a:chOff x="1359987" y="3931712"/>
            <a:chExt cx="2769235" cy="1112520"/>
          </a:xfrm>
        </p:grpSpPr>
        <p:sp>
          <p:nvSpPr>
            <p:cNvPr id="8" name="object 8"/>
            <p:cNvSpPr/>
            <p:nvPr/>
          </p:nvSpPr>
          <p:spPr>
            <a:xfrm>
              <a:off x="1364750" y="3936474"/>
              <a:ext cx="2759710" cy="1102995"/>
            </a:xfrm>
            <a:custGeom>
              <a:avLst/>
              <a:gdLst/>
              <a:ahLst/>
              <a:cxnLst/>
              <a:rect l="l" t="t" r="r" b="b"/>
              <a:pathLst>
                <a:path w="2759710" h="1102995">
                  <a:moveTo>
                    <a:pt x="2575649" y="1102499"/>
                  </a:moveTo>
                  <a:lnTo>
                    <a:pt x="183749" y="1102499"/>
                  </a:lnTo>
                  <a:lnTo>
                    <a:pt x="134901" y="1095936"/>
                  </a:lnTo>
                  <a:lnTo>
                    <a:pt x="91007" y="1077412"/>
                  </a:lnTo>
                  <a:lnTo>
                    <a:pt x="53819" y="1048680"/>
                  </a:lnTo>
                  <a:lnTo>
                    <a:pt x="25087" y="1011492"/>
                  </a:lnTo>
                  <a:lnTo>
                    <a:pt x="6563" y="967598"/>
                  </a:lnTo>
                  <a:lnTo>
                    <a:pt x="0" y="918749"/>
                  </a:lnTo>
                  <a:lnTo>
                    <a:pt x="0" y="183749"/>
                  </a:lnTo>
                  <a:lnTo>
                    <a:pt x="6563" y="134901"/>
                  </a:lnTo>
                  <a:lnTo>
                    <a:pt x="25087" y="91007"/>
                  </a:lnTo>
                  <a:lnTo>
                    <a:pt x="53819" y="53819"/>
                  </a:lnTo>
                  <a:lnTo>
                    <a:pt x="91007" y="25087"/>
                  </a:lnTo>
                  <a:lnTo>
                    <a:pt x="134901" y="6563"/>
                  </a:lnTo>
                  <a:lnTo>
                    <a:pt x="183749" y="0"/>
                  </a:lnTo>
                  <a:lnTo>
                    <a:pt x="2575649" y="0"/>
                  </a:lnTo>
                  <a:lnTo>
                    <a:pt x="2645968" y="13987"/>
                  </a:lnTo>
                  <a:lnTo>
                    <a:pt x="2705580" y="53819"/>
                  </a:lnTo>
                  <a:lnTo>
                    <a:pt x="2745412" y="113431"/>
                  </a:lnTo>
                  <a:lnTo>
                    <a:pt x="2759399" y="183749"/>
                  </a:lnTo>
                  <a:lnTo>
                    <a:pt x="2759399" y="918749"/>
                  </a:lnTo>
                  <a:lnTo>
                    <a:pt x="2752836" y="967598"/>
                  </a:lnTo>
                  <a:lnTo>
                    <a:pt x="2734312" y="1011492"/>
                  </a:lnTo>
                  <a:lnTo>
                    <a:pt x="2705580" y="1048680"/>
                  </a:lnTo>
                  <a:lnTo>
                    <a:pt x="2668392" y="1077412"/>
                  </a:lnTo>
                  <a:lnTo>
                    <a:pt x="2624498" y="1095936"/>
                  </a:lnTo>
                  <a:lnTo>
                    <a:pt x="2575649" y="1102499"/>
                  </a:lnTo>
                  <a:close/>
                </a:path>
              </a:pathLst>
            </a:custGeom>
            <a:solidFill>
              <a:srgbClr val="CEE1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1364750" y="3936474"/>
              <a:ext cx="2759710" cy="1102995"/>
            </a:xfrm>
            <a:custGeom>
              <a:avLst/>
              <a:gdLst/>
              <a:ahLst/>
              <a:cxnLst/>
              <a:rect l="l" t="t" r="r" b="b"/>
              <a:pathLst>
                <a:path w="2759710" h="1102995">
                  <a:moveTo>
                    <a:pt x="0" y="183749"/>
                  </a:moveTo>
                  <a:lnTo>
                    <a:pt x="6563" y="134901"/>
                  </a:lnTo>
                  <a:lnTo>
                    <a:pt x="25087" y="91007"/>
                  </a:lnTo>
                  <a:lnTo>
                    <a:pt x="53819" y="53819"/>
                  </a:lnTo>
                  <a:lnTo>
                    <a:pt x="91007" y="25087"/>
                  </a:lnTo>
                  <a:lnTo>
                    <a:pt x="134901" y="6563"/>
                  </a:lnTo>
                  <a:lnTo>
                    <a:pt x="183749" y="0"/>
                  </a:lnTo>
                  <a:lnTo>
                    <a:pt x="2575649" y="0"/>
                  </a:lnTo>
                  <a:lnTo>
                    <a:pt x="2645968" y="13987"/>
                  </a:lnTo>
                  <a:lnTo>
                    <a:pt x="2705580" y="53819"/>
                  </a:lnTo>
                  <a:lnTo>
                    <a:pt x="2745412" y="113431"/>
                  </a:lnTo>
                  <a:lnTo>
                    <a:pt x="2759399" y="183749"/>
                  </a:lnTo>
                  <a:lnTo>
                    <a:pt x="2759399" y="918749"/>
                  </a:lnTo>
                  <a:lnTo>
                    <a:pt x="2752836" y="967598"/>
                  </a:lnTo>
                  <a:lnTo>
                    <a:pt x="2734312" y="1011492"/>
                  </a:lnTo>
                  <a:lnTo>
                    <a:pt x="2705580" y="1048680"/>
                  </a:lnTo>
                  <a:lnTo>
                    <a:pt x="2668392" y="1077412"/>
                  </a:lnTo>
                  <a:lnTo>
                    <a:pt x="2624498" y="1095936"/>
                  </a:lnTo>
                  <a:lnTo>
                    <a:pt x="2575649" y="1102499"/>
                  </a:lnTo>
                  <a:lnTo>
                    <a:pt x="183749" y="1102499"/>
                  </a:lnTo>
                  <a:lnTo>
                    <a:pt x="134901" y="1095936"/>
                  </a:lnTo>
                  <a:lnTo>
                    <a:pt x="91007" y="1077412"/>
                  </a:lnTo>
                  <a:lnTo>
                    <a:pt x="53819" y="1048680"/>
                  </a:lnTo>
                  <a:lnTo>
                    <a:pt x="25087" y="1011492"/>
                  </a:lnTo>
                  <a:lnTo>
                    <a:pt x="6563" y="967598"/>
                  </a:lnTo>
                  <a:lnTo>
                    <a:pt x="0" y="918749"/>
                  </a:lnTo>
                  <a:lnTo>
                    <a:pt x="0" y="1837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p:nvPr/>
        </p:nvSpPr>
        <p:spPr>
          <a:xfrm>
            <a:off x="1551241" y="3936475"/>
            <a:ext cx="2391452" cy="1113125"/>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b="0" i="0" u="none" strike="noStrike" kern="0" cap="none" spc="-25" normalizeH="0" baseline="0" noProof="0" dirty="0">
                <a:ln>
                  <a:noFill/>
                </a:ln>
                <a:solidFill>
                  <a:sysClr val="windowText" lastClr="000000"/>
                </a:solidFill>
                <a:effectLst/>
                <a:uLnTx/>
                <a:uFillTx/>
                <a:latin typeface="ＭＳ Ｐゴシック"/>
                <a:cs typeface="ＭＳ Ｐゴシック"/>
              </a:rPr>
              <a:t>他児が何かすると、咄嗟に反応</a:t>
            </a:r>
            <a:r>
              <a:rPr kumimoji="0" b="0" i="0" u="none" strike="noStrike" kern="0" cap="none" spc="-20" normalizeH="0" baseline="0" noProof="0" dirty="0">
                <a:ln>
                  <a:noFill/>
                </a:ln>
                <a:solidFill>
                  <a:sysClr val="windowText" lastClr="000000"/>
                </a:solidFill>
                <a:effectLst/>
                <a:uLnTx/>
                <a:uFillTx/>
                <a:latin typeface="ＭＳ Ｐゴシック"/>
                <a:cs typeface="ＭＳ Ｐゴシック"/>
              </a:rPr>
              <a:t>する</a:t>
            </a:r>
            <a:r>
              <a:rPr kumimoji="0" b="0" i="0" u="none" strike="noStrike" kern="0" cap="none" spc="-10" normalizeH="0" baseline="0" noProof="0" dirty="0">
                <a:ln>
                  <a:noFill/>
                </a:ln>
                <a:solidFill>
                  <a:sysClr val="windowText" lastClr="000000"/>
                </a:solidFill>
                <a:effectLst/>
                <a:uLnTx/>
                <a:uFillTx/>
                <a:latin typeface="ＭＳ Ｐゴシック"/>
                <a:cs typeface="ＭＳ Ｐゴシック"/>
              </a:rPr>
              <a:t>（</a:t>
            </a:r>
            <a:r>
              <a:rPr kumimoji="0" b="0" i="0" u="none" strike="noStrike" kern="0" cap="none" spc="-25" normalizeH="0" baseline="0" noProof="0" dirty="0">
                <a:ln>
                  <a:noFill/>
                </a:ln>
                <a:solidFill>
                  <a:sysClr val="windowText" lastClr="000000"/>
                </a:solidFill>
                <a:effectLst/>
                <a:uLnTx/>
                <a:uFillTx/>
                <a:latin typeface="ＭＳ Ｐゴシック"/>
                <a:cs typeface="ＭＳ Ｐゴシック"/>
              </a:rPr>
              <a:t>他児が走ると瞬時に走り出</a:t>
            </a:r>
            <a:r>
              <a:rPr kumimoji="0" b="0" i="0" u="none" strike="noStrike" kern="0" cap="none" spc="-5" normalizeH="0" baseline="0" noProof="0" dirty="0">
                <a:ln>
                  <a:noFill/>
                </a:ln>
                <a:solidFill>
                  <a:sysClr val="windowText" lastClr="000000"/>
                </a:solidFill>
                <a:effectLst/>
                <a:uLnTx/>
                <a:uFillTx/>
                <a:latin typeface="ＭＳ Ｐゴシック"/>
                <a:cs typeface="ＭＳ Ｐゴシック"/>
              </a:rPr>
              <a:t>す、他児が何か言うと瞬時に同</a:t>
            </a:r>
            <a:r>
              <a:rPr kumimoji="0" b="0" i="0" u="none" strike="noStrike" kern="0" cap="none" spc="-20" normalizeH="0" baseline="0" noProof="0" dirty="0">
                <a:ln>
                  <a:noFill/>
                </a:ln>
                <a:solidFill>
                  <a:sysClr val="windowText" lastClr="000000"/>
                </a:solidFill>
                <a:effectLst/>
                <a:uLnTx/>
                <a:uFillTx/>
                <a:latin typeface="ＭＳ Ｐゴシック"/>
                <a:cs typeface="ＭＳ Ｐゴシック"/>
              </a:rPr>
              <a:t>じことを言うなど</a:t>
            </a:r>
            <a:r>
              <a:rPr kumimoji="0" sz="1400" b="0" i="0" u="none" strike="noStrike" kern="0" cap="none" spc="-50" normalizeH="0" baseline="0" noProof="0" dirty="0">
                <a:ln>
                  <a:noFill/>
                </a:ln>
                <a:solidFill>
                  <a:sysClr val="windowText" lastClr="000000"/>
                </a:solidFill>
                <a:effectLst/>
                <a:uLnTx/>
                <a:uFillTx/>
                <a:latin typeface="ＭＳ Ｐゴシック"/>
                <a:cs typeface="ＭＳ Ｐゴシック"/>
              </a:rPr>
              <a:t>）</a:t>
            </a:r>
            <a:endParaRPr kumimoji="0" sz="14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1" name="object 11"/>
          <p:cNvGrpSpPr/>
          <p:nvPr/>
        </p:nvGrpSpPr>
        <p:grpSpPr>
          <a:xfrm>
            <a:off x="7876287" y="3931712"/>
            <a:ext cx="2769235" cy="1112520"/>
            <a:chOff x="7876287" y="3931712"/>
            <a:chExt cx="2769235" cy="1112520"/>
          </a:xfrm>
        </p:grpSpPr>
        <p:sp>
          <p:nvSpPr>
            <p:cNvPr id="12" name="object 12"/>
            <p:cNvSpPr/>
            <p:nvPr/>
          </p:nvSpPr>
          <p:spPr>
            <a:xfrm>
              <a:off x="7881049" y="3936474"/>
              <a:ext cx="2759710" cy="1102995"/>
            </a:xfrm>
            <a:custGeom>
              <a:avLst/>
              <a:gdLst/>
              <a:ahLst/>
              <a:cxnLst/>
              <a:rect l="l" t="t" r="r" b="b"/>
              <a:pathLst>
                <a:path w="2759709" h="1102995">
                  <a:moveTo>
                    <a:pt x="2575649" y="1102499"/>
                  </a:moveTo>
                  <a:lnTo>
                    <a:pt x="183749" y="1102499"/>
                  </a:lnTo>
                  <a:lnTo>
                    <a:pt x="134902" y="1095936"/>
                  </a:lnTo>
                  <a:lnTo>
                    <a:pt x="91007" y="1077412"/>
                  </a:lnTo>
                  <a:lnTo>
                    <a:pt x="53819" y="1048680"/>
                  </a:lnTo>
                  <a:lnTo>
                    <a:pt x="25087" y="1011492"/>
                  </a:lnTo>
                  <a:lnTo>
                    <a:pt x="6563" y="967598"/>
                  </a:lnTo>
                  <a:lnTo>
                    <a:pt x="0" y="918749"/>
                  </a:lnTo>
                  <a:lnTo>
                    <a:pt x="0" y="183749"/>
                  </a:lnTo>
                  <a:lnTo>
                    <a:pt x="6563" y="134901"/>
                  </a:lnTo>
                  <a:lnTo>
                    <a:pt x="25087" y="91007"/>
                  </a:lnTo>
                  <a:lnTo>
                    <a:pt x="53819" y="53819"/>
                  </a:lnTo>
                  <a:lnTo>
                    <a:pt x="91007" y="25087"/>
                  </a:lnTo>
                  <a:lnTo>
                    <a:pt x="134902" y="6563"/>
                  </a:lnTo>
                  <a:lnTo>
                    <a:pt x="183749" y="0"/>
                  </a:lnTo>
                  <a:lnTo>
                    <a:pt x="2575649" y="0"/>
                  </a:lnTo>
                  <a:lnTo>
                    <a:pt x="2645968" y="13987"/>
                  </a:lnTo>
                  <a:lnTo>
                    <a:pt x="2705581" y="53819"/>
                  </a:lnTo>
                  <a:lnTo>
                    <a:pt x="2745412" y="113431"/>
                  </a:lnTo>
                  <a:lnTo>
                    <a:pt x="2759399" y="183749"/>
                  </a:lnTo>
                  <a:lnTo>
                    <a:pt x="2759399" y="918749"/>
                  </a:lnTo>
                  <a:lnTo>
                    <a:pt x="2752836" y="967598"/>
                  </a:lnTo>
                  <a:lnTo>
                    <a:pt x="2734312" y="1011492"/>
                  </a:lnTo>
                  <a:lnTo>
                    <a:pt x="2705580" y="1048680"/>
                  </a:lnTo>
                  <a:lnTo>
                    <a:pt x="2668391" y="1077412"/>
                  </a:lnTo>
                  <a:lnTo>
                    <a:pt x="2624497" y="1095936"/>
                  </a:lnTo>
                  <a:lnTo>
                    <a:pt x="2575649" y="1102499"/>
                  </a:lnTo>
                  <a:close/>
                </a:path>
              </a:pathLst>
            </a:custGeom>
            <a:solidFill>
              <a:srgbClr val="CEE1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7881049" y="3936474"/>
              <a:ext cx="2759710" cy="1102995"/>
            </a:xfrm>
            <a:custGeom>
              <a:avLst/>
              <a:gdLst/>
              <a:ahLst/>
              <a:cxnLst/>
              <a:rect l="l" t="t" r="r" b="b"/>
              <a:pathLst>
                <a:path w="2759709" h="1102995">
                  <a:moveTo>
                    <a:pt x="0" y="183749"/>
                  </a:moveTo>
                  <a:lnTo>
                    <a:pt x="6563" y="134901"/>
                  </a:lnTo>
                  <a:lnTo>
                    <a:pt x="25087" y="91007"/>
                  </a:lnTo>
                  <a:lnTo>
                    <a:pt x="53819" y="53819"/>
                  </a:lnTo>
                  <a:lnTo>
                    <a:pt x="91007" y="25087"/>
                  </a:lnTo>
                  <a:lnTo>
                    <a:pt x="134902" y="6563"/>
                  </a:lnTo>
                  <a:lnTo>
                    <a:pt x="183749" y="0"/>
                  </a:lnTo>
                  <a:lnTo>
                    <a:pt x="2575649" y="0"/>
                  </a:lnTo>
                  <a:lnTo>
                    <a:pt x="2645968" y="13987"/>
                  </a:lnTo>
                  <a:lnTo>
                    <a:pt x="2705581" y="53819"/>
                  </a:lnTo>
                  <a:lnTo>
                    <a:pt x="2745412" y="113431"/>
                  </a:lnTo>
                  <a:lnTo>
                    <a:pt x="2759399" y="183749"/>
                  </a:lnTo>
                  <a:lnTo>
                    <a:pt x="2759399" y="918749"/>
                  </a:lnTo>
                  <a:lnTo>
                    <a:pt x="2752836" y="967598"/>
                  </a:lnTo>
                  <a:lnTo>
                    <a:pt x="2734312" y="1011492"/>
                  </a:lnTo>
                  <a:lnTo>
                    <a:pt x="2705580" y="1048680"/>
                  </a:lnTo>
                  <a:lnTo>
                    <a:pt x="2668391" y="1077412"/>
                  </a:lnTo>
                  <a:lnTo>
                    <a:pt x="2624497" y="1095936"/>
                  </a:lnTo>
                  <a:lnTo>
                    <a:pt x="2575649" y="1102499"/>
                  </a:lnTo>
                  <a:lnTo>
                    <a:pt x="183749" y="1102499"/>
                  </a:lnTo>
                  <a:lnTo>
                    <a:pt x="134902" y="1095936"/>
                  </a:lnTo>
                  <a:lnTo>
                    <a:pt x="91007" y="1077412"/>
                  </a:lnTo>
                  <a:lnTo>
                    <a:pt x="53819" y="1048680"/>
                  </a:lnTo>
                  <a:lnTo>
                    <a:pt x="25087" y="1011492"/>
                  </a:lnTo>
                  <a:lnTo>
                    <a:pt x="6563" y="967598"/>
                  </a:lnTo>
                  <a:lnTo>
                    <a:pt x="0" y="918749"/>
                  </a:lnTo>
                  <a:lnTo>
                    <a:pt x="0" y="1837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8007894" y="4258363"/>
            <a:ext cx="2390775" cy="459100"/>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b="0" i="0" u="none" strike="noStrike" kern="0" cap="none" spc="-30" normalizeH="0" baseline="0" noProof="0" dirty="0">
                <a:ln>
                  <a:noFill/>
                </a:ln>
                <a:solidFill>
                  <a:sysClr val="windowText" lastClr="000000"/>
                </a:solidFill>
                <a:effectLst/>
                <a:uLnTx/>
                <a:uFillTx/>
                <a:latin typeface="ＭＳ Ｐゴシック"/>
                <a:cs typeface="ＭＳ Ｐゴシック"/>
              </a:rPr>
              <a:t>物が出てくるとパッと前へ触りに行く</a:t>
            </a:r>
            <a:endParaRPr kumimoji="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5" name="object 15"/>
          <p:cNvGrpSpPr/>
          <p:nvPr/>
        </p:nvGrpSpPr>
        <p:grpSpPr>
          <a:xfrm>
            <a:off x="2980057" y="5250335"/>
            <a:ext cx="2769235" cy="1112520"/>
            <a:chOff x="3045937" y="5234287"/>
            <a:chExt cx="2769235" cy="1112520"/>
          </a:xfrm>
        </p:grpSpPr>
        <p:sp>
          <p:nvSpPr>
            <p:cNvPr id="16" name="object 16"/>
            <p:cNvSpPr/>
            <p:nvPr/>
          </p:nvSpPr>
          <p:spPr>
            <a:xfrm>
              <a:off x="3050700" y="5239049"/>
              <a:ext cx="2759710" cy="1102995"/>
            </a:xfrm>
            <a:custGeom>
              <a:avLst/>
              <a:gdLst/>
              <a:ahLst/>
              <a:cxnLst/>
              <a:rect l="l" t="t" r="r" b="b"/>
              <a:pathLst>
                <a:path w="2759710" h="1102995">
                  <a:moveTo>
                    <a:pt x="2575649" y="1102499"/>
                  </a:moveTo>
                  <a:lnTo>
                    <a:pt x="183749" y="1102499"/>
                  </a:lnTo>
                  <a:lnTo>
                    <a:pt x="134901" y="1095936"/>
                  </a:lnTo>
                  <a:lnTo>
                    <a:pt x="91007" y="1077412"/>
                  </a:lnTo>
                  <a:lnTo>
                    <a:pt x="53819" y="1048680"/>
                  </a:lnTo>
                  <a:lnTo>
                    <a:pt x="25087" y="1011492"/>
                  </a:lnTo>
                  <a:lnTo>
                    <a:pt x="6563" y="967598"/>
                  </a:lnTo>
                  <a:lnTo>
                    <a:pt x="0" y="918749"/>
                  </a:lnTo>
                  <a:lnTo>
                    <a:pt x="0" y="183749"/>
                  </a:lnTo>
                  <a:lnTo>
                    <a:pt x="6563" y="134901"/>
                  </a:lnTo>
                  <a:lnTo>
                    <a:pt x="25087" y="91007"/>
                  </a:lnTo>
                  <a:lnTo>
                    <a:pt x="53819" y="53819"/>
                  </a:lnTo>
                  <a:lnTo>
                    <a:pt x="91007" y="25087"/>
                  </a:lnTo>
                  <a:lnTo>
                    <a:pt x="134901" y="6563"/>
                  </a:lnTo>
                  <a:lnTo>
                    <a:pt x="183749" y="0"/>
                  </a:lnTo>
                  <a:lnTo>
                    <a:pt x="2575649" y="0"/>
                  </a:lnTo>
                  <a:lnTo>
                    <a:pt x="2645968" y="13987"/>
                  </a:lnTo>
                  <a:lnTo>
                    <a:pt x="2705580" y="53819"/>
                  </a:lnTo>
                  <a:lnTo>
                    <a:pt x="2745412" y="113431"/>
                  </a:lnTo>
                  <a:lnTo>
                    <a:pt x="2759399" y="183749"/>
                  </a:lnTo>
                  <a:lnTo>
                    <a:pt x="2759399" y="918749"/>
                  </a:lnTo>
                  <a:lnTo>
                    <a:pt x="2752836" y="967598"/>
                  </a:lnTo>
                  <a:lnTo>
                    <a:pt x="2734312" y="1011492"/>
                  </a:lnTo>
                  <a:lnTo>
                    <a:pt x="2705580" y="1048680"/>
                  </a:lnTo>
                  <a:lnTo>
                    <a:pt x="2668392" y="1077412"/>
                  </a:lnTo>
                  <a:lnTo>
                    <a:pt x="2624498" y="1095936"/>
                  </a:lnTo>
                  <a:lnTo>
                    <a:pt x="2575649" y="1102499"/>
                  </a:lnTo>
                  <a:close/>
                </a:path>
              </a:pathLst>
            </a:custGeom>
            <a:solidFill>
              <a:srgbClr val="CEE1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3050700" y="5239049"/>
              <a:ext cx="2759710" cy="1102995"/>
            </a:xfrm>
            <a:custGeom>
              <a:avLst/>
              <a:gdLst/>
              <a:ahLst/>
              <a:cxnLst/>
              <a:rect l="l" t="t" r="r" b="b"/>
              <a:pathLst>
                <a:path w="2759710" h="1102995">
                  <a:moveTo>
                    <a:pt x="0" y="183749"/>
                  </a:moveTo>
                  <a:lnTo>
                    <a:pt x="6563" y="134901"/>
                  </a:lnTo>
                  <a:lnTo>
                    <a:pt x="25087" y="91007"/>
                  </a:lnTo>
                  <a:lnTo>
                    <a:pt x="53819" y="53819"/>
                  </a:lnTo>
                  <a:lnTo>
                    <a:pt x="91007" y="25087"/>
                  </a:lnTo>
                  <a:lnTo>
                    <a:pt x="134901" y="6563"/>
                  </a:lnTo>
                  <a:lnTo>
                    <a:pt x="183749" y="0"/>
                  </a:lnTo>
                  <a:lnTo>
                    <a:pt x="2575649" y="0"/>
                  </a:lnTo>
                  <a:lnTo>
                    <a:pt x="2645968" y="13987"/>
                  </a:lnTo>
                  <a:lnTo>
                    <a:pt x="2705580" y="53819"/>
                  </a:lnTo>
                  <a:lnTo>
                    <a:pt x="2745412" y="113431"/>
                  </a:lnTo>
                  <a:lnTo>
                    <a:pt x="2759399" y="183749"/>
                  </a:lnTo>
                  <a:lnTo>
                    <a:pt x="2759399" y="918749"/>
                  </a:lnTo>
                  <a:lnTo>
                    <a:pt x="2752836" y="967598"/>
                  </a:lnTo>
                  <a:lnTo>
                    <a:pt x="2734312" y="1011492"/>
                  </a:lnTo>
                  <a:lnTo>
                    <a:pt x="2705580" y="1048680"/>
                  </a:lnTo>
                  <a:lnTo>
                    <a:pt x="2668392" y="1077412"/>
                  </a:lnTo>
                  <a:lnTo>
                    <a:pt x="2624498" y="1095936"/>
                  </a:lnTo>
                  <a:lnTo>
                    <a:pt x="2575649" y="1102499"/>
                  </a:lnTo>
                  <a:lnTo>
                    <a:pt x="183749" y="1102499"/>
                  </a:lnTo>
                  <a:lnTo>
                    <a:pt x="134901" y="1095936"/>
                  </a:lnTo>
                  <a:lnTo>
                    <a:pt x="91007" y="1077412"/>
                  </a:lnTo>
                  <a:lnTo>
                    <a:pt x="53819" y="1048680"/>
                  </a:lnTo>
                  <a:lnTo>
                    <a:pt x="25087" y="1011492"/>
                  </a:lnTo>
                  <a:lnTo>
                    <a:pt x="6563" y="967598"/>
                  </a:lnTo>
                  <a:lnTo>
                    <a:pt x="0" y="918749"/>
                  </a:lnTo>
                  <a:lnTo>
                    <a:pt x="0" y="1837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3177542" y="5410078"/>
            <a:ext cx="2374265" cy="895117"/>
          </a:xfrm>
          <a:prstGeom prst="rect">
            <a:avLst/>
          </a:prstGeom>
        </p:spPr>
        <p:txBody>
          <a:bodyPr vert="horz" wrap="square" lIns="0" tIns="22860" rIns="0" bIns="0" rtlCol="0">
            <a:spAutoFit/>
          </a:bodyPr>
          <a:lstStyle/>
          <a:p>
            <a:pPr marL="12700" marR="5080" lvl="0" indent="0" algn="just" defTabSz="914400" eaLnBrk="1" fontAlgn="auto" latinLnBrk="0" hangingPunct="1">
              <a:lnSpc>
                <a:spcPts val="1650"/>
              </a:lnSpc>
              <a:spcBef>
                <a:spcPts val="180"/>
              </a:spcBef>
              <a:spcAft>
                <a:spcPts val="0"/>
              </a:spcAft>
              <a:buClrTx/>
              <a:buSzTx/>
              <a:buFontTx/>
              <a:buNone/>
              <a:tabLst/>
              <a:defRPr/>
            </a:pPr>
            <a:r>
              <a:rPr kumimoji="0" b="0" i="0" u="none" strike="noStrike" kern="0" cap="none" spc="-15" normalizeH="0" baseline="0" noProof="0" dirty="0">
                <a:ln>
                  <a:noFill/>
                </a:ln>
                <a:solidFill>
                  <a:sysClr val="windowText" lastClr="000000"/>
                </a:solidFill>
                <a:effectLst/>
                <a:uLnTx/>
                <a:uFillTx/>
                <a:latin typeface="ＭＳ Ｐゴシック"/>
                <a:cs typeface="ＭＳ Ｐゴシック"/>
              </a:rPr>
              <a:t>物を取られたなど相手に何かさ</a:t>
            </a:r>
            <a:r>
              <a:rPr kumimoji="0" b="0" i="0" u="none" strike="noStrike" kern="0" cap="none" spc="-30" normalizeH="0" baseline="0" noProof="0" dirty="0">
                <a:ln>
                  <a:noFill/>
                </a:ln>
                <a:solidFill>
                  <a:sysClr val="windowText" lastClr="000000"/>
                </a:solidFill>
                <a:effectLst/>
                <a:uLnTx/>
                <a:uFillTx/>
                <a:latin typeface="ＭＳ Ｐゴシック"/>
                <a:cs typeface="ＭＳ Ｐゴシック"/>
              </a:rPr>
              <a:t>れたと思うと、周りが止める隙もなく相手を叩いている</a:t>
            </a:r>
            <a:endParaRPr kumimoji="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9" name="object 19"/>
          <p:cNvGrpSpPr/>
          <p:nvPr/>
        </p:nvGrpSpPr>
        <p:grpSpPr>
          <a:xfrm>
            <a:off x="4618137" y="3931712"/>
            <a:ext cx="2769235" cy="1112520"/>
            <a:chOff x="4618137" y="3931712"/>
            <a:chExt cx="2769235" cy="1112520"/>
          </a:xfrm>
        </p:grpSpPr>
        <p:sp>
          <p:nvSpPr>
            <p:cNvPr id="20" name="object 20"/>
            <p:cNvSpPr/>
            <p:nvPr/>
          </p:nvSpPr>
          <p:spPr>
            <a:xfrm>
              <a:off x="4622899" y="3936474"/>
              <a:ext cx="2759710" cy="1102995"/>
            </a:xfrm>
            <a:custGeom>
              <a:avLst/>
              <a:gdLst/>
              <a:ahLst/>
              <a:cxnLst/>
              <a:rect l="l" t="t" r="r" b="b"/>
              <a:pathLst>
                <a:path w="2759709" h="1102995">
                  <a:moveTo>
                    <a:pt x="2575649" y="1102499"/>
                  </a:moveTo>
                  <a:lnTo>
                    <a:pt x="183749" y="1102499"/>
                  </a:lnTo>
                  <a:lnTo>
                    <a:pt x="134901" y="1095936"/>
                  </a:lnTo>
                  <a:lnTo>
                    <a:pt x="91007" y="1077412"/>
                  </a:lnTo>
                  <a:lnTo>
                    <a:pt x="53819" y="1048680"/>
                  </a:lnTo>
                  <a:lnTo>
                    <a:pt x="25087" y="1011492"/>
                  </a:lnTo>
                  <a:lnTo>
                    <a:pt x="6563" y="967598"/>
                  </a:lnTo>
                  <a:lnTo>
                    <a:pt x="0" y="918749"/>
                  </a:lnTo>
                  <a:lnTo>
                    <a:pt x="0" y="183749"/>
                  </a:lnTo>
                  <a:lnTo>
                    <a:pt x="6563" y="134901"/>
                  </a:lnTo>
                  <a:lnTo>
                    <a:pt x="25087" y="91007"/>
                  </a:lnTo>
                  <a:lnTo>
                    <a:pt x="53819" y="53819"/>
                  </a:lnTo>
                  <a:lnTo>
                    <a:pt x="91007" y="25087"/>
                  </a:lnTo>
                  <a:lnTo>
                    <a:pt x="134901" y="6563"/>
                  </a:lnTo>
                  <a:lnTo>
                    <a:pt x="183749" y="0"/>
                  </a:lnTo>
                  <a:lnTo>
                    <a:pt x="2575649" y="0"/>
                  </a:lnTo>
                  <a:lnTo>
                    <a:pt x="2645968" y="13987"/>
                  </a:lnTo>
                  <a:lnTo>
                    <a:pt x="2705581" y="53819"/>
                  </a:lnTo>
                  <a:lnTo>
                    <a:pt x="2745412" y="113431"/>
                  </a:lnTo>
                  <a:lnTo>
                    <a:pt x="2759399" y="183749"/>
                  </a:lnTo>
                  <a:lnTo>
                    <a:pt x="2759399" y="918749"/>
                  </a:lnTo>
                  <a:lnTo>
                    <a:pt x="2752836" y="967598"/>
                  </a:lnTo>
                  <a:lnTo>
                    <a:pt x="2734312" y="1011492"/>
                  </a:lnTo>
                  <a:lnTo>
                    <a:pt x="2705580" y="1048680"/>
                  </a:lnTo>
                  <a:lnTo>
                    <a:pt x="2668391" y="1077412"/>
                  </a:lnTo>
                  <a:lnTo>
                    <a:pt x="2624497" y="1095936"/>
                  </a:lnTo>
                  <a:lnTo>
                    <a:pt x="2575649" y="1102499"/>
                  </a:lnTo>
                  <a:close/>
                </a:path>
              </a:pathLst>
            </a:custGeom>
            <a:solidFill>
              <a:srgbClr val="CEE1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4622899" y="3936474"/>
              <a:ext cx="2759710" cy="1102995"/>
            </a:xfrm>
            <a:custGeom>
              <a:avLst/>
              <a:gdLst/>
              <a:ahLst/>
              <a:cxnLst/>
              <a:rect l="l" t="t" r="r" b="b"/>
              <a:pathLst>
                <a:path w="2759709" h="1102995">
                  <a:moveTo>
                    <a:pt x="0" y="183749"/>
                  </a:moveTo>
                  <a:lnTo>
                    <a:pt x="6563" y="134901"/>
                  </a:lnTo>
                  <a:lnTo>
                    <a:pt x="25087" y="91007"/>
                  </a:lnTo>
                  <a:lnTo>
                    <a:pt x="53819" y="53819"/>
                  </a:lnTo>
                  <a:lnTo>
                    <a:pt x="91007" y="25087"/>
                  </a:lnTo>
                  <a:lnTo>
                    <a:pt x="134901" y="6563"/>
                  </a:lnTo>
                  <a:lnTo>
                    <a:pt x="183749" y="0"/>
                  </a:lnTo>
                  <a:lnTo>
                    <a:pt x="2575649" y="0"/>
                  </a:lnTo>
                  <a:lnTo>
                    <a:pt x="2645968" y="13987"/>
                  </a:lnTo>
                  <a:lnTo>
                    <a:pt x="2705581" y="53819"/>
                  </a:lnTo>
                  <a:lnTo>
                    <a:pt x="2745412" y="113431"/>
                  </a:lnTo>
                  <a:lnTo>
                    <a:pt x="2759399" y="183749"/>
                  </a:lnTo>
                  <a:lnTo>
                    <a:pt x="2759399" y="918749"/>
                  </a:lnTo>
                  <a:lnTo>
                    <a:pt x="2752836" y="967598"/>
                  </a:lnTo>
                  <a:lnTo>
                    <a:pt x="2734312" y="1011492"/>
                  </a:lnTo>
                  <a:lnTo>
                    <a:pt x="2705580" y="1048680"/>
                  </a:lnTo>
                  <a:lnTo>
                    <a:pt x="2668391" y="1077412"/>
                  </a:lnTo>
                  <a:lnTo>
                    <a:pt x="2624497" y="1095936"/>
                  </a:lnTo>
                  <a:lnTo>
                    <a:pt x="2575649" y="1102499"/>
                  </a:lnTo>
                  <a:lnTo>
                    <a:pt x="183749" y="1102499"/>
                  </a:lnTo>
                  <a:lnTo>
                    <a:pt x="134901" y="1095936"/>
                  </a:lnTo>
                  <a:lnTo>
                    <a:pt x="91007" y="1077412"/>
                  </a:lnTo>
                  <a:lnTo>
                    <a:pt x="53819" y="1048680"/>
                  </a:lnTo>
                  <a:lnTo>
                    <a:pt x="25087" y="1011492"/>
                  </a:lnTo>
                  <a:lnTo>
                    <a:pt x="6563" y="967598"/>
                  </a:lnTo>
                  <a:lnTo>
                    <a:pt x="0" y="918749"/>
                  </a:lnTo>
                  <a:lnTo>
                    <a:pt x="0" y="1837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4749743" y="4258363"/>
            <a:ext cx="2203450" cy="459100"/>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b="0" i="0" u="none" strike="noStrike" kern="0" cap="none" spc="-5" normalizeH="0" baseline="0" noProof="0" dirty="0">
                <a:ln>
                  <a:noFill/>
                </a:ln>
                <a:solidFill>
                  <a:sysClr val="windowText" lastClr="000000"/>
                </a:solidFill>
                <a:effectLst/>
                <a:uLnTx/>
                <a:uFillTx/>
                <a:latin typeface="ＭＳ Ｐゴシック"/>
                <a:cs typeface="ＭＳ Ｐゴシック"/>
              </a:rPr>
              <a:t>何か聞こえるとその音の方へ</a:t>
            </a:r>
            <a:r>
              <a:rPr kumimoji="0" b="0" i="0" u="none" strike="noStrike" kern="0" cap="none" spc="-25" normalizeH="0" baseline="0" noProof="0" dirty="0">
                <a:ln>
                  <a:noFill/>
                </a:ln>
                <a:solidFill>
                  <a:sysClr val="windowText" lastClr="000000"/>
                </a:solidFill>
                <a:effectLst/>
                <a:uLnTx/>
                <a:uFillTx/>
                <a:latin typeface="ＭＳ Ｐゴシック"/>
                <a:cs typeface="ＭＳ Ｐゴシック"/>
              </a:rPr>
              <a:t>行ってしまう</a:t>
            </a:r>
            <a:endParaRPr kumimoji="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23" name="object 23"/>
          <p:cNvGrpSpPr/>
          <p:nvPr/>
        </p:nvGrpSpPr>
        <p:grpSpPr>
          <a:xfrm>
            <a:off x="6337687" y="5234287"/>
            <a:ext cx="2949575" cy="1112520"/>
            <a:chOff x="6337687" y="5234287"/>
            <a:chExt cx="2949575" cy="1112520"/>
          </a:xfrm>
        </p:grpSpPr>
        <p:sp>
          <p:nvSpPr>
            <p:cNvPr id="24" name="object 24"/>
            <p:cNvSpPr/>
            <p:nvPr/>
          </p:nvSpPr>
          <p:spPr>
            <a:xfrm>
              <a:off x="6342450" y="5239049"/>
              <a:ext cx="2940050" cy="1102995"/>
            </a:xfrm>
            <a:custGeom>
              <a:avLst/>
              <a:gdLst/>
              <a:ahLst/>
              <a:cxnLst/>
              <a:rect l="l" t="t" r="r" b="b"/>
              <a:pathLst>
                <a:path w="2940050" h="1102995">
                  <a:moveTo>
                    <a:pt x="2756249" y="1102499"/>
                  </a:moveTo>
                  <a:lnTo>
                    <a:pt x="183749" y="1102499"/>
                  </a:lnTo>
                  <a:lnTo>
                    <a:pt x="134901" y="1095936"/>
                  </a:lnTo>
                  <a:lnTo>
                    <a:pt x="91007" y="1077412"/>
                  </a:lnTo>
                  <a:lnTo>
                    <a:pt x="53819" y="1048680"/>
                  </a:lnTo>
                  <a:lnTo>
                    <a:pt x="25087" y="1011492"/>
                  </a:lnTo>
                  <a:lnTo>
                    <a:pt x="6563" y="967598"/>
                  </a:lnTo>
                  <a:lnTo>
                    <a:pt x="0" y="918749"/>
                  </a:lnTo>
                  <a:lnTo>
                    <a:pt x="0" y="183749"/>
                  </a:lnTo>
                  <a:lnTo>
                    <a:pt x="6563" y="134901"/>
                  </a:lnTo>
                  <a:lnTo>
                    <a:pt x="25087" y="91007"/>
                  </a:lnTo>
                  <a:lnTo>
                    <a:pt x="53819" y="53819"/>
                  </a:lnTo>
                  <a:lnTo>
                    <a:pt x="91007" y="25087"/>
                  </a:lnTo>
                  <a:lnTo>
                    <a:pt x="134901" y="6563"/>
                  </a:lnTo>
                  <a:lnTo>
                    <a:pt x="183749" y="0"/>
                  </a:lnTo>
                  <a:lnTo>
                    <a:pt x="2756249" y="0"/>
                  </a:lnTo>
                  <a:lnTo>
                    <a:pt x="2826568" y="13987"/>
                  </a:lnTo>
                  <a:lnTo>
                    <a:pt x="2886180" y="53819"/>
                  </a:lnTo>
                  <a:lnTo>
                    <a:pt x="2926012" y="113431"/>
                  </a:lnTo>
                  <a:lnTo>
                    <a:pt x="2939999" y="183749"/>
                  </a:lnTo>
                  <a:lnTo>
                    <a:pt x="2939999" y="918749"/>
                  </a:lnTo>
                  <a:lnTo>
                    <a:pt x="2933436" y="967598"/>
                  </a:lnTo>
                  <a:lnTo>
                    <a:pt x="2914912" y="1011492"/>
                  </a:lnTo>
                  <a:lnTo>
                    <a:pt x="2886180" y="1048680"/>
                  </a:lnTo>
                  <a:lnTo>
                    <a:pt x="2848991" y="1077412"/>
                  </a:lnTo>
                  <a:lnTo>
                    <a:pt x="2805097" y="1095936"/>
                  </a:lnTo>
                  <a:lnTo>
                    <a:pt x="2756249" y="1102499"/>
                  </a:lnTo>
                  <a:close/>
                </a:path>
              </a:pathLst>
            </a:custGeom>
            <a:solidFill>
              <a:srgbClr val="D9D1E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342450" y="5239049"/>
              <a:ext cx="2940050" cy="1102995"/>
            </a:xfrm>
            <a:custGeom>
              <a:avLst/>
              <a:gdLst/>
              <a:ahLst/>
              <a:cxnLst/>
              <a:rect l="l" t="t" r="r" b="b"/>
              <a:pathLst>
                <a:path w="2940050" h="1102995">
                  <a:moveTo>
                    <a:pt x="0" y="183749"/>
                  </a:moveTo>
                  <a:lnTo>
                    <a:pt x="6563" y="134901"/>
                  </a:lnTo>
                  <a:lnTo>
                    <a:pt x="25087" y="91007"/>
                  </a:lnTo>
                  <a:lnTo>
                    <a:pt x="53819" y="53819"/>
                  </a:lnTo>
                  <a:lnTo>
                    <a:pt x="91007" y="25087"/>
                  </a:lnTo>
                  <a:lnTo>
                    <a:pt x="134901" y="6563"/>
                  </a:lnTo>
                  <a:lnTo>
                    <a:pt x="183749" y="0"/>
                  </a:lnTo>
                  <a:lnTo>
                    <a:pt x="2756249" y="0"/>
                  </a:lnTo>
                  <a:lnTo>
                    <a:pt x="2826568" y="13987"/>
                  </a:lnTo>
                  <a:lnTo>
                    <a:pt x="2886181" y="53819"/>
                  </a:lnTo>
                  <a:lnTo>
                    <a:pt x="2926012" y="113431"/>
                  </a:lnTo>
                  <a:lnTo>
                    <a:pt x="2939999" y="183749"/>
                  </a:lnTo>
                  <a:lnTo>
                    <a:pt x="2939999" y="918749"/>
                  </a:lnTo>
                  <a:lnTo>
                    <a:pt x="2933436" y="967598"/>
                  </a:lnTo>
                  <a:lnTo>
                    <a:pt x="2914912" y="1011492"/>
                  </a:lnTo>
                  <a:lnTo>
                    <a:pt x="2886180" y="1048680"/>
                  </a:lnTo>
                  <a:lnTo>
                    <a:pt x="2848991" y="1077412"/>
                  </a:lnTo>
                  <a:lnTo>
                    <a:pt x="2805097" y="1095936"/>
                  </a:lnTo>
                  <a:lnTo>
                    <a:pt x="2756249" y="1102499"/>
                  </a:lnTo>
                  <a:lnTo>
                    <a:pt x="183749" y="1102499"/>
                  </a:lnTo>
                  <a:lnTo>
                    <a:pt x="134901" y="1095936"/>
                  </a:lnTo>
                  <a:lnTo>
                    <a:pt x="91007" y="1077412"/>
                  </a:lnTo>
                  <a:lnTo>
                    <a:pt x="53819" y="1048680"/>
                  </a:lnTo>
                  <a:lnTo>
                    <a:pt x="25087" y="1011492"/>
                  </a:lnTo>
                  <a:lnTo>
                    <a:pt x="6563" y="967598"/>
                  </a:lnTo>
                  <a:lnTo>
                    <a:pt x="0" y="918749"/>
                  </a:lnTo>
                  <a:lnTo>
                    <a:pt x="0" y="1837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6" name="object 26"/>
          <p:cNvSpPr txBox="1"/>
          <p:nvPr/>
        </p:nvSpPr>
        <p:spPr>
          <a:xfrm>
            <a:off x="6469293" y="5456163"/>
            <a:ext cx="2590800" cy="677108"/>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2400" b="0" i="0" u="none" strike="noStrike" kern="0" cap="none" spc="-20" normalizeH="0" baseline="0" noProof="0" dirty="0">
                <a:ln>
                  <a:noFill/>
                </a:ln>
                <a:solidFill>
                  <a:sysClr val="windowText" lastClr="000000"/>
                </a:solidFill>
                <a:effectLst/>
                <a:uLnTx/>
                <a:uFillTx/>
                <a:latin typeface="Arial"/>
                <a:cs typeface="Arial"/>
              </a:rPr>
              <a:t>○○</a:t>
            </a:r>
            <a:r>
              <a:rPr kumimoji="0" b="0" i="0" u="none" strike="noStrike" kern="0" cap="none" spc="-15" normalizeH="0" baseline="0" noProof="0" dirty="0">
                <a:ln>
                  <a:noFill/>
                </a:ln>
                <a:solidFill>
                  <a:sysClr val="windowText" lastClr="000000"/>
                </a:solidFill>
                <a:effectLst/>
                <a:uLnTx/>
                <a:uFillTx/>
                <a:latin typeface="ＭＳ Ｐゴシック"/>
                <a:cs typeface="ＭＳ Ｐゴシック"/>
              </a:rPr>
              <a:t>をするつもりだったのに、他のことに気が行ってそもそもの目的を</a:t>
            </a:r>
            <a:r>
              <a:rPr kumimoji="0" b="0" i="0" u="none" strike="noStrike" kern="0" cap="none" spc="-35" normalizeH="0" baseline="0" noProof="0" dirty="0">
                <a:ln>
                  <a:noFill/>
                </a:ln>
                <a:solidFill>
                  <a:sysClr val="windowText" lastClr="000000"/>
                </a:solidFill>
                <a:effectLst/>
                <a:uLnTx/>
                <a:uFillTx/>
                <a:latin typeface="ＭＳ Ｐゴシック"/>
                <a:cs typeface="ＭＳ Ｐゴシック"/>
              </a:rPr>
              <a:t>忘れる</a:t>
            </a:r>
            <a:endParaRPr kumimoji="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sp>
        <p:nvSpPr>
          <p:cNvPr id="27" name="テキスト ボックス 26">
            <a:extLst>
              <a:ext uri="{FF2B5EF4-FFF2-40B4-BE49-F238E27FC236}">
                <a16:creationId xmlns:a16="http://schemas.microsoft.com/office/drawing/2014/main" id="{525771B9-4189-4323-302F-33010E87CC06}"/>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4825" y="1151925"/>
            <a:ext cx="11177270" cy="4702175"/>
          </a:xfrm>
          <a:custGeom>
            <a:avLst/>
            <a:gdLst/>
            <a:ahLst/>
            <a:cxnLst/>
            <a:rect l="l" t="t" r="r" b="b"/>
            <a:pathLst>
              <a:path w="11177270" h="4702175">
                <a:moveTo>
                  <a:pt x="0" y="0"/>
                </a:moveTo>
                <a:lnTo>
                  <a:pt x="11177099" y="0"/>
                </a:lnTo>
                <a:lnTo>
                  <a:pt x="11177099" y="4701599"/>
                </a:lnTo>
                <a:lnTo>
                  <a:pt x="0" y="4701599"/>
                </a:lnTo>
                <a:lnTo>
                  <a:pt x="0" y="0"/>
                </a:lnTo>
                <a:close/>
              </a:path>
            </a:pathLst>
          </a:custGeom>
          <a:ln w="38099">
            <a:solidFill>
              <a:srgbClr val="0070C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911225" y="419704"/>
            <a:ext cx="3285490" cy="695960"/>
          </a:xfrm>
          <a:prstGeom prst="rect">
            <a:avLst/>
          </a:prstGeom>
        </p:spPr>
        <p:txBody>
          <a:bodyPr vert="horz" wrap="square" lIns="0" tIns="12700" rIns="0" bIns="0" rtlCol="0">
            <a:spAutoFit/>
          </a:bodyPr>
          <a:lstStyle/>
          <a:p>
            <a:pPr marL="12700">
              <a:lnSpc>
                <a:spcPct val="100000"/>
              </a:lnSpc>
              <a:spcBef>
                <a:spcPts val="100"/>
              </a:spcBef>
            </a:pPr>
            <a:r>
              <a:rPr sz="4400" spc="-10" dirty="0">
                <a:latin typeface="Arial"/>
                <a:cs typeface="Arial"/>
              </a:rPr>
              <a:t>ADHD</a:t>
            </a:r>
            <a:r>
              <a:rPr sz="4400" spc="-20" dirty="0"/>
              <a:t>の特徴</a:t>
            </a:r>
            <a:endParaRPr sz="4400">
              <a:latin typeface="Arial"/>
              <a:cs typeface="Arial"/>
            </a:endParaRPr>
          </a:p>
        </p:txBody>
      </p:sp>
      <p:sp>
        <p:nvSpPr>
          <p:cNvPr id="4" name="object 4"/>
          <p:cNvSpPr txBox="1"/>
          <p:nvPr/>
        </p:nvSpPr>
        <p:spPr>
          <a:xfrm>
            <a:off x="911225" y="1147509"/>
            <a:ext cx="9424035" cy="2070100"/>
          </a:xfrm>
          <a:prstGeom prst="rect">
            <a:avLst/>
          </a:prstGeom>
        </p:spPr>
        <p:txBody>
          <a:bodyPr vert="horz" wrap="square" lIns="0" tIns="93980" rIns="0" bIns="0" rtlCol="0">
            <a:spAutoFit/>
          </a:bodyPr>
          <a:lstStyle/>
          <a:p>
            <a:pPr marL="12700" marR="0" lvl="0" indent="0" defTabSz="914400" eaLnBrk="1" fontAlgn="auto" latinLnBrk="0" hangingPunct="1">
              <a:lnSpc>
                <a:spcPct val="100000"/>
              </a:lnSpc>
              <a:spcBef>
                <a:spcPts val="740"/>
              </a:spcBef>
              <a:spcAft>
                <a:spcPts val="0"/>
              </a:spcAft>
              <a:buClrTx/>
              <a:buSzTx/>
              <a:buFontTx/>
              <a:buNone/>
              <a:tabLst/>
              <a:defRPr/>
            </a:pPr>
            <a:r>
              <a:rPr kumimoji="0" sz="2800" b="0" i="0" u="none" strike="noStrike" kern="0" cap="none" spc="-10" normalizeH="0" baseline="0" noProof="0" dirty="0">
                <a:ln>
                  <a:noFill/>
                </a:ln>
                <a:solidFill>
                  <a:sysClr val="windowText" lastClr="000000"/>
                </a:solidFill>
                <a:effectLst/>
                <a:uLnTx/>
                <a:uFillTx/>
                <a:latin typeface="ＭＳ Ｐゴシック"/>
                <a:cs typeface="ＭＳ Ｐゴシック"/>
              </a:rPr>
              <a:t>②報酬系の障害</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12700" marR="0" lvl="0" indent="0" defTabSz="914400" eaLnBrk="1" fontAlgn="auto" latinLnBrk="0" hangingPunct="1">
              <a:lnSpc>
                <a:spcPct val="100000"/>
              </a:lnSpc>
              <a:spcBef>
                <a:spcPts val="640"/>
              </a:spcBef>
              <a:spcAft>
                <a:spcPts val="0"/>
              </a:spcAft>
              <a:buClrTx/>
              <a:buSzTx/>
              <a:buFontTx/>
              <a:buNone/>
              <a:tabLst/>
              <a:defRPr/>
            </a:pPr>
            <a:r>
              <a:rPr kumimoji="0" sz="2800" b="0" i="0" u="none" strike="noStrike" kern="0" cap="none" spc="-35" normalizeH="0" baseline="0" noProof="0" dirty="0">
                <a:ln>
                  <a:noFill/>
                </a:ln>
                <a:solidFill>
                  <a:sysClr val="windowText" lastClr="000000"/>
                </a:solidFill>
                <a:effectLst/>
                <a:uLnTx/>
                <a:uFillTx/>
                <a:latin typeface="ＭＳ Ｐゴシック"/>
                <a:cs typeface="ＭＳ Ｐゴシック"/>
              </a:rPr>
              <a:t>・動機づけが強くないと手を付けられない</a:t>
            </a: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a:t>
            </a:r>
            <a:r>
              <a:rPr kumimoji="0" sz="2800" b="0" i="0" u="none" strike="noStrike" kern="0" cap="none" spc="-35" normalizeH="0" baseline="0" noProof="0" dirty="0">
                <a:ln>
                  <a:noFill/>
                </a:ln>
                <a:solidFill>
                  <a:sysClr val="windowText" lastClr="000000"/>
                </a:solidFill>
                <a:effectLst/>
                <a:uLnTx/>
                <a:uFillTx/>
                <a:latin typeface="ＭＳ Ｐゴシック"/>
                <a:cs typeface="ＭＳ Ｐゴシック"/>
              </a:rPr>
              <a:t>先延ばし</a:t>
            </a:r>
            <a:r>
              <a:rPr kumimoji="0" sz="2800" b="0" i="0" u="none" strike="noStrike" kern="0" cap="none" spc="-50" normalizeH="0" baseline="0" noProof="0" dirty="0">
                <a:ln>
                  <a:noFill/>
                </a:ln>
                <a:solidFill>
                  <a:sysClr val="windowText" lastClr="000000"/>
                </a:solidFill>
                <a:effectLst/>
                <a:uLnTx/>
                <a:uFillTx/>
                <a:latin typeface="ＭＳ Ｐゴシック"/>
                <a:cs typeface="ＭＳ Ｐゴシック"/>
              </a:rPr>
              <a:t>）</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12700" marR="0" lvl="0" indent="0" defTabSz="914400" eaLnBrk="1" fontAlgn="auto" latinLnBrk="0" hangingPunct="1">
              <a:lnSpc>
                <a:spcPct val="100000"/>
              </a:lnSpc>
              <a:spcBef>
                <a:spcPts val="690"/>
              </a:spcBef>
              <a:spcAft>
                <a:spcPts val="0"/>
              </a:spcAft>
              <a:buClrTx/>
              <a:buSzTx/>
              <a:buFontTx/>
              <a:buNone/>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・報酬の遅延に耐えられずに衝動的に代わりの報酬を選択する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12700" marR="0" lvl="0" indent="0" defTabSz="914400" eaLnBrk="1" fontAlgn="auto" latinLnBrk="0" hangingPunct="1">
              <a:lnSpc>
                <a:spcPct val="100000"/>
              </a:lnSpc>
              <a:spcBef>
                <a:spcPts val="690"/>
              </a:spcBef>
              <a:spcAft>
                <a:spcPts val="0"/>
              </a:spcAft>
              <a:buClrTx/>
              <a:buSzTx/>
              <a:buFontTx/>
              <a:buNone/>
              <a:tabLst/>
              <a:defRPr/>
            </a:pPr>
            <a:r>
              <a:rPr kumimoji="0" sz="2800" b="0" i="0" u="none" strike="noStrike" kern="0" cap="none" spc="-35" normalizeH="0" baseline="0" noProof="0" dirty="0">
                <a:ln>
                  <a:noFill/>
                </a:ln>
                <a:solidFill>
                  <a:sysClr val="windowText" lastClr="000000"/>
                </a:solidFill>
                <a:effectLst/>
                <a:uLnTx/>
                <a:uFillTx/>
                <a:latin typeface="ＭＳ Ｐゴシック"/>
                <a:cs typeface="ＭＳ Ｐゴシック"/>
              </a:rPr>
              <a:t>・報酬を待てずにほかの物に気をそらす</a:t>
            </a: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a:t>
            </a:r>
            <a:r>
              <a:rPr kumimoji="0" sz="2800" b="0" i="0" u="none" strike="noStrike" kern="0" cap="none" spc="-35" normalizeH="0" baseline="0" noProof="0" dirty="0">
                <a:ln>
                  <a:noFill/>
                </a:ln>
                <a:solidFill>
                  <a:sysClr val="windowText" lastClr="000000"/>
                </a:solidFill>
                <a:effectLst/>
                <a:uLnTx/>
                <a:uFillTx/>
                <a:latin typeface="ＭＳ Ｐゴシック"/>
                <a:cs typeface="ＭＳ Ｐゴシック"/>
              </a:rPr>
              <a:t>多動・不注意</a:t>
            </a:r>
            <a:r>
              <a:rPr kumimoji="0" sz="2800" b="0" i="0" u="none" strike="noStrike" kern="0" cap="none" spc="-50" normalizeH="0" baseline="0" noProof="0" dirty="0">
                <a:ln>
                  <a:noFill/>
                </a:ln>
                <a:solidFill>
                  <a:sysClr val="windowText" lastClr="000000"/>
                </a:solidFill>
                <a:effectLst/>
                <a:uLnTx/>
                <a:uFillTx/>
                <a:latin typeface="ＭＳ Ｐゴシック"/>
                <a:cs typeface="ＭＳ Ｐゴシック"/>
              </a:rPr>
              <a:t>）</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5" name="object 5"/>
          <p:cNvSpPr txBox="1"/>
          <p:nvPr/>
        </p:nvSpPr>
        <p:spPr>
          <a:xfrm>
            <a:off x="1160032" y="3340901"/>
            <a:ext cx="1333500" cy="384175"/>
          </a:xfrm>
          <a:prstGeom prst="rect">
            <a:avLst/>
          </a:prstGeom>
          <a:solidFill>
            <a:srgbClr val="EAD1DC"/>
          </a:solidFill>
        </p:spPr>
        <p:txBody>
          <a:bodyPr vert="horz" wrap="square" lIns="0" tIns="0" rIns="0" bIns="0" rtlCol="0">
            <a:spAutoFit/>
          </a:bodyPr>
          <a:lstStyle/>
          <a:p>
            <a:pPr marL="0" marR="0" lvl="0" indent="0" defTabSz="914400" eaLnBrk="1" fontAlgn="auto" latinLnBrk="0" hangingPunct="1">
              <a:lnSpc>
                <a:spcPts val="2980"/>
              </a:lnSpc>
              <a:spcBef>
                <a:spcPts val="0"/>
              </a:spcBef>
              <a:spcAft>
                <a:spcPts val="0"/>
              </a:spcAft>
              <a:buClrTx/>
              <a:buSzTx/>
              <a:buFontTx/>
              <a:buNone/>
              <a:tabLst/>
              <a:defRPr/>
            </a:pP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待てない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6" name="object 6"/>
          <p:cNvGrpSpPr/>
          <p:nvPr/>
        </p:nvGrpSpPr>
        <p:grpSpPr>
          <a:xfrm>
            <a:off x="1441837" y="4067187"/>
            <a:ext cx="2769235" cy="1245235"/>
            <a:chOff x="1441837" y="4067187"/>
            <a:chExt cx="2769235" cy="1245235"/>
          </a:xfrm>
        </p:grpSpPr>
        <p:sp>
          <p:nvSpPr>
            <p:cNvPr id="7" name="object 7"/>
            <p:cNvSpPr/>
            <p:nvPr/>
          </p:nvSpPr>
          <p:spPr>
            <a:xfrm>
              <a:off x="1446599" y="4071949"/>
              <a:ext cx="2759710" cy="1235710"/>
            </a:xfrm>
            <a:custGeom>
              <a:avLst/>
              <a:gdLst/>
              <a:ahLst/>
              <a:cxnLst/>
              <a:rect l="l" t="t" r="r" b="b"/>
              <a:pathLst>
                <a:path w="2759710" h="1235710">
                  <a:moveTo>
                    <a:pt x="2553549" y="1235099"/>
                  </a:moveTo>
                  <a:lnTo>
                    <a:pt x="205849" y="1235099"/>
                  </a:lnTo>
                  <a:lnTo>
                    <a:pt x="158650" y="1229663"/>
                  </a:lnTo>
                  <a:lnTo>
                    <a:pt x="115322" y="1214177"/>
                  </a:lnTo>
                  <a:lnTo>
                    <a:pt x="77101" y="1189877"/>
                  </a:lnTo>
                  <a:lnTo>
                    <a:pt x="45222" y="1157998"/>
                  </a:lnTo>
                  <a:lnTo>
                    <a:pt x="20922" y="1119777"/>
                  </a:lnTo>
                  <a:lnTo>
                    <a:pt x="5436" y="1076449"/>
                  </a:lnTo>
                  <a:lnTo>
                    <a:pt x="0" y="1029249"/>
                  </a:lnTo>
                  <a:lnTo>
                    <a:pt x="0" y="205849"/>
                  </a:lnTo>
                  <a:lnTo>
                    <a:pt x="5436" y="158650"/>
                  </a:lnTo>
                  <a:lnTo>
                    <a:pt x="20922" y="115322"/>
                  </a:lnTo>
                  <a:lnTo>
                    <a:pt x="45222" y="77101"/>
                  </a:lnTo>
                  <a:lnTo>
                    <a:pt x="77101" y="45222"/>
                  </a:lnTo>
                  <a:lnTo>
                    <a:pt x="115322" y="20922"/>
                  </a:lnTo>
                  <a:lnTo>
                    <a:pt x="158650" y="5436"/>
                  </a:lnTo>
                  <a:lnTo>
                    <a:pt x="205849" y="0"/>
                  </a:lnTo>
                  <a:lnTo>
                    <a:pt x="2553549" y="0"/>
                  </a:lnTo>
                  <a:lnTo>
                    <a:pt x="2593896" y="3991"/>
                  </a:lnTo>
                  <a:lnTo>
                    <a:pt x="2632325" y="15669"/>
                  </a:lnTo>
                  <a:lnTo>
                    <a:pt x="2667755" y="34585"/>
                  </a:lnTo>
                  <a:lnTo>
                    <a:pt x="2699107" y="60292"/>
                  </a:lnTo>
                  <a:lnTo>
                    <a:pt x="2724814" y="91644"/>
                  </a:lnTo>
                  <a:lnTo>
                    <a:pt x="2743730" y="127074"/>
                  </a:lnTo>
                  <a:lnTo>
                    <a:pt x="2755408" y="165503"/>
                  </a:lnTo>
                  <a:lnTo>
                    <a:pt x="2759399" y="205849"/>
                  </a:lnTo>
                  <a:lnTo>
                    <a:pt x="2759399" y="1029249"/>
                  </a:lnTo>
                  <a:lnTo>
                    <a:pt x="2753963" y="1076449"/>
                  </a:lnTo>
                  <a:lnTo>
                    <a:pt x="2738477" y="1119777"/>
                  </a:lnTo>
                  <a:lnTo>
                    <a:pt x="2714177" y="1157998"/>
                  </a:lnTo>
                  <a:lnTo>
                    <a:pt x="2682298" y="1189877"/>
                  </a:lnTo>
                  <a:lnTo>
                    <a:pt x="2644077" y="1214177"/>
                  </a:lnTo>
                  <a:lnTo>
                    <a:pt x="2600749" y="1229663"/>
                  </a:lnTo>
                  <a:lnTo>
                    <a:pt x="2553549" y="1235099"/>
                  </a:lnTo>
                  <a:close/>
                </a:path>
              </a:pathLst>
            </a:custGeom>
            <a:solidFill>
              <a:srgbClr val="CEE1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1446599" y="4071949"/>
              <a:ext cx="2759710" cy="1235710"/>
            </a:xfrm>
            <a:custGeom>
              <a:avLst/>
              <a:gdLst/>
              <a:ahLst/>
              <a:cxnLst/>
              <a:rect l="l" t="t" r="r" b="b"/>
              <a:pathLst>
                <a:path w="2759710" h="1235710">
                  <a:moveTo>
                    <a:pt x="0" y="205849"/>
                  </a:moveTo>
                  <a:lnTo>
                    <a:pt x="5436" y="158650"/>
                  </a:lnTo>
                  <a:lnTo>
                    <a:pt x="20922" y="115322"/>
                  </a:lnTo>
                  <a:lnTo>
                    <a:pt x="45222" y="77101"/>
                  </a:lnTo>
                  <a:lnTo>
                    <a:pt x="77101" y="45222"/>
                  </a:lnTo>
                  <a:lnTo>
                    <a:pt x="115322" y="20922"/>
                  </a:lnTo>
                  <a:lnTo>
                    <a:pt x="158650" y="5436"/>
                  </a:lnTo>
                  <a:lnTo>
                    <a:pt x="205849" y="0"/>
                  </a:lnTo>
                  <a:lnTo>
                    <a:pt x="2553549" y="0"/>
                  </a:lnTo>
                  <a:lnTo>
                    <a:pt x="2593896" y="3991"/>
                  </a:lnTo>
                  <a:lnTo>
                    <a:pt x="2632325" y="15669"/>
                  </a:lnTo>
                  <a:lnTo>
                    <a:pt x="2667755" y="34585"/>
                  </a:lnTo>
                  <a:lnTo>
                    <a:pt x="2699107" y="60292"/>
                  </a:lnTo>
                  <a:lnTo>
                    <a:pt x="2724814" y="91644"/>
                  </a:lnTo>
                  <a:lnTo>
                    <a:pt x="2743730" y="127074"/>
                  </a:lnTo>
                  <a:lnTo>
                    <a:pt x="2755408" y="165503"/>
                  </a:lnTo>
                  <a:lnTo>
                    <a:pt x="2759399" y="205849"/>
                  </a:lnTo>
                  <a:lnTo>
                    <a:pt x="2759399" y="1029249"/>
                  </a:lnTo>
                  <a:lnTo>
                    <a:pt x="2753963" y="1076449"/>
                  </a:lnTo>
                  <a:lnTo>
                    <a:pt x="2738477" y="1119777"/>
                  </a:lnTo>
                  <a:lnTo>
                    <a:pt x="2714177" y="1157998"/>
                  </a:lnTo>
                  <a:lnTo>
                    <a:pt x="2682298" y="1189877"/>
                  </a:lnTo>
                  <a:lnTo>
                    <a:pt x="2644077" y="1214177"/>
                  </a:lnTo>
                  <a:lnTo>
                    <a:pt x="2600749" y="1229663"/>
                  </a:lnTo>
                  <a:lnTo>
                    <a:pt x="2553549" y="1235099"/>
                  </a:lnTo>
                  <a:lnTo>
                    <a:pt x="205849" y="1235099"/>
                  </a:lnTo>
                  <a:lnTo>
                    <a:pt x="158650" y="1229663"/>
                  </a:lnTo>
                  <a:lnTo>
                    <a:pt x="115322" y="1214177"/>
                  </a:lnTo>
                  <a:lnTo>
                    <a:pt x="77101" y="1189877"/>
                  </a:lnTo>
                  <a:lnTo>
                    <a:pt x="45222" y="1157998"/>
                  </a:lnTo>
                  <a:lnTo>
                    <a:pt x="20922" y="1119777"/>
                  </a:lnTo>
                  <a:lnTo>
                    <a:pt x="5436" y="1076449"/>
                  </a:lnTo>
                  <a:lnTo>
                    <a:pt x="0" y="1029249"/>
                  </a:lnTo>
                  <a:lnTo>
                    <a:pt x="0" y="2058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object 9"/>
          <p:cNvSpPr txBox="1"/>
          <p:nvPr/>
        </p:nvSpPr>
        <p:spPr>
          <a:xfrm>
            <a:off x="1681231" y="4367207"/>
            <a:ext cx="2290445" cy="677108"/>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2000" b="0" i="0" u="none" strike="noStrike" kern="0" cap="none" spc="-25" normalizeH="0" baseline="0" noProof="0" dirty="0">
                <a:ln>
                  <a:noFill/>
                </a:ln>
                <a:solidFill>
                  <a:sysClr val="windowText" lastClr="000000"/>
                </a:solidFill>
                <a:effectLst/>
                <a:uLnTx/>
                <a:uFillTx/>
                <a:latin typeface="ＭＳ Ｐゴシック"/>
                <a:cs typeface="ＭＳ Ｐゴシック"/>
              </a:rPr>
              <a:t>今すぐいいことや面白いことが</a:t>
            </a:r>
            <a:r>
              <a:rPr kumimoji="0" sz="2000" b="0" i="0" u="none" strike="noStrike" kern="0" cap="none" spc="-30" normalizeH="0" baseline="0" noProof="0" dirty="0">
                <a:ln>
                  <a:noFill/>
                </a:ln>
                <a:solidFill>
                  <a:sysClr val="windowText" lastClr="000000"/>
                </a:solidFill>
                <a:effectLst/>
                <a:uLnTx/>
                <a:uFillTx/>
                <a:latin typeface="ＭＳ Ｐゴシック"/>
                <a:cs typeface="ＭＳ Ｐゴシック"/>
              </a:rPr>
              <a:t>ないと待てない</a:t>
            </a:r>
            <a:endParaRPr kumimoji="0" sz="20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0" name="object 10"/>
          <p:cNvGrpSpPr/>
          <p:nvPr/>
        </p:nvGrpSpPr>
        <p:grpSpPr>
          <a:xfrm>
            <a:off x="4514237" y="4067187"/>
            <a:ext cx="2769235" cy="1245235"/>
            <a:chOff x="4514237" y="4067187"/>
            <a:chExt cx="2769235" cy="1245235"/>
          </a:xfrm>
        </p:grpSpPr>
        <p:sp>
          <p:nvSpPr>
            <p:cNvPr id="11" name="object 11"/>
            <p:cNvSpPr/>
            <p:nvPr/>
          </p:nvSpPr>
          <p:spPr>
            <a:xfrm>
              <a:off x="4519000" y="4071949"/>
              <a:ext cx="2759710" cy="1235710"/>
            </a:xfrm>
            <a:custGeom>
              <a:avLst/>
              <a:gdLst/>
              <a:ahLst/>
              <a:cxnLst/>
              <a:rect l="l" t="t" r="r" b="b"/>
              <a:pathLst>
                <a:path w="2759709" h="1235710">
                  <a:moveTo>
                    <a:pt x="2553549" y="1235099"/>
                  </a:moveTo>
                  <a:lnTo>
                    <a:pt x="205849" y="1235099"/>
                  </a:lnTo>
                  <a:lnTo>
                    <a:pt x="158650" y="1229663"/>
                  </a:lnTo>
                  <a:lnTo>
                    <a:pt x="115322" y="1214177"/>
                  </a:lnTo>
                  <a:lnTo>
                    <a:pt x="77101" y="1189877"/>
                  </a:lnTo>
                  <a:lnTo>
                    <a:pt x="45222" y="1157998"/>
                  </a:lnTo>
                  <a:lnTo>
                    <a:pt x="20922" y="1119777"/>
                  </a:lnTo>
                  <a:lnTo>
                    <a:pt x="5436" y="1076449"/>
                  </a:lnTo>
                  <a:lnTo>
                    <a:pt x="0" y="1029249"/>
                  </a:lnTo>
                  <a:lnTo>
                    <a:pt x="0" y="205849"/>
                  </a:lnTo>
                  <a:lnTo>
                    <a:pt x="5436" y="158650"/>
                  </a:lnTo>
                  <a:lnTo>
                    <a:pt x="20922" y="115322"/>
                  </a:lnTo>
                  <a:lnTo>
                    <a:pt x="45222" y="77101"/>
                  </a:lnTo>
                  <a:lnTo>
                    <a:pt x="77101" y="45222"/>
                  </a:lnTo>
                  <a:lnTo>
                    <a:pt x="115322" y="20922"/>
                  </a:lnTo>
                  <a:lnTo>
                    <a:pt x="158650" y="5436"/>
                  </a:lnTo>
                  <a:lnTo>
                    <a:pt x="205849" y="0"/>
                  </a:lnTo>
                  <a:lnTo>
                    <a:pt x="2553549" y="0"/>
                  </a:lnTo>
                  <a:lnTo>
                    <a:pt x="2593896" y="3991"/>
                  </a:lnTo>
                  <a:lnTo>
                    <a:pt x="2632325" y="15669"/>
                  </a:lnTo>
                  <a:lnTo>
                    <a:pt x="2667755" y="34585"/>
                  </a:lnTo>
                  <a:lnTo>
                    <a:pt x="2699107" y="60292"/>
                  </a:lnTo>
                  <a:lnTo>
                    <a:pt x="2724814" y="91644"/>
                  </a:lnTo>
                  <a:lnTo>
                    <a:pt x="2743730" y="127074"/>
                  </a:lnTo>
                  <a:lnTo>
                    <a:pt x="2755408" y="165503"/>
                  </a:lnTo>
                  <a:lnTo>
                    <a:pt x="2759399" y="205849"/>
                  </a:lnTo>
                  <a:lnTo>
                    <a:pt x="2759399" y="1029249"/>
                  </a:lnTo>
                  <a:lnTo>
                    <a:pt x="2753963" y="1076449"/>
                  </a:lnTo>
                  <a:lnTo>
                    <a:pt x="2738477" y="1119777"/>
                  </a:lnTo>
                  <a:lnTo>
                    <a:pt x="2714176" y="1157998"/>
                  </a:lnTo>
                  <a:lnTo>
                    <a:pt x="2682298" y="1189877"/>
                  </a:lnTo>
                  <a:lnTo>
                    <a:pt x="2644077" y="1214177"/>
                  </a:lnTo>
                  <a:lnTo>
                    <a:pt x="2600749" y="1229663"/>
                  </a:lnTo>
                  <a:lnTo>
                    <a:pt x="2553549" y="1235099"/>
                  </a:lnTo>
                  <a:close/>
                </a:path>
              </a:pathLst>
            </a:custGeom>
            <a:solidFill>
              <a:srgbClr val="CEE1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519000" y="4071949"/>
              <a:ext cx="2759710" cy="1235710"/>
            </a:xfrm>
            <a:custGeom>
              <a:avLst/>
              <a:gdLst/>
              <a:ahLst/>
              <a:cxnLst/>
              <a:rect l="l" t="t" r="r" b="b"/>
              <a:pathLst>
                <a:path w="2759709" h="1235710">
                  <a:moveTo>
                    <a:pt x="0" y="205849"/>
                  </a:moveTo>
                  <a:lnTo>
                    <a:pt x="5436" y="158650"/>
                  </a:lnTo>
                  <a:lnTo>
                    <a:pt x="20922" y="115322"/>
                  </a:lnTo>
                  <a:lnTo>
                    <a:pt x="45222" y="77101"/>
                  </a:lnTo>
                  <a:lnTo>
                    <a:pt x="77101" y="45222"/>
                  </a:lnTo>
                  <a:lnTo>
                    <a:pt x="115322" y="20922"/>
                  </a:lnTo>
                  <a:lnTo>
                    <a:pt x="158650" y="5436"/>
                  </a:lnTo>
                  <a:lnTo>
                    <a:pt x="205849" y="0"/>
                  </a:lnTo>
                  <a:lnTo>
                    <a:pt x="2553549" y="0"/>
                  </a:lnTo>
                  <a:lnTo>
                    <a:pt x="2593896" y="3991"/>
                  </a:lnTo>
                  <a:lnTo>
                    <a:pt x="2632325" y="15669"/>
                  </a:lnTo>
                  <a:lnTo>
                    <a:pt x="2667755" y="34585"/>
                  </a:lnTo>
                  <a:lnTo>
                    <a:pt x="2699107" y="60292"/>
                  </a:lnTo>
                  <a:lnTo>
                    <a:pt x="2724814" y="91644"/>
                  </a:lnTo>
                  <a:lnTo>
                    <a:pt x="2743730" y="127074"/>
                  </a:lnTo>
                  <a:lnTo>
                    <a:pt x="2755408" y="165503"/>
                  </a:lnTo>
                  <a:lnTo>
                    <a:pt x="2759399" y="205849"/>
                  </a:lnTo>
                  <a:lnTo>
                    <a:pt x="2759399" y="1029249"/>
                  </a:lnTo>
                  <a:lnTo>
                    <a:pt x="2753963" y="1076449"/>
                  </a:lnTo>
                  <a:lnTo>
                    <a:pt x="2738477" y="1119777"/>
                  </a:lnTo>
                  <a:lnTo>
                    <a:pt x="2714176" y="1157998"/>
                  </a:lnTo>
                  <a:lnTo>
                    <a:pt x="2682298" y="1189877"/>
                  </a:lnTo>
                  <a:lnTo>
                    <a:pt x="2644077" y="1214177"/>
                  </a:lnTo>
                  <a:lnTo>
                    <a:pt x="2600749" y="1229663"/>
                  </a:lnTo>
                  <a:lnTo>
                    <a:pt x="2553549" y="1235099"/>
                  </a:lnTo>
                  <a:lnTo>
                    <a:pt x="205849" y="1235099"/>
                  </a:lnTo>
                  <a:lnTo>
                    <a:pt x="158650" y="1229663"/>
                  </a:lnTo>
                  <a:lnTo>
                    <a:pt x="115322" y="1214177"/>
                  </a:lnTo>
                  <a:lnTo>
                    <a:pt x="77101" y="1189877"/>
                  </a:lnTo>
                  <a:lnTo>
                    <a:pt x="45222" y="1157998"/>
                  </a:lnTo>
                  <a:lnTo>
                    <a:pt x="20922" y="1119777"/>
                  </a:lnTo>
                  <a:lnTo>
                    <a:pt x="5436" y="1076449"/>
                  </a:lnTo>
                  <a:lnTo>
                    <a:pt x="0" y="1029249"/>
                  </a:lnTo>
                  <a:lnTo>
                    <a:pt x="0" y="2058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object 13"/>
          <p:cNvSpPr txBox="1"/>
          <p:nvPr/>
        </p:nvSpPr>
        <p:spPr>
          <a:xfrm>
            <a:off x="4724105" y="4367207"/>
            <a:ext cx="2349500" cy="677108"/>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2000" b="0" i="0" u="none" strike="noStrike" kern="0" cap="none" spc="-25" normalizeH="0" baseline="0" noProof="0" dirty="0">
                <a:ln>
                  <a:noFill/>
                </a:ln>
                <a:solidFill>
                  <a:sysClr val="windowText" lastClr="000000"/>
                </a:solidFill>
                <a:effectLst/>
                <a:uLnTx/>
                <a:uFillTx/>
                <a:latin typeface="ＭＳ Ｐゴシック"/>
                <a:cs typeface="ＭＳ Ｐゴシック"/>
              </a:rPr>
              <a:t>楽しいことをやるにしても、説明</a:t>
            </a:r>
            <a:r>
              <a:rPr kumimoji="0" sz="2000" b="0" i="0" u="none" strike="noStrike" kern="0" cap="none" spc="-30" normalizeH="0" baseline="0" noProof="0" dirty="0">
                <a:ln>
                  <a:noFill/>
                </a:ln>
                <a:solidFill>
                  <a:sysClr val="windowText" lastClr="000000"/>
                </a:solidFill>
                <a:effectLst/>
                <a:uLnTx/>
                <a:uFillTx/>
                <a:latin typeface="ＭＳ Ｐゴシック"/>
                <a:cs typeface="ＭＳ Ｐゴシック"/>
              </a:rPr>
              <a:t>の時間が待てない</a:t>
            </a:r>
            <a:endParaRPr kumimoji="0" sz="20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grpSp>
        <p:nvGrpSpPr>
          <p:cNvPr id="14" name="object 14"/>
          <p:cNvGrpSpPr/>
          <p:nvPr/>
        </p:nvGrpSpPr>
        <p:grpSpPr>
          <a:xfrm>
            <a:off x="7653612" y="4067187"/>
            <a:ext cx="2769235" cy="1245235"/>
            <a:chOff x="7653612" y="4067187"/>
            <a:chExt cx="2769235" cy="1245235"/>
          </a:xfrm>
        </p:grpSpPr>
        <p:sp>
          <p:nvSpPr>
            <p:cNvPr id="15" name="object 15"/>
            <p:cNvSpPr/>
            <p:nvPr/>
          </p:nvSpPr>
          <p:spPr>
            <a:xfrm>
              <a:off x="7658375" y="4071949"/>
              <a:ext cx="2759710" cy="1235710"/>
            </a:xfrm>
            <a:custGeom>
              <a:avLst/>
              <a:gdLst/>
              <a:ahLst/>
              <a:cxnLst/>
              <a:rect l="l" t="t" r="r" b="b"/>
              <a:pathLst>
                <a:path w="2759709" h="1235710">
                  <a:moveTo>
                    <a:pt x="2553549" y="1235099"/>
                  </a:moveTo>
                  <a:lnTo>
                    <a:pt x="205849" y="1235099"/>
                  </a:lnTo>
                  <a:lnTo>
                    <a:pt x="158650" y="1229663"/>
                  </a:lnTo>
                  <a:lnTo>
                    <a:pt x="115322" y="1214177"/>
                  </a:lnTo>
                  <a:lnTo>
                    <a:pt x="77101" y="1189877"/>
                  </a:lnTo>
                  <a:lnTo>
                    <a:pt x="45223" y="1157998"/>
                  </a:lnTo>
                  <a:lnTo>
                    <a:pt x="20922" y="1119777"/>
                  </a:lnTo>
                  <a:lnTo>
                    <a:pt x="5436" y="1076449"/>
                  </a:lnTo>
                  <a:lnTo>
                    <a:pt x="0" y="1029249"/>
                  </a:lnTo>
                  <a:lnTo>
                    <a:pt x="0" y="205849"/>
                  </a:lnTo>
                  <a:lnTo>
                    <a:pt x="5436" y="158650"/>
                  </a:lnTo>
                  <a:lnTo>
                    <a:pt x="20922" y="115322"/>
                  </a:lnTo>
                  <a:lnTo>
                    <a:pt x="45223" y="77101"/>
                  </a:lnTo>
                  <a:lnTo>
                    <a:pt x="77101" y="45222"/>
                  </a:lnTo>
                  <a:lnTo>
                    <a:pt x="115322" y="20922"/>
                  </a:lnTo>
                  <a:lnTo>
                    <a:pt x="158650" y="5436"/>
                  </a:lnTo>
                  <a:lnTo>
                    <a:pt x="205849" y="0"/>
                  </a:lnTo>
                  <a:lnTo>
                    <a:pt x="2553549" y="0"/>
                  </a:lnTo>
                  <a:lnTo>
                    <a:pt x="2593896" y="3991"/>
                  </a:lnTo>
                  <a:lnTo>
                    <a:pt x="2632325" y="15669"/>
                  </a:lnTo>
                  <a:lnTo>
                    <a:pt x="2667755" y="34585"/>
                  </a:lnTo>
                  <a:lnTo>
                    <a:pt x="2699107" y="60292"/>
                  </a:lnTo>
                  <a:lnTo>
                    <a:pt x="2724814" y="91644"/>
                  </a:lnTo>
                  <a:lnTo>
                    <a:pt x="2743730" y="127074"/>
                  </a:lnTo>
                  <a:lnTo>
                    <a:pt x="2755408" y="165503"/>
                  </a:lnTo>
                  <a:lnTo>
                    <a:pt x="2759399" y="205849"/>
                  </a:lnTo>
                  <a:lnTo>
                    <a:pt x="2759399" y="1029249"/>
                  </a:lnTo>
                  <a:lnTo>
                    <a:pt x="2753963" y="1076449"/>
                  </a:lnTo>
                  <a:lnTo>
                    <a:pt x="2738477" y="1119777"/>
                  </a:lnTo>
                  <a:lnTo>
                    <a:pt x="2714176" y="1157998"/>
                  </a:lnTo>
                  <a:lnTo>
                    <a:pt x="2682298" y="1189877"/>
                  </a:lnTo>
                  <a:lnTo>
                    <a:pt x="2644077" y="1214177"/>
                  </a:lnTo>
                  <a:lnTo>
                    <a:pt x="2600749" y="1229663"/>
                  </a:lnTo>
                  <a:lnTo>
                    <a:pt x="2553549" y="1235099"/>
                  </a:lnTo>
                  <a:close/>
                </a:path>
              </a:pathLst>
            </a:custGeom>
            <a:solidFill>
              <a:srgbClr val="CEE1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7658375" y="4071949"/>
              <a:ext cx="2759710" cy="1235710"/>
            </a:xfrm>
            <a:custGeom>
              <a:avLst/>
              <a:gdLst/>
              <a:ahLst/>
              <a:cxnLst/>
              <a:rect l="l" t="t" r="r" b="b"/>
              <a:pathLst>
                <a:path w="2759709" h="1235710">
                  <a:moveTo>
                    <a:pt x="0" y="205849"/>
                  </a:moveTo>
                  <a:lnTo>
                    <a:pt x="5436" y="158650"/>
                  </a:lnTo>
                  <a:lnTo>
                    <a:pt x="20922" y="115322"/>
                  </a:lnTo>
                  <a:lnTo>
                    <a:pt x="45223" y="77101"/>
                  </a:lnTo>
                  <a:lnTo>
                    <a:pt x="77101" y="45222"/>
                  </a:lnTo>
                  <a:lnTo>
                    <a:pt x="115322" y="20922"/>
                  </a:lnTo>
                  <a:lnTo>
                    <a:pt x="158650" y="5436"/>
                  </a:lnTo>
                  <a:lnTo>
                    <a:pt x="205849" y="0"/>
                  </a:lnTo>
                  <a:lnTo>
                    <a:pt x="2553549" y="0"/>
                  </a:lnTo>
                  <a:lnTo>
                    <a:pt x="2593896" y="3991"/>
                  </a:lnTo>
                  <a:lnTo>
                    <a:pt x="2632325" y="15669"/>
                  </a:lnTo>
                  <a:lnTo>
                    <a:pt x="2667755" y="34585"/>
                  </a:lnTo>
                  <a:lnTo>
                    <a:pt x="2699107" y="60292"/>
                  </a:lnTo>
                  <a:lnTo>
                    <a:pt x="2724814" y="91644"/>
                  </a:lnTo>
                  <a:lnTo>
                    <a:pt x="2743730" y="127074"/>
                  </a:lnTo>
                  <a:lnTo>
                    <a:pt x="2755408" y="165503"/>
                  </a:lnTo>
                  <a:lnTo>
                    <a:pt x="2759399" y="205849"/>
                  </a:lnTo>
                  <a:lnTo>
                    <a:pt x="2759399" y="1029249"/>
                  </a:lnTo>
                  <a:lnTo>
                    <a:pt x="2753963" y="1076449"/>
                  </a:lnTo>
                  <a:lnTo>
                    <a:pt x="2738477" y="1119777"/>
                  </a:lnTo>
                  <a:lnTo>
                    <a:pt x="2714176" y="1157998"/>
                  </a:lnTo>
                  <a:lnTo>
                    <a:pt x="2682298" y="1189877"/>
                  </a:lnTo>
                  <a:lnTo>
                    <a:pt x="2644077" y="1214177"/>
                  </a:lnTo>
                  <a:lnTo>
                    <a:pt x="2600749" y="1229663"/>
                  </a:lnTo>
                  <a:lnTo>
                    <a:pt x="2553549" y="1235099"/>
                  </a:lnTo>
                  <a:lnTo>
                    <a:pt x="205849" y="1235099"/>
                  </a:lnTo>
                  <a:lnTo>
                    <a:pt x="158650" y="1229663"/>
                  </a:lnTo>
                  <a:lnTo>
                    <a:pt x="115322" y="1214177"/>
                  </a:lnTo>
                  <a:lnTo>
                    <a:pt x="77101" y="1189877"/>
                  </a:lnTo>
                  <a:lnTo>
                    <a:pt x="45223" y="1157998"/>
                  </a:lnTo>
                  <a:lnTo>
                    <a:pt x="20922" y="1119777"/>
                  </a:lnTo>
                  <a:lnTo>
                    <a:pt x="5436" y="1076449"/>
                  </a:lnTo>
                  <a:lnTo>
                    <a:pt x="0" y="1029249"/>
                  </a:lnTo>
                  <a:lnTo>
                    <a:pt x="0" y="20584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 name="object 17"/>
          <p:cNvSpPr txBox="1"/>
          <p:nvPr/>
        </p:nvSpPr>
        <p:spPr>
          <a:xfrm>
            <a:off x="7880942" y="4351250"/>
            <a:ext cx="2314575" cy="677108"/>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2000" b="0" i="0" u="none" strike="noStrike" kern="0" cap="none" spc="-25" normalizeH="0" baseline="0" noProof="0" dirty="0">
                <a:ln>
                  <a:noFill/>
                </a:ln>
                <a:solidFill>
                  <a:sysClr val="windowText" lastClr="000000"/>
                </a:solidFill>
                <a:effectLst/>
                <a:uLnTx/>
                <a:uFillTx/>
                <a:latin typeface="ＭＳ Ｐゴシック"/>
                <a:cs typeface="ＭＳ Ｐゴシック"/>
              </a:rPr>
              <a:t>説明している間におもちゃの方</a:t>
            </a:r>
            <a:r>
              <a:rPr kumimoji="0" sz="2000" b="0" i="0" u="none" strike="noStrike" kern="0" cap="none" spc="-15" normalizeH="0" baseline="0" noProof="0" dirty="0">
                <a:ln>
                  <a:noFill/>
                </a:ln>
                <a:solidFill>
                  <a:sysClr val="windowText" lastClr="000000"/>
                </a:solidFill>
                <a:effectLst/>
                <a:uLnTx/>
                <a:uFillTx/>
                <a:latin typeface="ＭＳ Ｐゴシック"/>
                <a:cs typeface="ＭＳ Ｐゴシック"/>
              </a:rPr>
              <a:t>へ行く、外へ出ていく</a:t>
            </a:r>
            <a:endParaRPr kumimoji="0" sz="20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sp>
        <p:nvSpPr>
          <p:cNvPr id="18" name="テキスト ボックス 17">
            <a:extLst>
              <a:ext uri="{FF2B5EF4-FFF2-40B4-BE49-F238E27FC236}">
                <a16:creationId xmlns:a16="http://schemas.microsoft.com/office/drawing/2014/main" id="{86C91DFF-9AC1-3681-36E2-229E6723FB79}"/>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415265"/>
            <a:ext cx="3285490" cy="695960"/>
          </a:xfrm>
          <a:prstGeom prst="rect">
            <a:avLst/>
          </a:prstGeom>
        </p:spPr>
        <p:txBody>
          <a:bodyPr vert="horz" wrap="square" lIns="0" tIns="12700" rIns="0" bIns="0" rtlCol="0">
            <a:spAutoFit/>
          </a:bodyPr>
          <a:lstStyle/>
          <a:p>
            <a:pPr marL="12700">
              <a:lnSpc>
                <a:spcPct val="100000"/>
              </a:lnSpc>
              <a:spcBef>
                <a:spcPts val="100"/>
              </a:spcBef>
            </a:pPr>
            <a:r>
              <a:rPr sz="4400" spc="-10" dirty="0">
                <a:latin typeface="Arial"/>
                <a:cs typeface="Arial"/>
              </a:rPr>
              <a:t>ADHD</a:t>
            </a:r>
            <a:r>
              <a:rPr sz="4400" spc="-20" dirty="0"/>
              <a:t>の特徴</a:t>
            </a:r>
            <a:endParaRPr sz="4400">
              <a:latin typeface="Arial"/>
              <a:cs typeface="Arial"/>
            </a:endParaRPr>
          </a:p>
        </p:txBody>
      </p:sp>
      <p:sp>
        <p:nvSpPr>
          <p:cNvPr id="3" name="object 3"/>
          <p:cNvSpPr txBox="1"/>
          <p:nvPr/>
        </p:nvSpPr>
        <p:spPr>
          <a:xfrm>
            <a:off x="1585452" y="1416578"/>
            <a:ext cx="9760974" cy="2012422"/>
          </a:xfrm>
          <a:prstGeom prst="rect">
            <a:avLst/>
          </a:prstGeom>
          <a:ln w="38099">
            <a:solidFill>
              <a:srgbClr val="0070C0"/>
            </a:solidFill>
          </a:ln>
        </p:spPr>
        <p:txBody>
          <a:bodyPr vert="horz" wrap="square" lIns="0" tIns="36194" rIns="0" bIns="0" rtlCol="0">
            <a:spAutoFit/>
          </a:bodyPr>
          <a:lstStyle/>
          <a:p>
            <a:pPr marL="85725" marR="0" lvl="0" indent="0" defTabSz="914400" eaLnBrk="1" fontAlgn="auto" latinLnBrk="0" hangingPunct="1">
              <a:lnSpc>
                <a:spcPct val="100000"/>
              </a:lnSpc>
              <a:spcBef>
                <a:spcPts val="284"/>
              </a:spcBef>
              <a:spcAft>
                <a:spcPts val="0"/>
              </a:spcAft>
              <a:buClrTx/>
              <a:buSzTx/>
              <a:buFontTx/>
              <a:buNone/>
              <a:tabLst/>
              <a:defRPr/>
            </a:pPr>
            <a:endParaRPr kumimoji="0" sz="2800" b="0" i="0" u="none" strike="noStrike" kern="0" cap="none" spc="0" normalizeH="0" baseline="0" noProof="0" dirty="0">
              <a:ln>
                <a:noFill/>
              </a:ln>
              <a:solidFill>
                <a:sysClr val="windowText" lastClr="000000"/>
              </a:solidFill>
              <a:effectLst/>
              <a:uLnTx/>
              <a:uFillTx/>
              <a:latin typeface="ＭＳ Ｐゴシック"/>
              <a:cs typeface="ＭＳ Ｐゴシック"/>
            </a:endParaRPr>
          </a:p>
        </p:txBody>
      </p:sp>
      <p:sp>
        <p:nvSpPr>
          <p:cNvPr id="5" name="テキスト ボックス 4">
            <a:extLst>
              <a:ext uri="{FF2B5EF4-FFF2-40B4-BE49-F238E27FC236}">
                <a16:creationId xmlns:a16="http://schemas.microsoft.com/office/drawing/2014/main" id="{CF742168-E6D6-18A7-CCD0-DD94AA95D72E}"/>
              </a:ext>
            </a:extLst>
          </p:cNvPr>
          <p:cNvSpPr txBox="1"/>
          <p:nvPr/>
        </p:nvSpPr>
        <p:spPr>
          <a:xfrm>
            <a:off x="1907458" y="1448971"/>
            <a:ext cx="9438968" cy="1980029"/>
          </a:xfrm>
          <a:prstGeom prst="rect">
            <a:avLst/>
          </a:prstGeom>
          <a:noFill/>
        </p:spPr>
        <p:txBody>
          <a:bodyPr wrap="square">
            <a:spAutoFit/>
          </a:bodyPr>
          <a:lstStyle/>
          <a:p>
            <a:pPr marL="85725" marR="0" lvl="0" indent="0" algn="l" defTabSz="914400" rtl="0" eaLnBrk="1" fontAlgn="auto" latinLnBrk="0" hangingPunct="1">
              <a:lnSpc>
                <a:spcPct val="100000"/>
              </a:lnSpc>
              <a:spcBef>
                <a:spcPts val="284"/>
              </a:spcBef>
              <a:spcAft>
                <a:spcPts val="0"/>
              </a:spcAft>
              <a:buClrTx/>
              <a:buSzTx/>
              <a:buFontTx/>
              <a:buNone/>
              <a:tabLst/>
              <a:defRPr/>
            </a:pPr>
            <a:r>
              <a:rPr kumimoji="0" lang="ja-JP" altLang="en-US" sz="2800" b="0" i="0" u="none" strike="noStrike" kern="0" cap="none" spc="-10" normalizeH="0" baseline="0" noProof="0" dirty="0">
                <a:ln>
                  <a:noFill/>
                </a:ln>
                <a:solidFill>
                  <a:sysClr val="windowText" lastClr="000000"/>
                </a:solidFill>
                <a:effectLst/>
                <a:uLnTx/>
                <a:uFillTx/>
                <a:latin typeface="ＭＳ Ｐゴシック"/>
                <a:ea typeface="+mn-ea"/>
                <a:cs typeface="ＭＳ Ｐゴシック"/>
              </a:rPr>
              <a:t>③時間処理機能障害</a:t>
            </a:r>
            <a:endParaRPr kumimoji="0" lang="ja-JP" altLang="en-US" sz="2800" b="0" i="0" u="none" strike="noStrike" kern="0" cap="none" spc="0" normalizeH="0" baseline="0" noProof="0" dirty="0">
              <a:ln>
                <a:noFill/>
              </a:ln>
              <a:solidFill>
                <a:sysClr val="windowText" lastClr="000000"/>
              </a:solidFill>
              <a:effectLst/>
              <a:uLnTx/>
              <a:uFillTx/>
              <a:latin typeface="ＭＳ Ｐゴシック"/>
              <a:ea typeface="+mn-ea"/>
              <a:cs typeface="ＭＳ Ｐゴシック"/>
            </a:endParaRPr>
          </a:p>
          <a:p>
            <a:pPr marL="85725" marR="0" lvl="0" indent="0" algn="l" defTabSz="914400" rtl="0" eaLnBrk="1" fontAlgn="auto" latinLnBrk="0" hangingPunct="1">
              <a:lnSpc>
                <a:spcPct val="100000"/>
              </a:lnSpc>
              <a:spcBef>
                <a:spcPts val="690"/>
              </a:spcBef>
              <a:spcAft>
                <a:spcPts val="0"/>
              </a:spcAft>
              <a:buClrTx/>
              <a:buSzTx/>
              <a:buFontTx/>
              <a:buNone/>
              <a:tabLst/>
              <a:defRPr/>
            </a:pPr>
            <a:r>
              <a:rPr kumimoji="0" lang="ja-JP" altLang="en-US" sz="2800" b="0" i="0" u="none" strike="noStrike" kern="0" cap="none" spc="0" normalizeH="0" baseline="0" noProof="0" dirty="0">
                <a:ln>
                  <a:noFill/>
                </a:ln>
                <a:solidFill>
                  <a:sysClr val="windowText" lastClr="000000"/>
                </a:solidFill>
                <a:effectLst/>
                <a:uLnTx/>
                <a:uFillTx/>
                <a:latin typeface="ＭＳ Ｐゴシック"/>
                <a:ea typeface="+mn-ea"/>
                <a:cs typeface="ＭＳ Ｐゴシック"/>
              </a:rPr>
              <a:t>・記憶の障害（順番等が混乱する</a:t>
            </a:r>
            <a:r>
              <a:rPr kumimoji="0" lang="ja-JP" altLang="en-US" sz="2800" b="0" i="0" u="none" strike="noStrike" kern="0" cap="none" spc="-50" normalizeH="0" baseline="0" noProof="0" dirty="0">
                <a:ln>
                  <a:noFill/>
                </a:ln>
                <a:solidFill>
                  <a:sysClr val="windowText" lastClr="000000"/>
                </a:solidFill>
                <a:effectLst/>
                <a:uLnTx/>
                <a:uFillTx/>
                <a:latin typeface="ＭＳ Ｐゴシック"/>
                <a:ea typeface="+mn-ea"/>
                <a:cs typeface="ＭＳ Ｐゴシック"/>
              </a:rPr>
              <a:t>）</a:t>
            </a:r>
            <a:endParaRPr kumimoji="0" lang="ja-JP" altLang="en-US" sz="2800" b="0" i="0" u="none" strike="noStrike" kern="0" cap="none" spc="0" normalizeH="0" baseline="0" noProof="0" dirty="0">
              <a:ln>
                <a:noFill/>
              </a:ln>
              <a:solidFill>
                <a:sysClr val="windowText" lastClr="000000"/>
              </a:solidFill>
              <a:effectLst/>
              <a:uLnTx/>
              <a:uFillTx/>
              <a:latin typeface="ＭＳ Ｐゴシック"/>
              <a:ea typeface="+mn-ea"/>
              <a:cs typeface="ＭＳ Ｐゴシック"/>
            </a:endParaRPr>
          </a:p>
          <a:p>
            <a:pPr marL="85725" marR="363855" lvl="0" indent="0" algn="l" defTabSz="914400" rtl="0" eaLnBrk="1" fontAlgn="auto" latinLnBrk="0" hangingPunct="1">
              <a:lnSpc>
                <a:spcPts val="3050"/>
              </a:lnSpc>
              <a:spcBef>
                <a:spcPts val="1050"/>
              </a:spcBef>
              <a:spcAft>
                <a:spcPts val="0"/>
              </a:spcAft>
              <a:buClrTx/>
              <a:buSzTx/>
              <a:buFontTx/>
              <a:buNone/>
              <a:tabLst>
                <a:tab pos="2665730" algn="l"/>
              </a:tabLst>
              <a:defRPr/>
            </a:pP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例</a:t>
            </a:r>
            <a:r>
              <a:rPr kumimoji="0" lang="ja-JP" altLang="en-US" sz="2800" b="0" i="0" u="none" strike="noStrike" kern="0" cap="none" spc="-20" normalizeH="0" baseline="0" noProof="0" dirty="0">
                <a:ln>
                  <a:noFill/>
                </a:ln>
                <a:solidFill>
                  <a:sysClr val="windowText" lastClr="000000"/>
                </a:solidFill>
                <a:effectLst/>
                <a:uLnTx/>
                <a:uFillTx/>
                <a:latin typeface="ＭＳ Ｐゴシック"/>
                <a:ea typeface="+mn-ea"/>
                <a:cs typeface="ＭＳ Ｐゴシック"/>
              </a:rPr>
              <a:t>：</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段取</a:t>
            </a:r>
            <a:r>
              <a:rPr kumimoji="0" lang="ja-JP" altLang="en-US" sz="2800" b="0" i="0" u="none" strike="noStrike" kern="0" cap="none" spc="-30" normalizeH="0" baseline="0" noProof="0" dirty="0">
                <a:ln>
                  <a:noFill/>
                </a:ln>
                <a:solidFill>
                  <a:sysClr val="windowText" lastClr="000000"/>
                </a:solidFill>
                <a:effectLst/>
                <a:uLnTx/>
                <a:uFillTx/>
                <a:latin typeface="ＭＳ Ｐゴシック"/>
                <a:ea typeface="+mn-ea"/>
                <a:cs typeface="ＭＳ Ｐゴシック"/>
              </a:rPr>
              <a:t>り</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が悪い</a:t>
            </a:r>
            <a:r>
              <a:rPr kumimoji="0" lang="ja-JP" altLang="en-US" sz="2800" b="0" i="0" u="none" strike="noStrike" kern="0" cap="none" spc="-25" normalizeH="0" baseline="0" noProof="0" dirty="0">
                <a:ln>
                  <a:noFill/>
                </a:ln>
                <a:solidFill>
                  <a:sysClr val="windowText" lastClr="000000"/>
                </a:solidFill>
                <a:effectLst/>
                <a:uLnTx/>
                <a:uFillTx/>
                <a:latin typeface="ＭＳ Ｐゴシック"/>
                <a:ea typeface="+mn-ea"/>
                <a:cs typeface="ＭＳ Ｐゴシック"/>
              </a:rPr>
              <a:t>、</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過集中</a:t>
            </a:r>
            <a:r>
              <a:rPr kumimoji="0" lang="ja-JP" altLang="en-US" sz="2800" b="0" i="0" u="none" strike="noStrike" kern="0" cap="none" spc="-25" normalizeH="0" baseline="0" noProof="0" dirty="0">
                <a:ln>
                  <a:noFill/>
                </a:ln>
                <a:solidFill>
                  <a:sysClr val="windowText" lastClr="000000"/>
                </a:solidFill>
                <a:effectLst/>
                <a:uLnTx/>
                <a:uFillTx/>
                <a:latin typeface="ＭＳ Ｐゴシック"/>
                <a:ea typeface="+mn-ea"/>
                <a:cs typeface="ＭＳ Ｐゴシック"/>
              </a:rPr>
              <a:t>、</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優先順位が付け</a:t>
            </a:r>
            <a:r>
              <a:rPr kumimoji="0" lang="ja-JP" altLang="en-US" sz="2800" b="0" i="0" u="none" strike="noStrike" kern="0" cap="none" spc="-30" normalizeH="0" baseline="0" noProof="0" dirty="0">
                <a:ln>
                  <a:noFill/>
                </a:ln>
                <a:solidFill>
                  <a:sysClr val="windowText" lastClr="000000"/>
                </a:solidFill>
                <a:effectLst/>
                <a:uLnTx/>
                <a:uFillTx/>
                <a:latin typeface="ＭＳ Ｐゴシック"/>
                <a:ea typeface="+mn-ea"/>
                <a:cs typeface="ＭＳ Ｐゴシック"/>
              </a:rPr>
              <a:t>ら</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れない</a:t>
            </a:r>
            <a:r>
              <a:rPr kumimoji="0" lang="ja-JP" altLang="en-US" sz="2800" b="0" i="0" u="none" strike="noStrike" kern="0" cap="none" spc="-25" normalizeH="0" baseline="0" noProof="0" dirty="0">
                <a:ln>
                  <a:noFill/>
                </a:ln>
                <a:solidFill>
                  <a:sysClr val="windowText" lastClr="000000"/>
                </a:solidFill>
                <a:effectLst/>
                <a:uLnTx/>
                <a:uFillTx/>
                <a:latin typeface="ＭＳ Ｐゴシック"/>
                <a:ea typeface="+mn-ea"/>
                <a:cs typeface="ＭＳ Ｐゴシック"/>
              </a:rPr>
              <a:t>、</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スケジ</a:t>
            </a:r>
            <a:r>
              <a:rPr kumimoji="0" lang="ja-JP" altLang="en-US" sz="2800" b="0" i="0" u="none" strike="noStrike" kern="0" cap="none" spc="-30" normalizeH="0" baseline="0" noProof="0" dirty="0">
                <a:ln>
                  <a:noFill/>
                </a:ln>
                <a:solidFill>
                  <a:sysClr val="windowText" lastClr="000000"/>
                </a:solidFill>
                <a:effectLst/>
                <a:uLnTx/>
                <a:uFillTx/>
                <a:latin typeface="ＭＳ Ｐゴシック"/>
                <a:ea typeface="+mn-ea"/>
                <a:cs typeface="ＭＳ Ｐゴシック"/>
              </a:rPr>
              <a:t>ュ</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ー</a:t>
            </a:r>
            <a:r>
              <a:rPr kumimoji="0" lang="ja-JP" altLang="en-US" sz="2800" b="0" i="0" u="none" strike="noStrike" kern="0" cap="none" spc="-50" normalizeH="0" baseline="0" noProof="0" dirty="0">
                <a:ln>
                  <a:noFill/>
                </a:ln>
                <a:solidFill>
                  <a:sysClr val="windowText" lastClr="000000"/>
                </a:solidFill>
                <a:effectLst/>
                <a:uLnTx/>
                <a:uFillTx/>
                <a:latin typeface="ＭＳ Ｐゴシック"/>
                <a:ea typeface="+mn-ea"/>
                <a:cs typeface="ＭＳ Ｐゴシック"/>
              </a:rPr>
              <a:t>ル</a:t>
            </a:r>
            <a:r>
              <a:rPr kumimoji="0" lang="ja-JP" altLang="en-US" sz="2800" b="0" i="0" u="none" strike="noStrike" kern="0" cap="none" spc="-40" normalizeH="0" baseline="0" noProof="0" dirty="0">
                <a:ln>
                  <a:noFill/>
                </a:ln>
                <a:solidFill>
                  <a:sysClr val="windowText" lastClr="000000"/>
                </a:solidFill>
                <a:effectLst/>
                <a:uLnTx/>
                <a:uFillTx/>
                <a:latin typeface="ＭＳ Ｐゴシック"/>
                <a:ea typeface="+mn-ea"/>
                <a:cs typeface="ＭＳ Ｐゴシック"/>
              </a:rPr>
              <a:t>管理がで</a:t>
            </a:r>
            <a:r>
              <a:rPr kumimoji="0" lang="ja-JP" altLang="en-US" sz="2800" b="0" i="0" u="none" strike="noStrike" kern="0" cap="none" spc="-35" normalizeH="0" baseline="0" noProof="0" dirty="0">
                <a:ln>
                  <a:noFill/>
                </a:ln>
                <a:solidFill>
                  <a:sysClr val="windowText" lastClr="000000"/>
                </a:solidFill>
                <a:effectLst/>
                <a:uLnTx/>
                <a:uFillTx/>
                <a:latin typeface="ＭＳ Ｐゴシック"/>
                <a:ea typeface="+mn-ea"/>
                <a:cs typeface="ＭＳ Ｐゴシック"/>
              </a:rPr>
              <a:t>き</a:t>
            </a:r>
            <a:r>
              <a:rPr kumimoji="0" lang="ja-JP" altLang="en-US" sz="2800" b="0" i="0" u="none" strike="noStrike" kern="0" cap="none" spc="-40" normalizeH="0" baseline="0" noProof="0" dirty="0">
                <a:ln>
                  <a:noFill/>
                </a:ln>
                <a:solidFill>
                  <a:sysClr val="windowText" lastClr="000000"/>
                </a:solidFill>
                <a:effectLst/>
                <a:uLnTx/>
                <a:uFillTx/>
                <a:latin typeface="ＭＳ Ｐゴシック"/>
                <a:ea typeface="+mn-ea"/>
                <a:cs typeface="ＭＳ Ｐゴシック"/>
              </a:rPr>
              <a:t>な</a:t>
            </a:r>
            <a:r>
              <a:rPr kumimoji="0" lang="ja-JP" altLang="en-US" sz="2800" b="0" i="0" u="none" strike="noStrike" kern="0" cap="none" spc="-50" normalizeH="0" baseline="0" noProof="0" dirty="0">
                <a:ln>
                  <a:noFill/>
                </a:ln>
                <a:solidFill>
                  <a:sysClr val="windowText" lastClr="000000"/>
                </a:solidFill>
                <a:effectLst/>
                <a:uLnTx/>
                <a:uFillTx/>
                <a:latin typeface="ＭＳ Ｐゴシック"/>
                <a:ea typeface="+mn-ea"/>
                <a:cs typeface="ＭＳ Ｐゴシック"/>
              </a:rPr>
              <a:t>い</a:t>
            </a:r>
            <a:r>
              <a:rPr kumimoji="0" lang="ja-JP" altLang="en-US" sz="2800" b="0" i="0" u="none" strike="noStrike" kern="0" cap="none" spc="0" normalizeH="0" baseline="0" noProof="0" dirty="0">
                <a:ln>
                  <a:noFill/>
                </a:ln>
                <a:solidFill>
                  <a:sysClr val="windowText" lastClr="000000"/>
                </a:solidFill>
                <a:effectLst/>
                <a:uLnTx/>
                <a:uFillTx/>
                <a:latin typeface="ＭＳ Ｐゴシック"/>
                <a:ea typeface="+mn-ea"/>
                <a:cs typeface="ＭＳ Ｐゴシック"/>
              </a:rPr>
              <a:t>	</a:t>
            </a:r>
            <a:r>
              <a:rPr kumimoji="0" lang="ja-JP" altLang="en-US" sz="2800" b="0" i="0" u="none" strike="noStrike" kern="0" cap="none" spc="-50" normalizeH="0" baseline="0" noProof="0" dirty="0">
                <a:ln>
                  <a:noFill/>
                </a:ln>
                <a:solidFill>
                  <a:sysClr val="windowText" lastClr="000000"/>
                </a:solidFill>
                <a:effectLst/>
                <a:uLnTx/>
                <a:uFillTx/>
                <a:latin typeface="ＭＳ Ｐゴシック"/>
                <a:ea typeface="+mn-ea"/>
                <a:cs typeface="ＭＳ Ｐゴシック"/>
              </a:rPr>
              <a:t>等</a:t>
            </a:r>
            <a:endParaRPr kumimoji="0" lang="ja-JP" altLang="en-US" sz="2800" b="0" i="0" u="none" strike="noStrike" kern="0" cap="none" spc="0" normalizeH="0" baseline="0" noProof="0" dirty="0">
              <a:ln>
                <a:noFill/>
              </a:ln>
              <a:solidFill>
                <a:sysClr val="windowText" lastClr="000000"/>
              </a:solidFill>
              <a:effectLst/>
              <a:uLnTx/>
              <a:uFillTx/>
              <a:latin typeface="ＭＳ Ｐゴシック"/>
              <a:ea typeface="+mn-ea"/>
              <a:cs typeface="ＭＳ Ｐゴシック"/>
            </a:endParaRPr>
          </a:p>
        </p:txBody>
      </p:sp>
      <p:sp>
        <p:nvSpPr>
          <p:cNvPr id="7" name="テキスト ボックス 6">
            <a:extLst>
              <a:ext uri="{FF2B5EF4-FFF2-40B4-BE49-F238E27FC236}">
                <a16:creationId xmlns:a16="http://schemas.microsoft.com/office/drawing/2014/main" id="{71054BED-0F6D-75AC-221F-89580B8DFD9A}"/>
              </a:ext>
            </a:extLst>
          </p:cNvPr>
          <p:cNvSpPr txBox="1"/>
          <p:nvPr/>
        </p:nvSpPr>
        <p:spPr>
          <a:xfrm>
            <a:off x="1052052" y="4286865"/>
            <a:ext cx="10294374" cy="1815882"/>
          </a:xfrm>
          <a:prstGeom prst="rect">
            <a:avLst/>
          </a:prstGeom>
          <a:solidFill>
            <a:schemeClr val="tx2">
              <a:lumMod val="20000"/>
              <a:lumOff val="80000"/>
            </a:schemeClr>
          </a:solidFill>
          <a:ln>
            <a:solidFill>
              <a:schemeClr val="tx2">
                <a:lumMod val="40000"/>
                <a:lumOff val="60000"/>
              </a:schemeClr>
            </a:solidFill>
          </a:ln>
        </p:spPr>
        <p:txBody>
          <a:bodyPr wrap="square">
            <a:spAutoFit/>
          </a:bodyPr>
          <a:lstStyle/>
          <a:p>
            <a:pPr marL="0" marR="0" indent="0" algn="l" rtl="0" eaLnBrk="1" fontAlgn="auto" latinLnBrk="0" hangingPunct="1"/>
            <a:r>
              <a:rPr lang="ja-JP" altLang="ja-JP" sz="2800" b="1" i="0" spc="0" baseline="0" dirty="0">
                <a:ln>
                  <a:noFill/>
                </a:ln>
                <a:solidFill>
                  <a:srgbClr val="6B6BCF"/>
                </a:solidFill>
                <a:effectLst/>
                <a:latin typeface="Arial" panose="020B0604020202020204" pitchFamily="34" charset="0"/>
                <a:ea typeface="ＭＳ Ｐゴシック" panose="020B0600070205080204" pitchFamily="50" charset="-128"/>
                <a:cs typeface="+mn-cs"/>
              </a:rPr>
              <a:t>デフォルトモードネットワーク</a:t>
            </a:r>
            <a:endParaRPr lang="ja-JP" altLang="ja-JP" sz="2800" dirty="0">
              <a:effectLst/>
            </a:endParaRPr>
          </a:p>
          <a:p>
            <a:pPr marL="0" marR="0" indent="0" algn="l" rtl="0" eaLnBrk="1" fontAlgn="auto" latinLnBrk="0" hangingPunct="1"/>
            <a:r>
              <a:rPr lang="ja-JP" altLang="ja-JP" sz="2800" b="1" dirty="0">
                <a:solidFill>
                  <a:srgbClr val="6B6BCF"/>
                </a:solidFill>
                <a:effectLst/>
                <a:latin typeface="Arial" panose="020B0604020202020204" pitchFamily="34" charset="0"/>
                <a:ea typeface="ＭＳ Ｐゴシック" panose="020B0600070205080204" pitchFamily="50" charset="-128"/>
                <a:cs typeface="+mn-cs"/>
              </a:rPr>
              <a:t>　</a:t>
            </a:r>
            <a:r>
              <a:rPr lang="ja-JP" altLang="ja-JP" sz="2800" dirty="0">
                <a:solidFill>
                  <a:srgbClr val="000000"/>
                </a:solidFill>
                <a:effectLst/>
                <a:latin typeface="Arial" panose="020B0604020202020204" pitchFamily="34" charset="0"/>
                <a:ea typeface="ＭＳ Ｐゴシック" panose="020B0600070205080204" pitchFamily="50" charset="-128"/>
                <a:cs typeface="+mn-cs"/>
              </a:rPr>
              <a:t>安静時に活発に活動する脳の領域がある。</a:t>
            </a:r>
            <a:r>
              <a:rPr lang="en-US" altLang="ja-JP" sz="2800" dirty="0">
                <a:solidFill>
                  <a:srgbClr val="000000"/>
                </a:solidFill>
                <a:effectLst/>
                <a:latin typeface="Arial" panose="020B0604020202020204" pitchFamily="34" charset="0"/>
                <a:ea typeface="ＭＳ Ｐゴシック" panose="020B0600070205080204" pitchFamily="50" charset="-128"/>
                <a:cs typeface="+mn-cs"/>
              </a:rPr>
              <a:t>Task-Positive Networks</a:t>
            </a:r>
            <a:r>
              <a:rPr lang="ja-JP" altLang="ja-JP" sz="2800" dirty="0">
                <a:solidFill>
                  <a:srgbClr val="000000"/>
                </a:solidFill>
                <a:effectLst/>
                <a:latin typeface="Arial" panose="020B0604020202020204" pitchFamily="34" charset="0"/>
                <a:ea typeface="ＭＳ Ｐゴシック" panose="020B0600070205080204" pitchFamily="50" charset="-128"/>
                <a:cs typeface="+mn-cs"/>
              </a:rPr>
              <a:t>（実行機能）と交代で機能するのだが、そのスウィッチングがうまくいかない。ネットワーク障害仮説</a:t>
            </a:r>
            <a:endParaRPr lang="ja-JP" altLang="ja-JP" sz="2800" dirty="0">
              <a:effectLst/>
            </a:endParaRPr>
          </a:p>
        </p:txBody>
      </p:sp>
      <p:sp>
        <p:nvSpPr>
          <p:cNvPr id="4" name="テキスト ボックス 3">
            <a:extLst>
              <a:ext uri="{FF2B5EF4-FFF2-40B4-BE49-F238E27FC236}">
                <a16:creationId xmlns:a16="http://schemas.microsoft.com/office/drawing/2014/main" id="{D96E7F6A-A099-09BF-22E0-F11FC35B44FA}"/>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84193"/>
            <a:ext cx="8994775" cy="695960"/>
          </a:xfrm>
          <a:prstGeom prst="rect">
            <a:avLst/>
          </a:prstGeom>
        </p:spPr>
        <p:txBody>
          <a:bodyPr vert="horz" wrap="square" lIns="0" tIns="12700" rIns="0" bIns="0" rtlCol="0">
            <a:spAutoFit/>
          </a:bodyPr>
          <a:lstStyle/>
          <a:p>
            <a:pPr marL="12700">
              <a:lnSpc>
                <a:spcPct val="100000"/>
              </a:lnSpc>
              <a:spcBef>
                <a:spcPts val="100"/>
              </a:spcBef>
            </a:pPr>
            <a:r>
              <a:rPr sz="4400" spc="-50" dirty="0"/>
              <a:t>◎一斉指示が聞けないのはどうして？</a:t>
            </a:r>
            <a:endParaRPr sz="4400"/>
          </a:p>
        </p:txBody>
      </p:sp>
      <p:sp>
        <p:nvSpPr>
          <p:cNvPr id="3" name="object 3"/>
          <p:cNvSpPr/>
          <p:nvPr/>
        </p:nvSpPr>
        <p:spPr>
          <a:xfrm>
            <a:off x="348249" y="1285875"/>
            <a:ext cx="11546205" cy="5358130"/>
          </a:xfrm>
          <a:custGeom>
            <a:avLst/>
            <a:gdLst/>
            <a:ahLst/>
            <a:cxnLst/>
            <a:rect l="l" t="t" r="r" b="b"/>
            <a:pathLst>
              <a:path w="11546205" h="5358130">
                <a:moveTo>
                  <a:pt x="11546099" y="5357699"/>
                </a:moveTo>
                <a:lnTo>
                  <a:pt x="0" y="5357699"/>
                </a:lnTo>
                <a:lnTo>
                  <a:pt x="0" y="0"/>
                </a:lnTo>
                <a:lnTo>
                  <a:pt x="11546099" y="0"/>
                </a:lnTo>
                <a:lnTo>
                  <a:pt x="11546099" y="5357699"/>
                </a:lnTo>
                <a:close/>
              </a:path>
            </a:pathLst>
          </a:custGeom>
          <a:solidFill>
            <a:srgbClr val="D9EAD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421275" y="1295019"/>
            <a:ext cx="2033905" cy="5130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3200" b="0" i="0" u="none" strike="noStrike" kern="0" cap="none" spc="-10" normalizeH="0" baseline="0" noProof="0" dirty="0">
                <a:ln>
                  <a:noFill/>
                </a:ln>
                <a:solidFill>
                  <a:sysClr val="windowText" lastClr="000000"/>
                </a:solidFill>
                <a:effectLst/>
                <a:uLnTx/>
                <a:uFillTx/>
                <a:latin typeface="ＭＳ Ｐゴシック"/>
                <a:cs typeface="ＭＳ Ｐゴシック"/>
              </a:rPr>
              <a:t>背景には・・</a:t>
            </a:r>
            <a:endParaRPr kumimoji="0" sz="32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5" name="object 5"/>
          <p:cNvSpPr txBox="1"/>
          <p:nvPr/>
        </p:nvSpPr>
        <p:spPr>
          <a:xfrm>
            <a:off x="511799" y="2157476"/>
            <a:ext cx="415861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話の内容が理解できない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6" name="object 6"/>
          <p:cNvSpPr txBox="1"/>
          <p:nvPr/>
        </p:nvSpPr>
        <p:spPr>
          <a:xfrm>
            <a:off x="511799" y="2802001"/>
            <a:ext cx="918654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相手が自分に向かって言っているということが認識できない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7" name="object 7"/>
          <p:cNvSpPr txBox="1"/>
          <p:nvPr/>
        </p:nvSpPr>
        <p:spPr>
          <a:xfrm>
            <a:off x="511799" y="4338701"/>
            <a:ext cx="592391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0" normalizeH="0" baseline="0" noProof="0" dirty="0">
                <a:ln>
                  <a:noFill/>
                </a:ln>
                <a:solidFill>
                  <a:sysClr val="windowText" lastClr="000000"/>
                </a:solidFill>
                <a:effectLst/>
                <a:uLnTx/>
                <a:uFillTx/>
                <a:latin typeface="ＭＳ Ｐゴシック"/>
                <a:cs typeface="ＭＳ Ｐゴシック"/>
              </a:rPr>
              <a:t>必要な情報をキャッチすることが苦手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8" name="object 8"/>
          <p:cNvSpPr txBox="1"/>
          <p:nvPr/>
        </p:nvSpPr>
        <p:spPr>
          <a:xfrm>
            <a:off x="511799" y="5110226"/>
            <a:ext cx="729805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情報量が多いと覚えておけない・混乱しやすい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9" name="object 9"/>
          <p:cNvSpPr txBox="1"/>
          <p:nvPr/>
        </p:nvSpPr>
        <p:spPr>
          <a:xfrm>
            <a:off x="511799" y="5881751"/>
            <a:ext cx="7192009"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45" normalizeH="0" baseline="0" noProof="0" dirty="0">
                <a:ln>
                  <a:noFill/>
                </a:ln>
                <a:solidFill>
                  <a:sysClr val="windowText" lastClr="000000"/>
                </a:solidFill>
                <a:effectLst/>
                <a:uLnTx/>
                <a:uFillTx/>
                <a:latin typeface="ＭＳ Ｐゴシック"/>
                <a:cs typeface="ＭＳ Ｐゴシック"/>
              </a:rPr>
              <a:t>やることは分かっているけど、不安で動けない</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10" name="object 10"/>
          <p:cNvSpPr txBox="1"/>
          <p:nvPr/>
        </p:nvSpPr>
        <p:spPr>
          <a:xfrm>
            <a:off x="8624196" y="5881751"/>
            <a:ext cx="1033144" cy="4521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800" b="0" i="0" u="none" strike="noStrike" kern="0" cap="none" spc="-20" normalizeH="0" baseline="0" noProof="0" dirty="0">
                <a:ln>
                  <a:noFill/>
                </a:ln>
                <a:solidFill>
                  <a:sysClr val="windowText" lastClr="000000"/>
                </a:solidFill>
                <a:effectLst/>
                <a:uLnTx/>
                <a:uFillTx/>
                <a:latin typeface="Arial"/>
                <a:cs typeface="Arial"/>
              </a:rPr>
              <a:t>etc</a:t>
            </a: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11" name="object 11"/>
          <p:cNvGrpSpPr/>
          <p:nvPr/>
        </p:nvGrpSpPr>
        <p:grpSpPr>
          <a:xfrm>
            <a:off x="5004767" y="1562279"/>
            <a:ext cx="5314315" cy="1215390"/>
            <a:chOff x="5004767" y="1562279"/>
            <a:chExt cx="5314315" cy="1215390"/>
          </a:xfrm>
        </p:grpSpPr>
        <p:sp>
          <p:nvSpPr>
            <p:cNvPr id="12" name="object 12"/>
            <p:cNvSpPr/>
            <p:nvPr/>
          </p:nvSpPr>
          <p:spPr>
            <a:xfrm>
              <a:off x="5009529" y="1567042"/>
              <a:ext cx="5304790" cy="1205865"/>
            </a:xfrm>
            <a:custGeom>
              <a:avLst/>
              <a:gdLst/>
              <a:ahLst/>
              <a:cxnLst/>
              <a:rect l="l" t="t" r="r" b="b"/>
              <a:pathLst>
                <a:path w="5304790" h="1205864">
                  <a:moveTo>
                    <a:pt x="2860297" y="1205531"/>
                  </a:moveTo>
                  <a:lnTo>
                    <a:pt x="2805333" y="1205485"/>
                  </a:lnTo>
                  <a:lnTo>
                    <a:pt x="2750427" y="1205140"/>
                  </a:lnTo>
                  <a:lnTo>
                    <a:pt x="2695601" y="1204497"/>
                  </a:lnTo>
                  <a:lnTo>
                    <a:pt x="2640876" y="1203557"/>
                  </a:lnTo>
                  <a:lnTo>
                    <a:pt x="2586273" y="1202321"/>
                  </a:lnTo>
                  <a:lnTo>
                    <a:pt x="2531814" y="1200790"/>
                  </a:lnTo>
                  <a:lnTo>
                    <a:pt x="2477520" y="1198965"/>
                  </a:lnTo>
                  <a:lnTo>
                    <a:pt x="2423412" y="1196847"/>
                  </a:lnTo>
                  <a:lnTo>
                    <a:pt x="2369511" y="1194437"/>
                  </a:lnTo>
                  <a:lnTo>
                    <a:pt x="2315839" y="1191736"/>
                  </a:lnTo>
                  <a:lnTo>
                    <a:pt x="2262417" y="1188745"/>
                  </a:lnTo>
                  <a:lnTo>
                    <a:pt x="2209266" y="1185464"/>
                  </a:lnTo>
                  <a:lnTo>
                    <a:pt x="2156408" y="1181896"/>
                  </a:lnTo>
                  <a:lnTo>
                    <a:pt x="2103864" y="1178039"/>
                  </a:lnTo>
                  <a:lnTo>
                    <a:pt x="2051654" y="1173897"/>
                  </a:lnTo>
                  <a:lnTo>
                    <a:pt x="1999801" y="1169469"/>
                  </a:lnTo>
                  <a:lnTo>
                    <a:pt x="1948325" y="1164756"/>
                  </a:lnTo>
                  <a:lnTo>
                    <a:pt x="1897248" y="1159760"/>
                  </a:lnTo>
                  <a:lnTo>
                    <a:pt x="1846592" y="1154481"/>
                  </a:lnTo>
                  <a:lnTo>
                    <a:pt x="1796376" y="1148921"/>
                  </a:lnTo>
                  <a:lnTo>
                    <a:pt x="1746623" y="1143080"/>
                  </a:lnTo>
                  <a:lnTo>
                    <a:pt x="1697354" y="1136959"/>
                  </a:lnTo>
                  <a:lnTo>
                    <a:pt x="1648591" y="1130559"/>
                  </a:lnTo>
                  <a:lnTo>
                    <a:pt x="1600353" y="1123882"/>
                  </a:lnTo>
                  <a:lnTo>
                    <a:pt x="1552664" y="1116928"/>
                  </a:lnTo>
                  <a:lnTo>
                    <a:pt x="1505543" y="1109697"/>
                  </a:lnTo>
                  <a:lnTo>
                    <a:pt x="1459012" y="1102192"/>
                  </a:lnTo>
                  <a:lnTo>
                    <a:pt x="1413093" y="1094413"/>
                  </a:lnTo>
                  <a:lnTo>
                    <a:pt x="1367807" y="1086360"/>
                  </a:lnTo>
                  <a:lnTo>
                    <a:pt x="1323175" y="1078036"/>
                  </a:lnTo>
                  <a:lnTo>
                    <a:pt x="1279218" y="1069440"/>
                  </a:lnTo>
                  <a:lnTo>
                    <a:pt x="1235957" y="1060574"/>
                  </a:lnTo>
                  <a:lnTo>
                    <a:pt x="1193415" y="1051439"/>
                  </a:lnTo>
                  <a:lnTo>
                    <a:pt x="1151611" y="1042035"/>
                  </a:lnTo>
                  <a:lnTo>
                    <a:pt x="1110568" y="1032365"/>
                  </a:lnTo>
                  <a:lnTo>
                    <a:pt x="1070306" y="1022427"/>
                  </a:lnTo>
                  <a:lnTo>
                    <a:pt x="1030847" y="1012224"/>
                  </a:lnTo>
                  <a:lnTo>
                    <a:pt x="992213" y="1001757"/>
                  </a:lnTo>
                  <a:lnTo>
                    <a:pt x="954424" y="991026"/>
                  </a:lnTo>
                  <a:lnTo>
                    <a:pt x="917501" y="980032"/>
                  </a:lnTo>
                  <a:lnTo>
                    <a:pt x="881467" y="968777"/>
                  </a:lnTo>
                  <a:lnTo>
                    <a:pt x="0" y="947347"/>
                  </a:lnTo>
                  <a:lnTo>
                    <a:pt x="463431" y="762742"/>
                  </a:lnTo>
                  <a:lnTo>
                    <a:pt x="442850" y="743202"/>
                  </a:lnTo>
                  <a:lnTo>
                    <a:pt x="425034" y="723636"/>
                  </a:lnTo>
                  <a:lnTo>
                    <a:pt x="397590" y="684482"/>
                  </a:lnTo>
                  <a:lnTo>
                    <a:pt x="380878" y="645387"/>
                  </a:lnTo>
                  <a:lnTo>
                    <a:pt x="374679" y="606457"/>
                  </a:lnTo>
                  <a:lnTo>
                    <a:pt x="375452" y="587087"/>
                  </a:lnTo>
                  <a:lnTo>
                    <a:pt x="384608" y="548604"/>
                  </a:lnTo>
                  <a:lnTo>
                    <a:pt x="403724" y="510553"/>
                  </a:lnTo>
                  <a:lnTo>
                    <a:pt x="432581" y="473038"/>
                  </a:lnTo>
                  <a:lnTo>
                    <a:pt x="470957" y="436168"/>
                  </a:lnTo>
                  <a:lnTo>
                    <a:pt x="518633" y="400049"/>
                  </a:lnTo>
                  <a:lnTo>
                    <a:pt x="575388" y="364786"/>
                  </a:lnTo>
                  <a:lnTo>
                    <a:pt x="641001" y="330486"/>
                  </a:lnTo>
                  <a:lnTo>
                    <a:pt x="677061" y="313731"/>
                  </a:lnTo>
                  <a:lnTo>
                    <a:pt x="715253" y="297257"/>
                  </a:lnTo>
                  <a:lnTo>
                    <a:pt x="755549" y="281077"/>
                  </a:lnTo>
                  <a:lnTo>
                    <a:pt x="797922" y="265204"/>
                  </a:lnTo>
                  <a:lnTo>
                    <a:pt x="842344" y="249652"/>
                  </a:lnTo>
                  <a:lnTo>
                    <a:pt x="888788" y="234433"/>
                  </a:lnTo>
                  <a:lnTo>
                    <a:pt x="937225" y="219563"/>
                  </a:lnTo>
                  <a:lnTo>
                    <a:pt x="987630" y="205052"/>
                  </a:lnTo>
                  <a:lnTo>
                    <a:pt x="1039973" y="190916"/>
                  </a:lnTo>
                  <a:lnTo>
                    <a:pt x="1094228" y="177167"/>
                  </a:lnTo>
                  <a:lnTo>
                    <a:pt x="1150367" y="163818"/>
                  </a:lnTo>
                  <a:lnTo>
                    <a:pt x="1208363" y="150883"/>
                  </a:lnTo>
                  <a:lnTo>
                    <a:pt x="1268187" y="138376"/>
                  </a:lnTo>
                  <a:lnTo>
                    <a:pt x="1329812" y="126308"/>
                  </a:lnTo>
                  <a:lnTo>
                    <a:pt x="1393211" y="114695"/>
                  </a:lnTo>
                  <a:lnTo>
                    <a:pt x="1458355" y="103549"/>
                  </a:lnTo>
                  <a:lnTo>
                    <a:pt x="1525219" y="92883"/>
                  </a:lnTo>
                  <a:lnTo>
                    <a:pt x="1593773" y="82710"/>
                  </a:lnTo>
                  <a:lnTo>
                    <a:pt x="1663991" y="73045"/>
                  </a:lnTo>
                  <a:lnTo>
                    <a:pt x="1735845" y="63900"/>
                  </a:lnTo>
                  <a:lnTo>
                    <a:pt x="1809307" y="55288"/>
                  </a:lnTo>
                  <a:lnTo>
                    <a:pt x="1884350" y="47224"/>
                  </a:lnTo>
                  <a:lnTo>
                    <a:pt x="1960945" y="39719"/>
                  </a:lnTo>
                  <a:lnTo>
                    <a:pt x="2018457" y="34548"/>
                  </a:lnTo>
                  <a:lnTo>
                    <a:pt x="2076179" y="29747"/>
                  </a:lnTo>
                  <a:lnTo>
                    <a:pt x="2134089" y="25314"/>
                  </a:lnTo>
                  <a:lnTo>
                    <a:pt x="2192163" y="21247"/>
                  </a:lnTo>
                  <a:lnTo>
                    <a:pt x="2250378" y="17543"/>
                  </a:lnTo>
                  <a:lnTo>
                    <a:pt x="2308711" y="14200"/>
                  </a:lnTo>
                  <a:lnTo>
                    <a:pt x="2367138" y="11216"/>
                  </a:lnTo>
                  <a:lnTo>
                    <a:pt x="2425637" y="8589"/>
                  </a:lnTo>
                  <a:lnTo>
                    <a:pt x="2484185" y="6316"/>
                  </a:lnTo>
                  <a:lnTo>
                    <a:pt x="2542757" y="4395"/>
                  </a:lnTo>
                  <a:lnTo>
                    <a:pt x="2601331" y="2825"/>
                  </a:lnTo>
                  <a:lnTo>
                    <a:pt x="2659883" y="1602"/>
                  </a:lnTo>
                  <a:lnTo>
                    <a:pt x="2718392" y="725"/>
                  </a:lnTo>
                  <a:lnTo>
                    <a:pt x="2776832" y="192"/>
                  </a:lnTo>
                  <a:lnTo>
                    <a:pt x="2835181" y="0"/>
                  </a:lnTo>
                  <a:lnTo>
                    <a:pt x="2893417" y="146"/>
                  </a:lnTo>
                  <a:lnTo>
                    <a:pt x="2951514" y="629"/>
                  </a:lnTo>
                  <a:lnTo>
                    <a:pt x="3009452" y="1447"/>
                  </a:lnTo>
                  <a:lnTo>
                    <a:pt x="3067205" y="2597"/>
                  </a:lnTo>
                  <a:lnTo>
                    <a:pt x="3124752" y="4078"/>
                  </a:lnTo>
                  <a:lnTo>
                    <a:pt x="3182068" y="5886"/>
                  </a:lnTo>
                  <a:lnTo>
                    <a:pt x="3239131" y="8020"/>
                  </a:lnTo>
                  <a:lnTo>
                    <a:pt x="3295918" y="10477"/>
                  </a:lnTo>
                  <a:lnTo>
                    <a:pt x="3352404" y="13255"/>
                  </a:lnTo>
                  <a:lnTo>
                    <a:pt x="3408568" y="16353"/>
                  </a:lnTo>
                  <a:lnTo>
                    <a:pt x="3464386" y="19767"/>
                  </a:lnTo>
                  <a:lnTo>
                    <a:pt x="3519834" y="23496"/>
                  </a:lnTo>
                  <a:lnTo>
                    <a:pt x="3574890" y="27537"/>
                  </a:lnTo>
                  <a:lnTo>
                    <a:pt x="3629530" y="31888"/>
                  </a:lnTo>
                  <a:lnTo>
                    <a:pt x="3683730" y="36547"/>
                  </a:lnTo>
                  <a:lnTo>
                    <a:pt x="3737469" y="41512"/>
                  </a:lnTo>
                  <a:lnTo>
                    <a:pt x="3790723" y="46780"/>
                  </a:lnTo>
                  <a:lnTo>
                    <a:pt x="3843467" y="52350"/>
                  </a:lnTo>
                  <a:lnTo>
                    <a:pt x="3895680" y="58219"/>
                  </a:lnTo>
                  <a:lnTo>
                    <a:pt x="3947338" y="64384"/>
                  </a:lnTo>
                  <a:lnTo>
                    <a:pt x="3998418" y="70844"/>
                  </a:lnTo>
                  <a:lnTo>
                    <a:pt x="4048897" y="77596"/>
                  </a:lnTo>
                  <a:lnTo>
                    <a:pt x="4098751" y="84639"/>
                  </a:lnTo>
                  <a:lnTo>
                    <a:pt x="4147957" y="91969"/>
                  </a:lnTo>
                  <a:lnTo>
                    <a:pt x="4196492" y="99585"/>
                  </a:lnTo>
                  <a:lnTo>
                    <a:pt x="4244333" y="107485"/>
                  </a:lnTo>
                  <a:lnTo>
                    <a:pt x="4291457" y="115666"/>
                  </a:lnTo>
                  <a:lnTo>
                    <a:pt x="4337840" y="124126"/>
                  </a:lnTo>
                  <a:lnTo>
                    <a:pt x="4383460" y="132862"/>
                  </a:lnTo>
                  <a:lnTo>
                    <a:pt x="4428292" y="141874"/>
                  </a:lnTo>
                  <a:lnTo>
                    <a:pt x="4472314" y="151158"/>
                  </a:lnTo>
                  <a:lnTo>
                    <a:pt x="4515503" y="160711"/>
                  </a:lnTo>
                  <a:lnTo>
                    <a:pt x="4557835" y="170533"/>
                  </a:lnTo>
                  <a:lnTo>
                    <a:pt x="4599288" y="180621"/>
                  </a:lnTo>
                  <a:lnTo>
                    <a:pt x="4639837" y="190972"/>
                  </a:lnTo>
                  <a:lnTo>
                    <a:pt x="4679461" y="201585"/>
                  </a:lnTo>
                  <a:lnTo>
                    <a:pt x="4718135" y="212456"/>
                  </a:lnTo>
                  <a:lnTo>
                    <a:pt x="4755836" y="223585"/>
                  </a:lnTo>
                  <a:lnTo>
                    <a:pt x="4792542" y="234968"/>
                  </a:lnTo>
                  <a:lnTo>
                    <a:pt x="4862873" y="258489"/>
                  </a:lnTo>
                  <a:lnTo>
                    <a:pt x="4928942" y="283002"/>
                  </a:lnTo>
                  <a:lnTo>
                    <a:pt x="4990565" y="308490"/>
                  </a:lnTo>
                  <a:lnTo>
                    <a:pt x="5047555" y="334934"/>
                  </a:lnTo>
                  <a:lnTo>
                    <a:pt x="5084552" y="353986"/>
                  </a:lnTo>
                  <a:lnTo>
                    <a:pt x="5118605" y="373207"/>
                  </a:lnTo>
                  <a:lnTo>
                    <a:pt x="5177951" y="412084"/>
                  </a:lnTo>
                  <a:lnTo>
                    <a:pt x="5225745" y="451435"/>
                  </a:lnTo>
                  <a:lnTo>
                    <a:pt x="5262140" y="491127"/>
                  </a:lnTo>
                  <a:lnTo>
                    <a:pt x="5287288" y="531031"/>
                  </a:lnTo>
                  <a:lnTo>
                    <a:pt x="5301342" y="571014"/>
                  </a:lnTo>
                  <a:lnTo>
                    <a:pt x="5304454" y="610945"/>
                  </a:lnTo>
                  <a:lnTo>
                    <a:pt x="5301954" y="630851"/>
                  </a:lnTo>
                  <a:lnTo>
                    <a:pt x="5288939" y="670459"/>
                  </a:lnTo>
                  <a:lnTo>
                    <a:pt x="5265362" y="709688"/>
                  </a:lnTo>
                  <a:lnTo>
                    <a:pt x="5231377" y="748406"/>
                  </a:lnTo>
                  <a:lnTo>
                    <a:pt x="5187136" y="786482"/>
                  </a:lnTo>
                  <a:lnTo>
                    <a:pt x="5132791" y="823786"/>
                  </a:lnTo>
                  <a:lnTo>
                    <a:pt x="5068494" y="860186"/>
                  </a:lnTo>
                  <a:lnTo>
                    <a:pt x="5032661" y="878005"/>
                  </a:lnTo>
                  <a:lnTo>
                    <a:pt x="4994398" y="895550"/>
                  </a:lnTo>
                  <a:lnTo>
                    <a:pt x="4953723" y="912803"/>
                  </a:lnTo>
                  <a:lnTo>
                    <a:pt x="4910656" y="929748"/>
                  </a:lnTo>
                  <a:lnTo>
                    <a:pt x="4865215" y="946368"/>
                  </a:lnTo>
                  <a:lnTo>
                    <a:pt x="4817419" y="962648"/>
                  </a:lnTo>
                  <a:lnTo>
                    <a:pt x="4767288" y="978571"/>
                  </a:lnTo>
                  <a:lnTo>
                    <a:pt x="4714840" y="994120"/>
                  </a:lnTo>
                  <a:lnTo>
                    <a:pt x="4660096" y="1009279"/>
                  </a:lnTo>
                  <a:lnTo>
                    <a:pt x="4603072" y="1024032"/>
                  </a:lnTo>
                  <a:lnTo>
                    <a:pt x="4543790" y="1038362"/>
                  </a:lnTo>
                  <a:lnTo>
                    <a:pt x="4482267" y="1052253"/>
                  </a:lnTo>
                  <a:lnTo>
                    <a:pt x="4418523" y="1065688"/>
                  </a:lnTo>
                  <a:lnTo>
                    <a:pt x="4352577" y="1078652"/>
                  </a:lnTo>
                  <a:lnTo>
                    <a:pt x="4284448" y="1091127"/>
                  </a:lnTo>
                  <a:lnTo>
                    <a:pt x="4214155" y="1103097"/>
                  </a:lnTo>
                  <a:lnTo>
                    <a:pt x="4141717" y="1114546"/>
                  </a:lnTo>
                  <a:lnTo>
                    <a:pt x="4091727" y="1121955"/>
                  </a:lnTo>
                  <a:lnTo>
                    <a:pt x="4041285" y="1129043"/>
                  </a:lnTo>
                  <a:lnTo>
                    <a:pt x="3990413" y="1135810"/>
                  </a:lnTo>
                  <a:lnTo>
                    <a:pt x="3939132" y="1142257"/>
                  </a:lnTo>
                  <a:lnTo>
                    <a:pt x="3887462" y="1148385"/>
                  </a:lnTo>
                  <a:lnTo>
                    <a:pt x="3835426" y="1154196"/>
                  </a:lnTo>
                  <a:lnTo>
                    <a:pt x="3783044" y="1159690"/>
                  </a:lnTo>
                  <a:lnTo>
                    <a:pt x="3730338" y="1164868"/>
                  </a:lnTo>
                  <a:lnTo>
                    <a:pt x="3677329" y="1169731"/>
                  </a:lnTo>
                  <a:lnTo>
                    <a:pt x="3624038" y="1174280"/>
                  </a:lnTo>
                  <a:lnTo>
                    <a:pt x="3570487" y="1178516"/>
                  </a:lnTo>
                  <a:lnTo>
                    <a:pt x="3516697" y="1182440"/>
                  </a:lnTo>
                  <a:lnTo>
                    <a:pt x="3462689" y="1186052"/>
                  </a:lnTo>
                  <a:lnTo>
                    <a:pt x="3408484" y="1189355"/>
                  </a:lnTo>
                  <a:lnTo>
                    <a:pt x="3354103" y="1192349"/>
                  </a:lnTo>
                  <a:lnTo>
                    <a:pt x="3299569" y="1195034"/>
                  </a:lnTo>
                  <a:lnTo>
                    <a:pt x="3244902" y="1197412"/>
                  </a:lnTo>
                  <a:lnTo>
                    <a:pt x="3190123" y="1199483"/>
                  </a:lnTo>
                  <a:lnTo>
                    <a:pt x="3135253" y="1201249"/>
                  </a:lnTo>
                  <a:lnTo>
                    <a:pt x="3080315" y="1202711"/>
                  </a:lnTo>
                  <a:lnTo>
                    <a:pt x="3025329" y="1203869"/>
                  </a:lnTo>
                  <a:lnTo>
                    <a:pt x="2970317" y="1204724"/>
                  </a:lnTo>
                  <a:lnTo>
                    <a:pt x="2915299" y="1205278"/>
                  </a:lnTo>
                  <a:lnTo>
                    <a:pt x="2860297" y="1205531"/>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5009529" y="1567042"/>
              <a:ext cx="5304790" cy="1205865"/>
            </a:xfrm>
            <a:custGeom>
              <a:avLst/>
              <a:gdLst/>
              <a:ahLst/>
              <a:cxnLst/>
              <a:rect l="l" t="t" r="r" b="b"/>
              <a:pathLst>
                <a:path w="5304790" h="1205864">
                  <a:moveTo>
                    <a:pt x="0" y="947347"/>
                  </a:moveTo>
                  <a:lnTo>
                    <a:pt x="463431" y="762742"/>
                  </a:lnTo>
                  <a:lnTo>
                    <a:pt x="442850" y="743202"/>
                  </a:lnTo>
                  <a:lnTo>
                    <a:pt x="425034" y="723636"/>
                  </a:lnTo>
                  <a:lnTo>
                    <a:pt x="397590" y="684482"/>
                  </a:lnTo>
                  <a:lnTo>
                    <a:pt x="380878" y="645387"/>
                  </a:lnTo>
                  <a:lnTo>
                    <a:pt x="374679" y="606457"/>
                  </a:lnTo>
                  <a:lnTo>
                    <a:pt x="375452" y="587087"/>
                  </a:lnTo>
                  <a:lnTo>
                    <a:pt x="384608" y="548604"/>
                  </a:lnTo>
                  <a:lnTo>
                    <a:pt x="403724" y="510553"/>
                  </a:lnTo>
                  <a:lnTo>
                    <a:pt x="432581" y="473038"/>
                  </a:lnTo>
                  <a:lnTo>
                    <a:pt x="470957" y="436168"/>
                  </a:lnTo>
                  <a:lnTo>
                    <a:pt x="518633" y="400049"/>
                  </a:lnTo>
                  <a:lnTo>
                    <a:pt x="575388" y="364786"/>
                  </a:lnTo>
                  <a:lnTo>
                    <a:pt x="641001" y="330486"/>
                  </a:lnTo>
                  <a:lnTo>
                    <a:pt x="677061" y="313731"/>
                  </a:lnTo>
                  <a:lnTo>
                    <a:pt x="715253" y="297257"/>
                  </a:lnTo>
                  <a:lnTo>
                    <a:pt x="755549" y="281077"/>
                  </a:lnTo>
                  <a:lnTo>
                    <a:pt x="797922" y="265204"/>
                  </a:lnTo>
                  <a:lnTo>
                    <a:pt x="842344" y="249652"/>
                  </a:lnTo>
                  <a:lnTo>
                    <a:pt x="888788" y="234433"/>
                  </a:lnTo>
                  <a:lnTo>
                    <a:pt x="937225" y="219563"/>
                  </a:lnTo>
                  <a:lnTo>
                    <a:pt x="987630" y="205052"/>
                  </a:lnTo>
                  <a:lnTo>
                    <a:pt x="1039973" y="190916"/>
                  </a:lnTo>
                  <a:lnTo>
                    <a:pt x="1094228" y="177167"/>
                  </a:lnTo>
                  <a:lnTo>
                    <a:pt x="1150367" y="163818"/>
                  </a:lnTo>
                  <a:lnTo>
                    <a:pt x="1208363" y="150883"/>
                  </a:lnTo>
                  <a:lnTo>
                    <a:pt x="1268187" y="138376"/>
                  </a:lnTo>
                  <a:lnTo>
                    <a:pt x="1329812" y="126308"/>
                  </a:lnTo>
                  <a:lnTo>
                    <a:pt x="1393211" y="114695"/>
                  </a:lnTo>
                  <a:lnTo>
                    <a:pt x="1458355" y="103549"/>
                  </a:lnTo>
                  <a:lnTo>
                    <a:pt x="1525219" y="92883"/>
                  </a:lnTo>
                  <a:lnTo>
                    <a:pt x="1593773" y="82710"/>
                  </a:lnTo>
                  <a:lnTo>
                    <a:pt x="1663991" y="73045"/>
                  </a:lnTo>
                  <a:lnTo>
                    <a:pt x="1735845" y="63900"/>
                  </a:lnTo>
                  <a:lnTo>
                    <a:pt x="1809307" y="55288"/>
                  </a:lnTo>
                  <a:lnTo>
                    <a:pt x="1884350" y="47224"/>
                  </a:lnTo>
                  <a:lnTo>
                    <a:pt x="1960945" y="39719"/>
                  </a:lnTo>
                  <a:lnTo>
                    <a:pt x="2018457" y="34548"/>
                  </a:lnTo>
                  <a:lnTo>
                    <a:pt x="2076179" y="29747"/>
                  </a:lnTo>
                  <a:lnTo>
                    <a:pt x="2134089" y="25314"/>
                  </a:lnTo>
                  <a:lnTo>
                    <a:pt x="2192163" y="21247"/>
                  </a:lnTo>
                  <a:lnTo>
                    <a:pt x="2250378" y="17543"/>
                  </a:lnTo>
                  <a:lnTo>
                    <a:pt x="2308711" y="14200"/>
                  </a:lnTo>
                  <a:lnTo>
                    <a:pt x="2367138" y="11216"/>
                  </a:lnTo>
                  <a:lnTo>
                    <a:pt x="2425637" y="8589"/>
                  </a:lnTo>
                  <a:lnTo>
                    <a:pt x="2484185" y="6316"/>
                  </a:lnTo>
                  <a:lnTo>
                    <a:pt x="2542757" y="4395"/>
                  </a:lnTo>
                  <a:lnTo>
                    <a:pt x="2601331" y="2825"/>
                  </a:lnTo>
                  <a:lnTo>
                    <a:pt x="2659883" y="1602"/>
                  </a:lnTo>
                  <a:lnTo>
                    <a:pt x="2718392" y="725"/>
                  </a:lnTo>
                  <a:lnTo>
                    <a:pt x="2776832" y="192"/>
                  </a:lnTo>
                  <a:lnTo>
                    <a:pt x="2835181" y="0"/>
                  </a:lnTo>
                  <a:lnTo>
                    <a:pt x="2893417" y="146"/>
                  </a:lnTo>
                  <a:lnTo>
                    <a:pt x="2951514" y="629"/>
                  </a:lnTo>
                  <a:lnTo>
                    <a:pt x="3009452" y="1447"/>
                  </a:lnTo>
                  <a:lnTo>
                    <a:pt x="3067205" y="2597"/>
                  </a:lnTo>
                  <a:lnTo>
                    <a:pt x="3124752" y="4078"/>
                  </a:lnTo>
                  <a:lnTo>
                    <a:pt x="3182068" y="5886"/>
                  </a:lnTo>
                  <a:lnTo>
                    <a:pt x="3239131" y="8020"/>
                  </a:lnTo>
                  <a:lnTo>
                    <a:pt x="3295918" y="10477"/>
                  </a:lnTo>
                  <a:lnTo>
                    <a:pt x="3352404" y="13255"/>
                  </a:lnTo>
                  <a:lnTo>
                    <a:pt x="3408568" y="16353"/>
                  </a:lnTo>
                  <a:lnTo>
                    <a:pt x="3464386" y="19767"/>
                  </a:lnTo>
                  <a:lnTo>
                    <a:pt x="3519834" y="23496"/>
                  </a:lnTo>
                  <a:lnTo>
                    <a:pt x="3574890" y="27537"/>
                  </a:lnTo>
                  <a:lnTo>
                    <a:pt x="3629530" y="31888"/>
                  </a:lnTo>
                  <a:lnTo>
                    <a:pt x="3683730" y="36547"/>
                  </a:lnTo>
                  <a:lnTo>
                    <a:pt x="3737469" y="41512"/>
                  </a:lnTo>
                  <a:lnTo>
                    <a:pt x="3790723" y="46780"/>
                  </a:lnTo>
                  <a:lnTo>
                    <a:pt x="3843467" y="52350"/>
                  </a:lnTo>
                  <a:lnTo>
                    <a:pt x="3895680" y="58219"/>
                  </a:lnTo>
                  <a:lnTo>
                    <a:pt x="3947338" y="64384"/>
                  </a:lnTo>
                  <a:lnTo>
                    <a:pt x="3998418" y="70844"/>
                  </a:lnTo>
                  <a:lnTo>
                    <a:pt x="4048897" y="77596"/>
                  </a:lnTo>
                  <a:lnTo>
                    <a:pt x="4098751" y="84639"/>
                  </a:lnTo>
                  <a:lnTo>
                    <a:pt x="4147957" y="91969"/>
                  </a:lnTo>
                  <a:lnTo>
                    <a:pt x="4196492" y="99585"/>
                  </a:lnTo>
                  <a:lnTo>
                    <a:pt x="4244333" y="107485"/>
                  </a:lnTo>
                  <a:lnTo>
                    <a:pt x="4291457" y="115666"/>
                  </a:lnTo>
                  <a:lnTo>
                    <a:pt x="4337840" y="124126"/>
                  </a:lnTo>
                  <a:lnTo>
                    <a:pt x="4383460" y="132862"/>
                  </a:lnTo>
                  <a:lnTo>
                    <a:pt x="4428292" y="141874"/>
                  </a:lnTo>
                  <a:lnTo>
                    <a:pt x="4472314" y="151158"/>
                  </a:lnTo>
                  <a:lnTo>
                    <a:pt x="4515503" y="160711"/>
                  </a:lnTo>
                  <a:lnTo>
                    <a:pt x="4557835" y="170533"/>
                  </a:lnTo>
                  <a:lnTo>
                    <a:pt x="4599288" y="180621"/>
                  </a:lnTo>
                  <a:lnTo>
                    <a:pt x="4639837" y="190972"/>
                  </a:lnTo>
                  <a:lnTo>
                    <a:pt x="4679461" y="201585"/>
                  </a:lnTo>
                  <a:lnTo>
                    <a:pt x="4718135" y="212456"/>
                  </a:lnTo>
                  <a:lnTo>
                    <a:pt x="4755836" y="223585"/>
                  </a:lnTo>
                  <a:lnTo>
                    <a:pt x="4792542" y="234968"/>
                  </a:lnTo>
                  <a:lnTo>
                    <a:pt x="4862873" y="258489"/>
                  </a:lnTo>
                  <a:lnTo>
                    <a:pt x="4928942" y="283002"/>
                  </a:lnTo>
                  <a:lnTo>
                    <a:pt x="4990565" y="308490"/>
                  </a:lnTo>
                  <a:lnTo>
                    <a:pt x="5047555" y="334934"/>
                  </a:lnTo>
                  <a:lnTo>
                    <a:pt x="5084552" y="353986"/>
                  </a:lnTo>
                  <a:lnTo>
                    <a:pt x="5118605" y="373207"/>
                  </a:lnTo>
                  <a:lnTo>
                    <a:pt x="5177951" y="412084"/>
                  </a:lnTo>
                  <a:lnTo>
                    <a:pt x="5225745" y="451435"/>
                  </a:lnTo>
                  <a:lnTo>
                    <a:pt x="5262140" y="491127"/>
                  </a:lnTo>
                  <a:lnTo>
                    <a:pt x="5287288" y="531031"/>
                  </a:lnTo>
                  <a:lnTo>
                    <a:pt x="5301342" y="571014"/>
                  </a:lnTo>
                  <a:lnTo>
                    <a:pt x="5304454" y="610945"/>
                  </a:lnTo>
                  <a:lnTo>
                    <a:pt x="5301954" y="630851"/>
                  </a:lnTo>
                  <a:lnTo>
                    <a:pt x="5288939" y="670459"/>
                  </a:lnTo>
                  <a:lnTo>
                    <a:pt x="5265362" y="709688"/>
                  </a:lnTo>
                  <a:lnTo>
                    <a:pt x="5231377" y="748406"/>
                  </a:lnTo>
                  <a:lnTo>
                    <a:pt x="5187136" y="786482"/>
                  </a:lnTo>
                  <a:lnTo>
                    <a:pt x="5132791" y="823786"/>
                  </a:lnTo>
                  <a:lnTo>
                    <a:pt x="5068494" y="860186"/>
                  </a:lnTo>
                  <a:lnTo>
                    <a:pt x="5032661" y="878005"/>
                  </a:lnTo>
                  <a:lnTo>
                    <a:pt x="4994398" y="895550"/>
                  </a:lnTo>
                  <a:lnTo>
                    <a:pt x="4953723" y="912803"/>
                  </a:lnTo>
                  <a:lnTo>
                    <a:pt x="4910656" y="929748"/>
                  </a:lnTo>
                  <a:lnTo>
                    <a:pt x="4865215" y="946368"/>
                  </a:lnTo>
                  <a:lnTo>
                    <a:pt x="4817419" y="962648"/>
                  </a:lnTo>
                  <a:lnTo>
                    <a:pt x="4767288" y="978571"/>
                  </a:lnTo>
                  <a:lnTo>
                    <a:pt x="4714840" y="994120"/>
                  </a:lnTo>
                  <a:lnTo>
                    <a:pt x="4660096" y="1009279"/>
                  </a:lnTo>
                  <a:lnTo>
                    <a:pt x="4603072" y="1024032"/>
                  </a:lnTo>
                  <a:lnTo>
                    <a:pt x="4543790" y="1038362"/>
                  </a:lnTo>
                  <a:lnTo>
                    <a:pt x="4482267" y="1052253"/>
                  </a:lnTo>
                  <a:lnTo>
                    <a:pt x="4418523" y="1065688"/>
                  </a:lnTo>
                  <a:lnTo>
                    <a:pt x="4352577" y="1078652"/>
                  </a:lnTo>
                  <a:lnTo>
                    <a:pt x="4284448" y="1091127"/>
                  </a:lnTo>
                  <a:lnTo>
                    <a:pt x="4214155" y="1103097"/>
                  </a:lnTo>
                  <a:lnTo>
                    <a:pt x="4141717" y="1114546"/>
                  </a:lnTo>
                  <a:lnTo>
                    <a:pt x="4091727" y="1121955"/>
                  </a:lnTo>
                  <a:lnTo>
                    <a:pt x="4041285" y="1129043"/>
                  </a:lnTo>
                  <a:lnTo>
                    <a:pt x="3990413" y="1135810"/>
                  </a:lnTo>
                  <a:lnTo>
                    <a:pt x="3939132" y="1142257"/>
                  </a:lnTo>
                  <a:lnTo>
                    <a:pt x="3887462" y="1148385"/>
                  </a:lnTo>
                  <a:lnTo>
                    <a:pt x="3835426" y="1154196"/>
                  </a:lnTo>
                  <a:lnTo>
                    <a:pt x="3783044" y="1159690"/>
                  </a:lnTo>
                  <a:lnTo>
                    <a:pt x="3730338" y="1164868"/>
                  </a:lnTo>
                  <a:lnTo>
                    <a:pt x="3677329" y="1169731"/>
                  </a:lnTo>
                  <a:lnTo>
                    <a:pt x="3624038" y="1174280"/>
                  </a:lnTo>
                  <a:lnTo>
                    <a:pt x="3570487" y="1178516"/>
                  </a:lnTo>
                  <a:lnTo>
                    <a:pt x="3516697" y="1182440"/>
                  </a:lnTo>
                  <a:lnTo>
                    <a:pt x="3462689" y="1186052"/>
                  </a:lnTo>
                  <a:lnTo>
                    <a:pt x="3408484" y="1189355"/>
                  </a:lnTo>
                  <a:lnTo>
                    <a:pt x="3354103" y="1192349"/>
                  </a:lnTo>
                  <a:lnTo>
                    <a:pt x="3299569" y="1195034"/>
                  </a:lnTo>
                  <a:lnTo>
                    <a:pt x="3244902" y="1197412"/>
                  </a:lnTo>
                  <a:lnTo>
                    <a:pt x="3190123" y="1199483"/>
                  </a:lnTo>
                  <a:lnTo>
                    <a:pt x="3135253" y="1201249"/>
                  </a:lnTo>
                  <a:lnTo>
                    <a:pt x="3080315" y="1202711"/>
                  </a:lnTo>
                  <a:lnTo>
                    <a:pt x="3025329" y="1203869"/>
                  </a:lnTo>
                  <a:lnTo>
                    <a:pt x="2970317" y="1204724"/>
                  </a:lnTo>
                  <a:lnTo>
                    <a:pt x="2915299" y="1205278"/>
                  </a:lnTo>
                  <a:lnTo>
                    <a:pt x="2860297" y="1205531"/>
                  </a:lnTo>
                  <a:lnTo>
                    <a:pt x="2805333" y="1205485"/>
                  </a:lnTo>
                  <a:lnTo>
                    <a:pt x="2750427" y="1205140"/>
                  </a:lnTo>
                  <a:lnTo>
                    <a:pt x="2695601" y="1204497"/>
                  </a:lnTo>
                  <a:lnTo>
                    <a:pt x="2640876" y="1203557"/>
                  </a:lnTo>
                  <a:lnTo>
                    <a:pt x="2586273" y="1202321"/>
                  </a:lnTo>
                  <a:lnTo>
                    <a:pt x="2531814" y="1200790"/>
                  </a:lnTo>
                  <a:lnTo>
                    <a:pt x="2477520" y="1198965"/>
                  </a:lnTo>
                  <a:lnTo>
                    <a:pt x="2423412" y="1196847"/>
                  </a:lnTo>
                  <a:lnTo>
                    <a:pt x="2369511" y="1194437"/>
                  </a:lnTo>
                  <a:lnTo>
                    <a:pt x="2315839" y="1191736"/>
                  </a:lnTo>
                  <a:lnTo>
                    <a:pt x="2262417" y="1188745"/>
                  </a:lnTo>
                  <a:lnTo>
                    <a:pt x="2209266" y="1185464"/>
                  </a:lnTo>
                  <a:lnTo>
                    <a:pt x="2156408" y="1181896"/>
                  </a:lnTo>
                  <a:lnTo>
                    <a:pt x="2103864" y="1178039"/>
                  </a:lnTo>
                  <a:lnTo>
                    <a:pt x="2051654" y="1173897"/>
                  </a:lnTo>
                  <a:lnTo>
                    <a:pt x="1999801" y="1169469"/>
                  </a:lnTo>
                  <a:lnTo>
                    <a:pt x="1948325" y="1164756"/>
                  </a:lnTo>
                  <a:lnTo>
                    <a:pt x="1897248" y="1159760"/>
                  </a:lnTo>
                  <a:lnTo>
                    <a:pt x="1846592" y="1154481"/>
                  </a:lnTo>
                  <a:lnTo>
                    <a:pt x="1796376" y="1148921"/>
                  </a:lnTo>
                  <a:lnTo>
                    <a:pt x="1746623" y="1143080"/>
                  </a:lnTo>
                  <a:lnTo>
                    <a:pt x="1697354" y="1136959"/>
                  </a:lnTo>
                  <a:lnTo>
                    <a:pt x="1648591" y="1130559"/>
                  </a:lnTo>
                  <a:lnTo>
                    <a:pt x="1600353" y="1123882"/>
                  </a:lnTo>
                  <a:lnTo>
                    <a:pt x="1552664" y="1116928"/>
                  </a:lnTo>
                  <a:lnTo>
                    <a:pt x="1505543" y="1109697"/>
                  </a:lnTo>
                  <a:lnTo>
                    <a:pt x="1459012" y="1102192"/>
                  </a:lnTo>
                  <a:lnTo>
                    <a:pt x="1413093" y="1094413"/>
                  </a:lnTo>
                  <a:lnTo>
                    <a:pt x="1367807" y="1086360"/>
                  </a:lnTo>
                  <a:lnTo>
                    <a:pt x="1323175" y="1078036"/>
                  </a:lnTo>
                  <a:lnTo>
                    <a:pt x="1279218" y="1069440"/>
                  </a:lnTo>
                  <a:lnTo>
                    <a:pt x="1235957" y="1060574"/>
                  </a:lnTo>
                  <a:lnTo>
                    <a:pt x="1193415" y="1051439"/>
                  </a:lnTo>
                  <a:lnTo>
                    <a:pt x="1151611" y="1042035"/>
                  </a:lnTo>
                  <a:lnTo>
                    <a:pt x="1110568" y="1032365"/>
                  </a:lnTo>
                  <a:lnTo>
                    <a:pt x="1070306" y="1022427"/>
                  </a:lnTo>
                  <a:lnTo>
                    <a:pt x="1030847" y="1012224"/>
                  </a:lnTo>
                  <a:lnTo>
                    <a:pt x="992213" y="1001757"/>
                  </a:lnTo>
                  <a:lnTo>
                    <a:pt x="954424" y="991026"/>
                  </a:lnTo>
                  <a:lnTo>
                    <a:pt x="917501" y="980032"/>
                  </a:lnTo>
                  <a:lnTo>
                    <a:pt x="881467" y="968777"/>
                  </a:lnTo>
                  <a:lnTo>
                    <a:pt x="0" y="947347"/>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6179504" y="1835713"/>
            <a:ext cx="3198495" cy="657860"/>
          </a:xfrm>
          <a:prstGeom prst="rect">
            <a:avLst/>
          </a:prstGeom>
        </p:spPr>
        <p:txBody>
          <a:bodyPr vert="horz" wrap="square" lIns="0" tIns="22860" rIns="0" bIns="0" rtlCol="0">
            <a:spAutoFit/>
          </a:bodyPr>
          <a:lstStyle/>
          <a:p>
            <a:pPr marL="12700" marR="5080" lvl="0" indent="0" algn="just" defTabSz="914400" eaLnBrk="1" fontAlgn="auto" latinLnBrk="0" hangingPunct="1">
              <a:lnSpc>
                <a:spcPts val="1650"/>
              </a:lnSpc>
              <a:spcBef>
                <a:spcPts val="180"/>
              </a:spcBef>
              <a:spcAft>
                <a:spcPts val="0"/>
              </a:spcAft>
              <a:buClrTx/>
              <a:buSzTx/>
              <a:buFontTx/>
              <a:buNone/>
              <a:tabLst/>
              <a:defRPr/>
            </a:pP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聞いてイメージすることの苦手さ。相手がこ</a:t>
            </a:r>
            <a:r>
              <a:rPr kumimoji="0" sz="1400" b="0" i="0" u="none" strike="noStrike" kern="0" cap="none" spc="-25" normalizeH="0" baseline="0" noProof="0" dirty="0">
                <a:ln>
                  <a:noFill/>
                </a:ln>
                <a:solidFill>
                  <a:sysClr val="windowText" lastClr="000000"/>
                </a:solidFill>
                <a:effectLst/>
                <a:uLnTx/>
                <a:uFillTx/>
                <a:latin typeface="ＭＳ Ｐゴシック"/>
                <a:cs typeface="ＭＳ Ｐゴシック"/>
              </a:rPr>
              <a:t>ういうつもりで言っているんだという意図の</a:t>
            </a:r>
            <a:r>
              <a:rPr kumimoji="0" sz="1400" b="0" i="0" u="none" strike="noStrike" kern="0" cap="none" spc="-20" normalizeH="0" baseline="0" noProof="0" dirty="0">
                <a:ln>
                  <a:noFill/>
                </a:ln>
                <a:solidFill>
                  <a:sysClr val="windowText" lastClr="000000"/>
                </a:solidFill>
                <a:effectLst/>
                <a:uLnTx/>
                <a:uFillTx/>
                <a:latin typeface="ＭＳ Ｐゴシック"/>
                <a:cs typeface="ＭＳ Ｐゴシック"/>
              </a:rPr>
              <a:t>読めなさ。</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15" name="object 15"/>
          <p:cNvGrpSpPr/>
          <p:nvPr/>
        </p:nvGrpSpPr>
        <p:grpSpPr>
          <a:xfrm>
            <a:off x="5433412" y="3287063"/>
            <a:ext cx="5408295" cy="816610"/>
            <a:chOff x="5433412" y="3287063"/>
            <a:chExt cx="5408295" cy="816610"/>
          </a:xfrm>
        </p:grpSpPr>
        <p:sp>
          <p:nvSpPr>
            <p:cNvPr id="16" name="object 16"/>
            <p:cNvSpPr/>
            <p:nvPr/>
          </p:nvSpPr>
          <p:spPr>
            <a:xfrm>
              <a:off x="5438174" y="3291825"/>
              <a:ext cx="5398770" cy="807085"/>
            </a:xfrm>
            <a:custGeom>
              <a:avLst/>
              <a:gdLst/>
              <a:ahLst/>
              <a:cxnLst/>
              <a:rect l="l" t="t" r="r" b="b"/>
              <a:pathLst>
                <a:path w="5398770" h="807085">
                  <a:moveTo>
                    <a:pt x="2836333" y="806762"/>
                  </a:moveTo>
                  <a:lnTo>
                    <a:pt x="2781587" y="806616"/>
                  </a:lnTo>
                  <a:lnTo>
                    <a:pt x="2726885" y="806315"/>
                  </a:lnTo>
                  <a:lnTo>
                    <a:pt x="2672248" y="805859"/>
                  </a:lnTo>
                  <a:lnTo>
                    <a:pt x="2617694" y="805249"/>
                  </a:lnTo>
                  <a:lnTo>
                    <a:pt x="2563245" y="804484"/>
                  </a:lnTo>
                  <a:lnTo>
                    <a:pt x="2508921" y="803565"/>
                  </a:lnTo>
                  <a:lnTo>
                    <a:pt x="2454742" y="802492"/>
                  </a:lnTo>
                  <a:lnTo>
                    <a:pt x="2400728" y="801265"/>
                  </a:lnTo>
                  <a:lnTo>
                    <a:pt x="2346900" y="799884"/>
                  </a:lnTo>
                  <a:lnTo>
                    <a:pt x="2293279" y="798350"/>
                  </a:lnTo>
                  <a:lnTo>
                    <a:pt x="2239883" y="796662"/>
                  </a:lnTo>
                  <a:lnTo>
                    <a:pt x="2186735" y="794821"/>
                  </a:lnTo>
                  <a:lnTo>
                    <a:pt x="2133853" y="792826"/>
                  </a:lnTo>
                  <a:lnTo>
                    <a:pt x="2081258" y="790679"/>
                  </a:lnTo>
                  <a:lnTo>
                    <a:pt x="2028971" y="788380"/>
                  </a:lnTo>
                  <a:lnTo>
                    <a:pt x="1977012" y="785927"/>
                  </a:lnTo>
                  <a:lnTo>
                    <a:pt x="1925400" y="783322"/>
                  </a:lnTo>
                  <a:lnTo>
                    <a:pt x="1874158" y="780565"/>
                  </a:lnTo>
                  <a:lnTo>
                    <a:pt x="1823303" y="777656"/>
                  </a:lnTo>
                  <a:lnTo>
                    <a:pt x="1772858" y="774595"/>
                  </a:lnTo>
                  <a:lnTo>
                    <a:pt x="1722842" y="771382"/>
                  </a:lnTo>
                  <a:lnTo>
                    <a:pt x="1673275" y="768018"/>
                  </a:lnTo>
                  <a:lnTo>
                    <a:pt x="1624179" y="764502"/>
                  </a:lnTo>
                  <a:lnTo>
                    <a:pt x="1575572" y="760835"/>
                  </a:lnTo>
                  <a:lnTo>
                    <a:pt x="1527476" y="757017"/>
                  </a:lnTo>
                  <a:lnTo>
                    <a:pt x="1479910" y="753048"/>
                  </a:lnTo>
                  <a:lnTo>
                    <a:pt x="1432896" y="748929"/>
                  </a:lnTo>
                  <a:lnTo>
                    <a:pt x="1386452" y="744659"/>
                  </a:lnTo>
                  <a:lnTo>
                    <a:pt x="1340601" y="740238"/>
                  </a:lnTo>
                  <a:lnTo>
                    <a:pt x="1295361" y="735667"/>
                  </a:lnTo>
                  <a:lnTo>
                    <a:pt x="1250753" y="730947"/>
                  </a:lnTo>
                  <a:lnTo>
                    <a:pt x="1206797" y="726076"/>
                  </a:lnTo>
                  <a:lnTo>
                    <a:pt x="1163515" y="721056"/>
                  </a:lnTo>
                  <a:lnTo>
                    <a:pt x="1120925" y="715886"/>
                  </a:lnTo>
                  <a:lnTo>
                    <a:pt x="1079049" y="710566"/>
                  </a:lnTo>
                  <a:lnTo>
                    <a:pt x="1037906" y="705098"/>
                  </a:lnTo>
                  <a:lnTo>
                    <a:pt x="969567" y="695438"/>
                  </a:lnTo>
                  <a:lnTo>
                    <a:pt x="904632" y="685511"/>
                  </a:lnTo>
                  <a:lnTo>
                    <a:pt x="843104" y="675332"/>
                  </a:lnTo>
                  <a:lnTo>
                    <a:pt x="784987" y="664913"/>
                  </a:lnTo>
                  <a:lnTo>
                    <a:pt x="730284" y="654269"/>
                  </a:lnTo>
                  <a:lnTo>
                    <a:pt x="678998" y="643412"/>
                  </a:lnTo>
                  <a:lnTo>
                    <a:pt x="631132" y="632357"/>
                  </a:lnTo>
                  <a:lnTo>
                    <a:pt x="586691" y="621117"/>
                  </a:lnTo>
                  <a:lnTo>
                    <a:pt x="545678" y="609706"/>
                  </a:lnTo>
                  <a:lnTo>
                    <a:pt x="508095" y="598138"/>
                  </a:lnTo>
                  <a:lnTo>
                    <a:pt x="443235" y="574581"/>
                  </a:lnTo>
                  <a:lnTo>
                    <a:pt x="392140" y="550557"/>
                  </a:lnTo>
                  <a:lnTo>
                    <a:pt x="354835" y="526174"/>
                  </a:lnTo>
                  <a:lnTo>
                    <a:pt x="324796" y="489164"/>
                  </a:lnTo>
                  <a:lnTo>
                    <a:pt x="321708" y="476766"/>
                  </a:lnTo>
                  <a:lnTo>
                    <a:pt x="322088" y="464359"/>
                  </a:lnTo>
                  <a:lnTo>
                    <a:pt x="344070" y="427226"/>
                  </a:lnTo>
                  <a:lnTo>
                    <a:pt x="376127" y="402678"/>
                  </a:lnTo>
                  <a:lnTo>
                    <a:pt x="422138" y="378424"/>
                  </a:lnTo>
                  <a:lnTo>
                    <a:pt x="482130" y="354571"/>
                  </a:lnTo>
                  <a:lnTo>
                    <a:pt x="556129" y="331230"/>
                  </a:lnTo>
                  <a:lnTo>
                    <a:pt x="598390" y="319784"/>
                  </a:lnTo>
                  <a:lnTo>
                    <a:pt x="644164" y="308507"/>
                  </a:lnTo>
                  <a:lnTo>
                    <a:pt x="693452" y="297412"/>
                  </a:lnTo>
                  <a:lnTo>
                    <a:pt x="746260" y="286513"/>
                  </a:lnTo>
                  <a:lnTo>
                    <a:pt x="802589" y="275823"/>
                  </a:lnTo>
                  <a:lnTo>
                    <a:pt x="862445" y="265355"/>
                  </a:lnTo>
                  <a:lnTo>
                    <a:pt x="925829" y="255124"/>
                  </a:lnTo>
                  <a:lnTo>
                    <a:pt x="0" y="0"/>
                  </a:lnTo>
                  <a:lnTo>
                    <a:pt x="1682523" y="175358"/>
                  </a:lnTo>
                  <a:lnTo>
                    <a:pt x="1736181" y="171758"/>
                  </a:lnTo>
                  <a:lnTo>
                    <a:pt x="1790202" y="168341"/>
                  </a:lnTo>
                  <a:lnTo>
                    <a:pt x="1844566" y="165105"/>
                  </a:lnTo>
                  <a:lnTo>
                    <a:pt x="1899249" y="162050"/>
                  </a:lnTo>
                  <a:lnTo>
                    <a:pt x="1954232" y="159177"/>
                  </a:lnTo>
                  <a:lnTo>
                    <a:pt x="2009492" y="156482"/>
                  </a:lnTo>
                  <a:lnTo>
                    <a:pt x="2065008" y="153967"/>
                  </a:lnTo>
                  <a:lnTo>
                    <a:pt x="2120758" y="151630"/>
                  </a:lnTo>
                  <a:lnTo>
                    <a:pt x="2176720" y="149471"/>
                  </a:lnTo>
                  <a:lnTo>
                    <a:pt x="2232874" y="147488"/>
                  </a:lnTo>
                  <a:lnTo>
                    <a:pt x="2289198" y="145681"/>
                  </a:lnTo>
                  <a:lnTo>
                    <a:pt x="2345669" y="144050"/>
                  </a:lnTo>
                  <a:lnTo>
                    <a:pt x="2402268" y="142593"/>
                  </a:lnTo>
                  <a:lnTo>
                    <a:pt x="2458971" y="141310"/>
                  </a:lnTo>
                  <a:lnTo>
                    <a:pt x="2515757" y="140200"/>
                  </a:lnTo>
                  <a:lnTo>
                    <a:pt x="2572606" y="139263"/>
                  </a:lnTo>
                  <a:lnTo>
                    <a:pt x="2629495" y="138497"/>
                  </a:lnTo>
                  <a:lnTo>
                    <a:pt x="2686403" y="137901"/>
                  </a:lnTo>
                  <a:lnTo>
                    <a:pt x="2743308" y="137476"/>
                  </a:lnTo>
                  <a:lnTo>
                    <a:pt x="2800188" y="137221"/>
                  </a:lnTo>
                  <a:lnTo>
                    <a:pt x="2857023" y="137134"/>
                  </a:lnTo>
                  <a:lnTo>
                    <a:pt x="2913791" y="137214"/>
                  </a:lnTo>
                  <a:lnTo>
                    <a:pt x="2970470" y="137462"/>
                  </a:lnTo>
                  <a:lnTo>
                    <a:pt x="3027038" y="137877"/>
                  </a:lnTo>
                  <a:lnTo>
                    <a:pt x="3083474" y="138457"/>
                  </a:lnTo>
                  <a:lnTo>
                    <a:pt x="3139757" y="139201"/>
                  </a:lnTo>
                  <a:lnTo>
                    <a:pt x="3195865" y="140110"/>
                  </a:lnTo>
                  <a:lnTo>
                    <a:pt x="3251776" y="141183"/>
                  </a:lnTo>
                  <a:lnTo>
                    <a:pt x="3307469" y="142418"/>
                  </a:lnTo>
                  <a:lnTo>
                    <a:pt x="3362922" y="143815"/>
                  </a:lnTo>
                  <a:lnTo>
                    <a:pt x="3418114" y="145374"/>
                  </a:lnTo>
                  <a:lnTo>
                    <a:pt x="3473023" y="147092"/>
                  </a:lnTo>
                  <a:lnTo>
                    <a:pt x="3527628" y="148971"/>
                  </a:lnTo>
                  <a:lnTo>
                    <a:pt x="3581906" y="151008"/>
                  </a:lnTo>
                  <a:lnTo>
                    <a:pt x="3635838" y="153204"/>
                  </a:lnTo>
                  <a:lnTo>
                    <a:pt x="3689400" y="155557"/>
                  </a:lnTo>
                  <a:lnTo>
                    <a:pt x="3742572" y="158067"/>
                  </a:lnTo>
                  <a:lnTo>
                    <a:pt x="3795332" y="160734"/>
                  </a:lnTo>
                  <a:lnTo>
                    <a:pt x="3847658" y="163555"/>
                  </a:lnTo>
                  <a:lnTo>
                    <a:pt x="3899530" y="166531"/>
                  </a:lnTo>
                  <a:lnTo>
                    <a:pt x="3950924" y="169660"/>
                  </a:lnTo>
                  <a:lnTo>
                    <a:pt x="4001820" y="172943"/>
                  </a:lnTo>
                  <a:lnTo>
                    <a:pt x="4052197" y="176378"/>
                  </a:lnTo>
                  <a:lnTo>
                    <a:pt x="4102032" y="179965"/>
                  </a:lnTo>
                  <a:lnTo>
                    <a:pt x="4151304" y="183702"/>
                  </a:lnTo>
                  <a:lnTo>
                    <a:pt x="4199992" y="187590"/>
                  </a:lnTo>
                  <a:lnTo>
                    <a:pt x="4248073" y="191626"/>
                  </a:lnTo>
                  <a:lnTo>
                    <a:pt x="4295528" y="195812"/>
                  </a:lnTo>
                  <a:lnTo>
                    <a:pt x="4342333" y="200145"/>
                  </a:lnTo>
                  <a:lnTo>
                    <a:pt x="4388468" y="204626"/>
                  </a:lnTo>
                  <a:lnTo>
                    <a:pt x="4433910" y="209253"/>
                  </a:lnTo>
                  <a:lnTo>
                    <a:pt x="4478639" y="214025"/>
                  </a:lnTo>
                  <a:lnTo>
                    <a:pt x="4522633" y="218942"/>
                  </a:lnTo>
                  <a:lnTo>
                    <a:pt x="4565869" y="224004"/>
                  </a:lnTo>
                  <a:lnTo>
                    <a:pt x="4608328" y="229209"/>
                  </a:lnTo>
                  <a:lnTo>
                    <a:pt x="4649987" y="234557"/>
                  </a:lnTo>
                  <a:lnTo>
                    <a:pt x="4690824" y="240046"/>
                  </a:lnTo>
                  <a:lnTo>
                    <a:pt x="4730818" y="245677"/>
                  </a:lnTo>
                  <a:lnTo>
                    <a:pt x="4769948" y="251448"/>
                  </a:lnTo>
                  <a:lnTo>
                    <a:pt x="4808192" y="257359"/>
                  </a:lnTo>
                  <a:lnTo>
                    <a:pt x="4881935" y="269597"/>
                  </a:lnTo>
                  <a:lnTo>
                    <a:pt x="4951875" y="282385"/>
                  </a:lnTo>
                  <a:lnTo>
                    <a:pt x="5035970" y="299636"/>
                  </a:lnTo>
                  <a:lnTo>
                    <a:pt x="5083202" y="310448"/>
                  </a:lnTo>
                  <a:lnTo>
                    <a:pt x="5127075" y="321407"/>
                  </a:lnTo>
                  <a:lnTo>
                    <a:pt x="5167603" y="332504"/>
                  </a:lnTo>
                  <a:lnTo>
                    <a:pt x="5204801" y="343725"/>
                  </a:lnTo>
                  <a:lnTo>
                    <a:pt x="5269262" y="366497"/>
                  </a:lnTo>
                  <a:lnTo>
                    <a:pt x="5320570" y="389631"/>
                  </a:lnTo>
                  <a:lnTo>
                    <a:pt x="5358837" y="413034"/>
                  </a:lnTo>
                  <a:lnTo>
                    <a:pt x="5392032" y="448440"/>
                  </a:lnTo>
                  <a:lnTo>
                    <a:pt x="5398189" y="472111"/>
                  </a:lnTo>
                  <a:lnTo>
                    <a:pt x="5396518" y="483932"/>
                  </a:lnTo>
                  <a:lnTo>
                    <a:pt x="5372675" y="519197"/>
                  </a:lnTo>
                  <a:lnTo>
                    <a:pt x="5341229" y="542428"/>
                  </a:lnTo>
                  <a:lnTo>
                    <a:pt x="5297473" y="565326"/>
                  </a:lnTo>
                  <a:lnTo>
                    <a:pt x="5241519" y="587801"/>
                  </a:lnTo>
                  <a:lnTo>
                    <a:pt x="5173481" y="609759"/>
                  </a:lnTo>
                  <a:lnTo>
                    <a:pt x="5134966" y="620516"/>
                  </a:lnTo>
                  <a:lnTo>
                    <a:pt x="5093471" y="631108"/>
                  </a:lnTo>
                  <a:lnTo>
                    <a:pt x="5049012" y="641525"/>
                  </a:lnTo>
                  <a:lnTo>
                    <a:pt x="5001602" y="651756"/>
                  </a:lnTo>
                  <a:lnTo>
                    <a:pt x="4951254" y="661788"/>
                  </a:lnTo>
                  <a:lnTo>
                    <a:pt x="4897984" y="671609"/>
                  </a:lnTo>
                  <a:lnTo>
                    <a:pt x="4841806" y="681210"/>
                  </a:lnTo>
                  <a:lnTo>
                    <a:pt x="4782733" y="690577"/>
                  </a:lnTo>
                  <a:lnTo>
                    <a:pt x="4720779" y="699699"/>
                  </a:lnTo>
                  <a:lnTo>
                    <a:pt x="4655958" y="708566"/>
                  </a:lnTo>
                  <a:lnTo>
                    <a:pt x="4588286" y="717164"/>
                  </a:lnTo>
                  <a:lnTo>
                    <a:pt x="4517774" y="725483"/>
                  </a:lnTo>
                  <a:lnTo>
                    <a:pt x="4444439" y="733511"/>
                  </a:lnTo>
                  <a:lnTo>
                    <a:pt x="4398401" y="738253"/>
                  </a:lnTo>
                  <a:lnTo>
                    <a:pt x="4351778" y="742834"/>
                  </a:lnTo>
                  <a:lnTo>
                    <a:pt x="4304591" y="747255"/>
                  </a:lnTo>
                  <a:lnTo>
                    <a:pt x="4256858" y="751516"/>
                  </a:lnTo>
                  <a:lnTo>
                    <a:pt x="4208601" y="755617"/>
                  </a:lnTo>
                  <a:lnTo>
                    <a:pt x="4159840" y="759559"/>
                  </a:lnTo>
                  <a:lnTo>
                    <a:pt x="4110595" y="763342"/>
                  </a:lnTo>
                  <a:lnTo>
                    <a:pt x="4060887" y="766966"/>
                  </a:lnTo>
                  <a:lnTo>
                    <a:pt x="4010736" y="770430"/>
                  </a:lnTo>
                  <a:lnTo>
                    <a:pt x="3960161" y="773736"/>
                  </a:lnTo>
                  <a:lnTo>
                    <a:pt x="3909184" y="776883"/>
                  </a:lnTo>
                  <a:lnTo>
                    <a:pt x="3857825" y="779871"/>
                  </a:lnTo>
                  <a:lnTo>
                    <a:pt x="3806103" y="782701"/>
                  </a:lnTo>
                  <a:lnTo>
                    <a:pt x="3754040" y="785373"/>
                  </a:lnTo>
                  <a:lnTo>
                    <a:pt x="3701655" y="787887"/>
                  </a:lnTo>
                  <a:lnTo>
                    <a:pt x="3648969" y="790243"/>
                  </a:lnTo>
                  <a:lnTo>
                    <a:pt x="3596002" y="792442"/>
                  </a:lnTo>
                  <a:lnTo>
                    <a:pt x="3542775" y="794483"/>
                  </a:lnTo>
                  <a:lnTo>
                    <a:pt x="3489307" y="796367"/>
                  </a:lnTo>
                  <a:lnTo>
                    <a:pt x="3435619" y="798093"/>
                  </a:lnTo>
                  <a:lnTo>
                    <a:pt x="3381731" y="799663"/>
                  </a:lnTo>
                  <a:lnTo>
                    <a:pt x="3327664" y="801075"/>
                  </a:lnTo>
                  <a:lnTo>
                    <a:pt x="3273438" y="802332"/>
                  </a:lnTo>
                  <a:lnTo>
                    <a:pt x="3219073" y="803431"/>
                  </a:lnTo>
                  <a:lnTo>
                    <a:pt x="3164589" y="804375"/>
                  </a:lnTo>
                  <a:lnTo>
                    <a:pt x="3110007" y="805162"/>
                  </a:lnTo>
                  <a:lnTo>
                    <a:pt x="3055347" y="805793"/>
                  </a:lnTo>
                  <a:lnTo>
                    <a:pt x="3000630" y="806269"/>
                  </a:lnTo>
                  <a:lnTo>
                    <a:pt x="2945875" y="806588"/>
                  </a:lnTo>
                  <a:lnTo>
                    <a:pt x="2891102" y="806753"/>
                  </a:lnTo>
                  <a:lnTo>
                    <a:pt x="2836333" y="806762"/>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438174" y="3291825"/>
              <a:ext cx="5398770" cy="807085"/>
            </a:xfrm>
            <a:custGeom>
              <a:avLst/>
              <a:gdLst/>
              <a:ahLst/>
              <a:cxnLst/>
              <a:rect l="l" t="t" r="r" b="b"/>
              <a:pathLst>
                <a:path w="5398770" h="807085">
                  <a:moveTo>
                    <a:pt x="0" y="0"/>
                  </a:moveTo>
                  <a:lnTo>
                    <a:pt x="1682523" y="175358"/>
                  </a:lnTo>
                  <a:lnTo>
                    <a:pt x="1736181" y="171758"/>
                  </a:lnTo>
                  <a:lnTo>
                    <a:pt x="1790202" y="168341"/>
                  </a:lnTo>
                  <a:lnTo>
                    <a:pt x="1844566" y="165105"/>
                  </a:lnTo>
                  <a:lnTo>
                    <a:pt x="1899249" y="162050"/>
                  </a:lnTo>
                  <a:lnTo>
                    <a:pt x="1954232" y="159177"/>
                  </a:lnTo>
                  <a:lnTo>
                    <a:pt x="2009492" y="156482"/>
                  </a:lnTo>
                  <a:lnTo>
                    <a:pt x="2065008" y="153967"/>
                  </a:lnTo>
                  <a:lnTo>
                    <a:pt x="2120758" y="151630"/>
                  </a:lnTo>
                  <a:lnTo>
                    <a:pt x="2176720" y="149471"/>
                  </a:lnTo>
                  <a:lnTo>
                    <a:pt x="2232874" y="147488"/>
                  </a:lnTo>
                  <a:lnTo>
                    <a:pt x="2289198" y="145681"/>
                  </a:lnTo>
                  <a:lnTo>
                    <a:pt x="2345669" y="144050"/>
                  </a:lnTo>
                  <a:lnTo>
                    <a:pt x="2402268" y="142593"/>
                  </a:lnTo>
                  <a:lnTo>
                    <a:pt x="2458971" y="141310"/>
                  </a:lnTo>
                  <a:lnTo>
                    <a:pt x="2515757" y="140200"/>
                  </a:lnTo>
                  <a:lnTo>
                    <a:pt x="2572606" y="139263"/>
                  </a:lnTo>
                  <a:lnTo>
                    <a:pt x="2629495" y="138497"/>
                  </a:lnTo>
                  <a:lnTo>
                    <a:pt x="2686403" y="137901"/>
                  </a:lnTo>
                  <a:lnTo>
                    <a:pt x="2743308" y="137476"/>
                  </a:lnTo>
                  <a:lnTo>
                    <a:pt x="2800188" y="137221"/>
                  </a:lnTo>
                  <a:lnTo>
                    <a:pt x="2857023" y="137134"/>
                  </a:lnTo>
                  <a:lnTo>
                    <a:pt x="2913791" y="137214"/>
                  </a:lnTo>
                  <a:lnTo>
                    <a:pt x="2970470" y="137462"/>
                  </a:lnTo>
                  <a:lnTo>
                    <a:pt x="3027038" y="137877"/>
                  </a:lnTo>
                  <a:lnTo>
                    <a:pt x="3083474" y="138457"/>
                  </a:lnTo>
                  <a:lnTo>
                    <a:pt x="3139757" y="139201"/>
                  </a:lnTo>
                  <a:lnTo>
                    <a:pt x="3195865" y="140110"/>
                  </a:lnTo>
                  <a:lnTo>
                    <a:pt x="3251776" y="141183"/>
                  </a:lnTo>
                  <a:lnTo>
                    <a:pt x="3307469" y="142418"/>
                  </a:lnTo>
                  <a:lnTo>
                    <a:pt x="3362922" y="143815"/>
                  </a:lnTo>
                  <a:lnTo>
                    <a:pt x="3418114" y="145374"/>
                  </a:lnTo>
                  <a:lnTo>
                    <a:pt x="3473023" y="147092"/>
                  </a:lnTo>
                  <a:lnTo>
                    <a:pt x="3527628" y="148971"/>
                  </a:lnTo>
                  <a:lnTo>
                    <a:pt x="3581906" y="151008"/>
                  </a:lnTo>
                  <a:lnTo>
                    <a:pt x="3635838" y="153204"/>
                  </a:lnTo>
                  <a:lnTo>
                    <a:pt x="3689400" y="155557"/>
                  </a:lnTo>
                  <a:lnTo>
                    <a:pt x="3742572" y="158067"/>
                  </a:lnTo>
                  <a:lnTo>
                    <a:pt x="3795332" y="160734"/>
                  </a:lnTo>
                  <a:lnTo>
                    <a:pt x="3847658" y="163555"/>
                  </a:lnTo>
                  <a:lnTo>
                    <a:pt x="3899530" y="166531"/>
                  </a:lnTo>
                  <a:lnTo>
                    <a:pt x="3950924" y="169660"/>
                  </a:lnTo>
                  <a:lnTo>
                    <a:pt x="4001820" y="172943"/>
                  </a:lnTo>
                  <a:lnTo>
                    <a:pt x="4052197" y="176378"/>
                  </a:lnTo>
                  <a:lnTo>
                    <a:pt x="4102032" y="179965"/>
                  </a:lnTo>
                  <a:lnTo>
                    <a:pt x="4151304" y="183702"/>
                  </a:lnTo>
                  <a:lnTo>
                    <a:pt x="4199992" y="187590"/>
                  </a:lnTo>
                  <a:lnTo>
                    <a:pt x="4248073" y="191626"/>
                  </a:lnTo>
                  <a:lnTo>
                    <a:pt x="4295528" y="195812"/>
                  </a:lnTo>
                  <a:lnTo>
                    <a:pt x="4342333" y="200145"/>
                  </a:lnTo>
                  <a:lnTo>
                    <a:pt x="4388468" y="204626"/>
                  </a:lnTo>
                  <a:lnTo>
                    <a:pt x="4433910" y="209253"/>
                  </a:lnTo>
                  <a:lnTo>
                    <a:pt x="4478639" y="214025"/>
                  </a:lnTo>
                  <a:lnTo>
                    <a:pt x="4522633" y="218942"/>
                  </a:lnTo>
                  <a:lnTo>
                    <a:pt x="4565869" y="224004"/>
                  </a:lnTo>
                  <a:lnTo>
                    <a:pt x="4608328" y="229209"/>
                  </a:lnTo>
                  <a:lnTo>
                    <a:pt x="4649987" y="234557"/>
                  </a:lnTo>
                  <a:lnTo>
                    <a:pt x="4690824" y="240046"/>
                  </a:lnTo>
                  <a:lnTo>
                    <a:pt x="4730818" y="245677"/>
                  </a:lnTo>
                  <a:lnTo>
                    <a:pt x="4769948" y="251448"/>
                  </a:lnTo>
                  <a:lnTo>
                    <a:pt x="4808192" y="257359"/>
                  </a:lnTo>
                  <a:lnTo>
                    <a:pt x="4881935" y="269597"/>
                  </a:lnTo>
                  <a:lnTo>
                    <a:pt x="4951875" y="282385"/>
                  </a:lnTo>
                  <a:lnTo>
                    <a:pt x="5035970" y="299636"/>
                  </a:lnTo>
                  <a:lnTo>
                    <a:pt x="5083202" y="310448"/>
                  </a:lnTo>
                  <a:lnTo>
                    <a:pt x="5127075" y="321407"/>
                  </a:lnTo>
                  <a:lnTo>
                    <a:pt x="5167603" y="332504"/>
                  </a:lnTo>
                  <a:lnTo>
                    <a:pt x="5204801" y="343725"/>
                  </a:lnTo>
                  <a:lnTo>
                    <a:pt x="5269262" y="366497"/>
                  </a:lnTo>
                  <a:lnTo>
                    <a:pt x="5320570" y="389631"/>
                  </a:lnTo>
                  <a:lnTo>
                    <a:pt x="5358837" y="413034"/>
                  </a:lnTo>
                  <a:lnTo>
                    <a:pt x="5392032" y="448440"/>
                  </a:lnTo>
                  <a:lnTo>
                    <a:pt x="5398189" y="472111"/>
                  </a:lnTo>
                  <a:lnTo>
                    <a:pt x="5396518" y="483932"/>
                  </a:lnTo>
                  <a:lnTo>
                    <a:pt x="5372675" y="519197"/>
                  </a:lnTo>
                  <a:lnTo>
                    <a:pt x="5341229" y="542428"/>
                  </a:lnTo>
                  <a:lnTo>
                    <a:pt x="5297473" y="565326"/>
                  </a:lnTo>
                  <a:lnTo>
                    <a:pt x="5241519" y="587801"/>
                  </a:lnTo>
                  <a:lnTo>
                    <a:pt x="5173481" y="609759"/>
                  </a:lnTo>
                  <a:lnTo>
                    <a:pt x="5134966" y="620516"/>
                  </a:lnTo>
                  <a:lnTo>
                    <a:pt x="5093471" y="631108"/>
                  </a:lnTo>
                  <a:lnTo>
                    <a:pt x="5049012" y="641525"/>
                  </a:lnTo>
                  <a:lnTo>
                    <a:pt x="5001602" y="651756"/>
                  </a:lnTo>
                  <a:lnTo>
                    <a:pt x="4951254" y="661788"/>
                  </a:lnTo>
                  <a:lnTo>
                    <a:pt x="4897984" y="671609"/>
                  </a:lnTo>
                  <a:lnTo>
                    <a:pt x="4841806" y="681210"/>
                  </a:lnTo>
                  <a:lnTo>
                    <a:pt x="4782733" y="690577"/>
                  </a:lnTo>
                  <a:lnTo>
                    <a:pt x="4720779" y="699699"/>
                  </a:lnTo>
                  <a:lnTo>
                    <a:pt x="4655958" y="708566"/>
                  </a:lnTo>
                  <a:lnTo>
                    <a:pt x="4588286" y="717164"/>
                  </a:lnTo>
                  <a:lnTo>
                    <a:pt x="4517774" y="725483"/>
                  </a:lnTo>
                  <a:lnTo>
                    <a:pt x="4444439" y="733511"/>
                  </a:lnTo>
                  <a:lnTo>
                    <a:pt x="4398401" y="738253"/>
                  </a:lnTo>
                  <a:lnTo>
                    <a:pt x="4351778" y="742834"/>
                  </a:lnTo>
                  <a:lnTo>
                    <a:pt x="4304591" y="747255"/>
                  </a:lnTo>
                  <a:lnTo>
                    <a:pt x="4256858" y="751516"/>
                  </a:lnTo>
                  <a:lnTo>
                    <a:pt x="4208601" y="755617"/>
                  </a:lnTo>
                  <a:lnTo>
                    <a:pt x="4159840" y="759559"/>
                  </a:lnTo>
                  <a:lnTo>
                    <a:pt x="4110595" y="763342"/>
                  </a:lnTo>
                  <a:lnTo>
                    <a:pt x="4060887" y="766966"/>
                  </a:lnTo>
                  <a:lnTo>
                    <a:pt x="4010736" y="770430"/>
                  </a:lnTo>
                  <a:lnTo>
                    <a:pt x="3960161" y="773736"/>
                  </a:lnTo>
                  <a:lnTo>
                    <a:pt x="3909184" y="776883"/>
                  </a:lnTo>
                  <a:lnTo>
                    <a:pt x="3857825" y="779871"/>
                  </a:lnTo>
                  <a:lnTo>
                    <a:pt x="3806103" y="782701"/>
                  </a:lnTo>
                  <a:lnTo>
                    <a:pt x="3754040" y="785373"/>
                  </a:lnTo>
                  <a:lnTo>
                    <a:pt x="3701655" y="787887"/>
                  </a:lnTo>
                  <a:lnTo>
                    <a:pt x="3648969" y="790243"/>
                  </a:lnTo>
                  <a:lnTo>
                    <a:pt x="3596002" y="792442"/>
                  </a:lnTo>
                  <a:lnTo>
                    <a:pt x="3542775" y="794483"/>
                  </a:lnTo>
                  <a:lnTo>
                    <a:pt x="3489307" y="796367"/>
                  </a:lnTo>
                  <a:lnTo>
                    <a:pt x="3435619" y="798093"/>
                  </a:lnTo>
                  <a:lnTo>
                    <a:pt x="3381731" y="799663"/>
                  </a:lnTo>
                  <a:lnTo>
                    <a:pt x="3327664" y="801075"/>
                  </a:lnTo>
                  <a:lnTo>
                    <a:pt x="3273438" y="802332"/>
                  </a:lnTo>
                  <a:lnTo>
                    <a:pt x="3219073" y="803431"/>
                  </a:lnTo>
                  <a:lnTo>
                    <a:pt x="3164589" y="804375"/>
                  </a:lnTo>
                  <a:lnTo>
                    <a:pt x="3110007" y="805162"/>
                  </a:lnTo>
                  <a:lnTo>
                    <a:pt x="3055347" y="805793"/>
                  </a:lnTo>
                  <a:lnTo>
                    <a:pt x="3000630" y="806269"/>
                  </a:lnTo>
                  <a:lnTo>
                    <a:pt x="2945875" y="806588"/>
                  </a:lnTo>
                  <a:lnTo>
                    <a:pt x="2891102" y="806753"/>
                  </a:lnTo>
                  <a:lnTo>
                    <a:pt x="2836333" y="806762"/>
                  </a:lnTo>
                  <a:lnTo>
                    <a:pt x="2781587" y="806616"/>
                  </a:lnTo>
                  <a:lnTo>
                    <a:pt x="2726885" y="806315"/>
                  </a:lnTo>
                  <a:lnTo>
                    <a:pt x="2672248" y="805859"/>
                  </a:lnTo>
                  <a:lnTo>
                    <a:pt x="2617694" y="805249"/>
                  </a:lnTo>
                  <a:lnTo>
                    <a:pt x="2563245" y="804484"/>
                  </a:lnTo>
                  <a:lnTo>
                    <a:pt x="2508921" y="803565"/>
                  </a:lnTo>
                  <a:lnTo>
                    <a:pt x="2454742" y="802492"/>
                  </a:lnTo>
                  <a:lnTo>
                    <a:pt x="2400728" y="801265"/>
                  </a:lnTo>
                  <a:lnTo>
                    <a:pt x="2346900" y="799884"/>
                  </a:lnTo>
                  <a:lnTo>
                    <a:pt x="2293279" y="798350"/>
                  </a:lnTo>
                  <a:lnTo>
                    <a:pt x="2239883" y="796662"/>
                  </a:lnTo>
                  <a:lnTo>
                    <a:pt x="2186735" y="794821"/>
                  </a:lnTo>
                  <a:lnTo>
                    <a:pt x="2133853" y="792826"/>
                  </a:lnTo>
                  <a:lnTo>
                    <a:pt x="2081258" y="790679"/>
                  </a:lnTo>
                  <a:lnTo>
                    <a:pt x="2028971" y="788380"/>
                  </a:lnTo>
                  <a:lnTo>
                    <a:pt x="1977012" y="785927"/>
                  </a:lnTo>
                  <a:lnTo>
                    <a:pt x="1925400" y="783322"/>
                  </a:lnTo>
                  <a:lnTo>
                    <a:pt x="1874158" y="780565"/>
                  </a:lnTo>
                  <a:lnTo>
                    <a:pt x="1823303" y="777656"/>
                  </a:lnTo>
                  <a:lnTo>
                    <a:pt x="1772858" y="774595"/>
                  </a:lnTo>
                  <a:lnTo>
                    <a:pt x="1722842" y="771382"/>
                  </a:lnTo>
                  <a:lnTo>
                    <a:pt x="1673275" y="768018"/>
                  </a:lnTo>
                  <a:lnTo>
                    <a:pt x="1624179" y="764502"/>
                  </a:lnTo>
                  <a:lnTo>
                    <a:pt x="1575572" y="760835"/>
                  </a:lnTo>
                  <a:lnTo>
                    <a:pt x="1527476" y="757017"/>
                  </a:lnTo>
                  <a:lnTo>
                    <a:pt x="1479910" y="753048"/>
                  </a:lnTo>
                  <a:lnTo>
                    <a:pt x="1432896" y="748929"/>
                  </a:lnTo>
                  <a:lnTo>
                    <a:pt x="1386452" y="744659"/>
                  </a:lnTo>
                  <a:lnTo>
                    <a:pt x="1340601" y="740238"/>
                  </a:lnTo>
                  <a:lnTo>
                    <a:pt x="1295361" y="735667"/>
                  </a:lnTo>
                  <a:lnTo>
                    <a:pt x="1250753" y="730947"/>
                  </a:lnTo>
                  <a:lnTo>
                    <a:pt x="1206797" y="726076"/>
                  </a:lnTo>
                  <a:lnTo>
                    <a:pt x="1163515" y="721056"/>
                  </a:lnTo>
                  <a:lnTo>
                    <a:pt x="1120925" y="715886"/>
                  </a:lnTo>
                  <a:lnTo>
                    <a:pt x="1079049" y="710566"/>
                  </a:lnTo>
                  <a:lnTo>
                    <a:pt x="1037906" y="705098"/>
                  </a:lnTo>
                  <a:lnTo>
                    <a:pt x="969567" y="695438"/>
                  </a:lnTo>
                  <a:lnTo>
                    <a:pt x="904632" y="685511"/>
                  </a:lnTo>
                  <a:lnTo>
                    <a:pt x="843104" y="675332"/>
                  </a:lnTo>
                  <a:lnTo>
                    <a:pt x="784987" y="664913"/>
                  </a:lnTo>
                  <a:lnTo>
                    <a:pt x="730284" y="654269"/>
                  </a:lnTo>
                  <a:lnTo>
                    <a:pt x="678998" y="643412"/>
                  </a:lnTo>
                  <a:lnTo>
                    <a:pt x="631132" y="632357"/>
                  </a:lnTo>
                  <a:lnTo>
                    <a:pt x="586691" y="621117"/>
                  </a:lnTo>
                  <a:lnTo>
                    <a:pt x="545678" y="609706"/>
                  </a:lnTo>
                  <a:lnTo>
                    <a:pt x="508095" y="598138"/>
                  </a:lnTo>
                  <a:lnTo>
                    <a:pt x="443235" y="574581"/>
                  </a:lnTo>
                  <a:lnTo>
                    <a:pt x="392140" y="550557"/>
                  </a:lnTo>
                  <a:lnTo>
                    <a:pt x="354835" y="526174"/>
                  </a:lnTo>
                  <a:lnTo>
                    <a:pt x="324796" y="489164"/>
                  </a:lnTo>
                  <a:lnTo>
                    <a:pt x="321708" y="476766"/>
                  </a:lnTo>
                  <a:lnTo>
                    <a:pt x="322088" y="464359"/>
                  </a:lnTo>
                  <a:lnTo>
                    <a:pt x="344070" y="427226"/>
                  </a:lnTo>
                  <a:lnTo>
                    <a:pt x="376127" y="402678"/>
                  </a:lnTo>
                  <a:lnTo>
                    <a:pt x="422138" y="378424"/>
                  </a:lnTo>
                  <a:lnTo>
                    <a:pt x="482130" y="354571"/>
                  </a:lnTo>
                  <a:lnTo>
                    <a:pt x="556129" y="331230"/>
                  </a:lnTo>
                  <a:lnTo>
                    <a:pt x="598390" y="319784"/>
                  </a:lnTo>
                  <a:lnTo>
                    <a:pt x="644164" y="308507"/>
                  </a:lnTo>
                  <a:lnTo>
                    <a:pt x="693452" y="297412"/>
                  </a:lnTo>
                  <a:lnTo>
                    <a:pt x="746260" y="286513"/>
                  </a:lnTo>
                  <a:lnTo>
                    <a:pt x="802589" y="275823"/>
                  </a:lnTo>
                  <a:lnTo>
                    <a:pt x="862445" y="265355"/>
                  </a:lnTo>
                  <a:lnTo>
                    <a:pt x="925829" y="255124"/>
                  </a:lnTo>
                  <a:lnTo>
                    <a:pt x="0" y="0"/>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6576100" y="3534438"/>
            <a:ext cx="3331845" cy="448309"/>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１対１で話してもらってようやく自分に話してくれているんだと言うことが分かる</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19" name="object 19"/>
          <p:cNvGrpSpPr/>
          <p:nvPr/>
        </p:nvGrpSpPr>
        <p:grpSpPr>
          <a:xfrm>
            <a:off x="7080898" y="4281328"/>
            <a:ext cx="4532630" cy="825500"/>
            <a:chOff x="7080898" y="4281328"/>
            <a:chExt cx="4532630" cy="825500"/>
          </a:xfrm>
        </p:grpSpPr>
        <p:sp>
          <p:nvSpPr>
            <p:cNvPr id="20" name="object 20"/>
            <p:cNvSpPr/>
            <p:nvPr/>
          </p:nvSpPr>
          <p:spPr>
            <a:xfrm>
              <a:off x="7085661" y="4286090"/>
              <a:ext cx="4523105" cy="815975"/>
            </a:xfrm>
            <a:custGeom>
              <a:avLst/>
              <a:gdLst/>
              <a:ahLst/>
              <a:cxnLst/>
              <a:rect l="l" t="t" r="r" b="b"/>
              <a:pathLst>
                <a:path w="4523105" h="815975">
                  <a:moveTo>
                    <a:pt x="2616819" y="815766"/>
                  </a:moveTo>
                  <a:lnTo>
                    <a:pt x="2478511" y="814502"/>
                  </a:lnTo>
                  <a:lnTo>
                    <a:pt x="2330540" y="810748"/>
                  </a:lnTo>
                  <a:lnTo>
                    <a:pt x="2186422" y="804622"/>
                  </a:lnTo>
                  <a:lnTo>
                    <a:pt x="2046580" y="796221"/>
                  </a:lnTo>
                  <a:lnTo>
                    <a:pt x="1911436" y="785641"/>
                  </a:lnTo>
                  <a:lnTo>
                    <a:pt x="1781410" y="772978"/>
                  </a:lnTo>
                  <a:lnTo>
                    <a:pt x="1718449" y="765896"/>
                  </a:lnTo>
                  <a:lnTo>
                    <a:pt x="1656926" y="758330"/>
                  </a:lnTo>
                  <a:lnTo>
                    <a:pt x="1596894" y="750292"/>
                  </a:lnTo>
                  <a:lnTo>
                    <a:pt x="1538405" y="741793"/>
                  </a:lnTo>
                  <a:lnTo>
                    <a:pt x="1481513" y="732846"/>
                  </a:lnTo>
                  <a:lnTo>
                    <a:pt x="1426270" y="723463"/>
                  </a:lnTo>
                  <a:lnTo>
                    <a:pt x="1372728" y="713656"/>
                  </a:lnTo>
                  <a:lnTo>
                    <a:pt x="1320941" y="703437"/>
                  </a:lnTo>
                  <a:lnTo>
                    <a:pt x="1270961" y="692818"/>
                  </a:lnTo>
                  <a:lnTo>
                    <a:pt x="1222841" y="681811"/>
                  </a:lnTo>
                  <a:lnTo>
                    <a:pt x="1176634" y="670428"/>
                  </a:lnTo>
                  <a:lnTo>
                    <a:pt x="1132392" y="658681"/>
                  </a:lnTo>
                  <a:lnTo>
                    <a:pt x="1090169" y="646583"/>
                  </a:lnTo>
                  <a:lnTo>
                    <a:pt x="1050016" y="634146"/>
                  </a:lnTo>
                  <a:lnTo>
                    <a:pt x="1011987" y="621380"/>
                  </a:lnTo>
                  <a:lnTo>
                    <a:pt x="976135" y="608299"/>
                  </a:lnTo>
                  <a:lnTo>
                    <a:pt x="911170" y="581240"/>
                  </a:lnTo>
                  <a:lnTo>
                    <a:pt x="855544" y="553063"/>
                  </a:lnTo>
                  <a:lnTo>
                    <a:pt x="809678" y="523865"/>
                  </a:lnTo>
                  <a:lnTo>
                    <a:pt x="773994" y="493743"/>
                  </a:lnTo>
                  <a:lnTo>
                    <a:pt x="748915" y="462794"/>
                  </a:lnTo>
                  <a:lnTo>
                    <a:pt x="732102" y="415029"/>
                  </a:lnTo>
                  <a:lnTo>
                    <a:pt x="0" y="308230"/>
                  </a:lnTo>
                  <a:lnTo>
                    <a:pt x="857702" y="261750"/>
                  </a:lnTo>
                  <a:lnTo>
                    <a:pt x="881416" y="249085"/>
                  </a:lnTo>
                  <a:lnTo>
                    <a:pt x="906890" y="236678"/>
                  </a:lnTo>
                  <a:lnTo>
                    <a:pt x="962949" y="212654"/>
                  </a:lnTo>
                  <a:lnTo>
                    <a:pt x="1025542" y="189716"/>
                  </a:lnTo>
                  <a:lnTo>
                    <a:pt x="1094336" y="167900"/>
                  </a:lnTo>
                  <a:lnTo>
                    <a:pt x="1168994" y="147242"/>
                  </a:lnTo>
                  <a:lnTo>
                    <a:pt x="1208418" y="137359"/>
                  </a:lnTo>
                  <a:lnTo>
                    <a:pt x="1249183" y="127779"/>
                  </a:lnTo>
                  <a:lnTo>
                    <a:pt x="1291246" y="118507"/>
                  </a:lnTo>
                  <a:lnTo>
                    <a:pt x="1334566" y="109547"/>
                  </a:lnTo>
                  <a:lnTo>
                    <a:pt x="1379101" y="100903"/>
                  </a:lnTo>
                  <a:lnTo>
                    <a:pt x="1424808" y="92581"/>
                  </a:lnTo>
                  <a:lnTo>
                    <a:pt x="1471647" y="84585"/>
                  </a:lnTo>
                  <a:lnTo>
                    <a:pt x="1519576" y="76920"/>
                  </a:lnTo>
                  <a:lnTo>
                    <a:pt x="1568551" y="69589"/>
                  </a:lnTo>
                  <a:lnTo>
                    <a:pt x="1669477" y="55952"/>
                  </a:lnTo>
                  <a:lnTo>
                    <a:pt x="1774089" y="43708"/>
                  </a:lnTo>
                  <a:lnTo>
                    <a:pt x="1882053" y="32895"/>
                  </a:lnTo>
                  <a:lnTo>
                    <a:pt x="1993033" y="23550"/>
                  </a:lnTo>
                  <a:lnTo>
                    <a:pt x="2106695" y="15708"/>
                  </a:lnTo>
                  <a:lnTo>
                    <a:pt x="2222703" y="9406"/>
                  </a:lnTo>
                  <a:lnTo>
                    <a:pt x="2340723" y="4680"/>
                  </a:lnTo>
                  <a:lnTo>
                    <a:pt x="2460418" y="1567"/>
                  </a:lnTo>
                  <a:lnTo>
                    <a:pt x="2593330" y="0"/>
                  </a:lnTo>
                  <a:lnTo>
                    <a:pt x="2642371" y="0"/>
                  </a:lnTo>
                  <a:lnTo>
                    <a:pt x="2764791" y="1077"/>
                  </a:lnTo>
                  <a:lnTo>
                    <a:pt x="2887713" y="3893"/>
                  </a:lnTo>
                  <a:lnTo>
                    <a:pt x="3010804" y="8486"/>
                  </a:lnTo>
                  <a:lnTo>
                    <a:pt x="3133728" y="14891"/>
                  </a:lnTo>
                  <a:lnTo>
                    <a:pt x="3211315" y="19902"/>
                  </a:lnTo>
                  <a:lnTo>
                    <a:pt x="3287218" y="25565"/>
                  </a:lnTo>
                  <a:lnTo>
                    <a:pt x="3361386" y="31861"/>
                  </a:lnTo>
                  <a:lnTo>
                    <a:pt x="3433767" y="38774"/>
                  </a:lnTo>
                  <a:lnTo>
                    <a:pt x="3504309" y="46285"/>
                  </a:lnTo>
                  <a:lnTo>
                    <a:pt x="3572959" y="54376"/>
                  </a:lnTo>
                  <a:lnTo>
                    <a:pt x="3639665" y="63031"/>
                  </a:lnTo>
                  <a:lnTo>
                    <a:pt x="3704375" y="72230"/>
                  </a:lnTo>
                  <a:lnTo>
                    <a:pt x="3767037" y="81956"/>
                  </a:lnTo>
                  <a:lnTo>
                    <a:pt x="3827598" y="92191"/>
                  </a:lnTo>
                  <a:lnTo>
                    <a:pt x="3886006" y="102918"/>
                  </a:lnTo>
                  <a:lnTo>
                    <a:pt x="3942210" y="114119"/>
                  </a:lnTo>
                  <a:lnTo>
                    <a:pt x="3996156" y="125775"/>
                  </a:lnTo>
                  <a:lnTo>
                    <a:pt x="4047793" y="137870"/>
                  </a:lnTo>
                  <a:lnTo>
                    <a:pt x="4097068" y="150385"/>
                  </a:lnTo>
                  <a:lnTo>
                    <a:pt x="4143929" y="163302"/>
                  </a:lnTo>
                  <a:lnTo>
                    <a:pt x="4188324" y="176604"/>
                  </a:lnTo>
                  <a:lnTo>
                    <a:pt x="4230201" y="190272"/>
                  </a:lnTo>
                  <a:lnTo>
                    <a:pt x="4269507" y="204290"/>
                  </a:lnTo>
                  <a:lnTo>
                    <a:pt x="4306191" y="218639"/>
                  </a:lnTo>
                  <a:lnTo>
                    <a:pt x="4371481" y="248259"/>
                  </a:lnTo>
                  <a:lnTo>
                    <a:pt x="4425653" y="278990"/>
                  </a:lnTo>
                  <a:lnTo>
                    <a:pt x="4468290" y="310689"/>
                  </a:lnTo>
                  <a:lnTo>
                    <a:pt x="4498973" y="343215"/>
                  </a:lnTo>
                  <a:lnTo>
                    <a:pt x="4521672" y="393241"/>
                  </a:lnTo>
                  <a:lnTo>
                    <a:pt x="4522810" y="410175"/>
                  </a:lnTo>
                  <a:lnTo>
                    <a:pt x="4520645" y="427208"/>
                  </a:lnTo>
                  <a:lnTo>
                    <a:pt x="4493820" y="478729"/>
                  </a:lnTo>
                  <a:lnTo>
                    <a:pt x="4464882" y="507859"/>
                  </a:lnTo>
                  <a:lnTo>
                    <a:pt x="4426773" y="536086"/>
                  </a:lnTo>
                  <a:lnTo>
                    <a:pt x="4379882" y="563345"/>
                  </a:lnTo>
                  <a:lnTo>
                    <a:pt x="4324598" y="589572"/>
                  </a:lnTo>
                  <a:lnTo>
                    <a:pt x="4261312" y="614701"/>
                  </a:lnTo>
                  <a:lnTo>
                    <a:pt x="4190414" y="638668"/>
                  </a:lnTo>
                  <a:lnTo>
                    <a:pt x="4152231" y="650195"/>
                  </a:lnTo>
                  <a:lnTo>
                    <a:pt x="4112292" y="661407"/>
                  </a:lnTo>
                  <a:lnTo>
                    <a:pt x="4070645" y="672296"/>
                  </a:lnTo>
                  <a:lnTo>
                    <a:pt x="4027338" y="682854"/>
                  </a:lnTo>
                  <a:lnTo>
                    <a:pt x="3982421" y="693072"/>
                  </a:lnTo>
                  <a:lnTo>
                    <a:pt x="3935941" y="702943"/>
                  </a:lnTo>
                  <a:lnTo>
                    <a:pt x="3887948" y="712458"/>
                  </a:lnTo>
                  <a:lnTo>
                    <a:pt x="3838490" y="721610"/>
                  </a:lnTo>
                  <a:lnTo>
                    <a:pt x="3787617" y="730390"/>
                  </a:lnTo>
                  <a:lnTo>
                    <a:pt x="3735377" y="738790"/>
                  </a:lnTo>
                  <a:lnTo>
                    <a:pt x="3681818" y="746802"/>
                  </a:lnTo>
                  <a:lnTo>
                    <a:pt x="3626989" y="754418"/>
                  </a:lnTo>
                  <a:lnTo>
                    <a:pt x="3513718" y="768428"/>
                  </a:lnTo>
                  <a:lnTo>
                    <a:pt x="3395953" y="780757"/>
                  </a:lnTo>
                  <a:lnTo>
                    <a:pt x="3274083" y="791338"/>
                  </a:lnTo>
                  <a:lnTo>
                    <a:pt x="3148500" y="800108"/>
                  </a:lnTo>
                  <a:lnTo>
                    <a:pt x="3019592" y="807000"/>
                  </a:lnTo>
                  <a:lnTo>
                    <a:pt x="2887749" y="811951"/>
                  </a:lnTo>
                  <a:lnTo>
                    <a:pt x="2753361" y="814894"/>
                  </a:lnTo>
                  <a:lnTo>
                    <a:pt x="2616819" y="815766"/>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7085661" y="4286090"/>
              <a:ext cx="4523105" cy="815975"/>
            </a:xfrm>
            <a:custGeom>
              <a:avLst/>
              <a:gdLst/>
              <a:ahLst/>
              <a:cxnLst/>
              <a:rect l="l" t="t" r="r" b="b"/>
              <a:pathLst>
                <a:path w="4523105" h="815975">
                  <a:moveTo>
                    <a:pt x="0" y="308230"/>
                  </a:moveTo>
                  <a:lnTo>
                    <a:pt x="857702" y="261750"/>
                  </a:lnTo>
                  <a:lnTo>
                    <a:pt x="881416" y="249085"/>
                  </a:lnTo>
                  <a:lnTo>
                    <a:pt x="906890" y="236678"/>
                  </a:lnTo>
                  <a:lnTo>
                    <a:pt x="962949" y="212654"/>
                  </a:lnTo>
                  <a:lnTo>
                    <a:pt x="1025542" y="189716"/>
                  </a:lnTo>
                  <a:lnTo>
                    <a:pt x="1094336" y="167900"/>
                  </a:lnTo>
                  <a:lnTo>
                    <a:pt x="1168994" y="147242"/>
                  </a:lnTo>
                  <a:lnTo>
                    <a:pt x="1208418" y="137359"/>
                  </a:lnTo>
                  <a:lnTo>
                    <a:pt x="1249183" y="127779"/>
                  </a:lnTo>
                  <a:lnTo>
                    <a:pt x="1291246" y="118507"/>
                  </a:lnTo>
                  <a:lnTo>
                    <a:pt x="1334566" y="109547"/>
                  </a:lnTo>
                  <a:lnTo>
                    <a:pt x="1379101" y="100903"/>
                  </a:lnTo>
                  <a:lnTo>
                    <a:pt x="1424808" y="92581"/>
                  </a:lnTo>
                  <a:lnTo>
                    <a:pt x="1471647" y="84585"/>
                  </a:lnTo>
                  <a:lnTo>
                    <a:pt x="1519576" y="76920"/>
                  </a:lnTo>
                  <a:lnTo>
                    <a:pt x="1568551" y="69589"/>
                  </a:lnTo>
                  <a:lnTo>
                    <a:pt x="1618532" y="62598"/>
                  </a:lnTo>
                  <a:lnTo>
                    <a:pt x="1669477" y="55952"/>
                  </a:lnTo>
                  <a:lnTo>
                    <a:pt x="1721343" y="49653"/>
                  </a:lnTo>
                  <a:lnTo>
                    <a:pt x="1774089" y="43708"/>
                  </a:lnTo>
                  <a:lnTo>
                    <a:pt x="1827673" y="38121"/>
                  </a:lnTo>
                  <a:lnTo>
                    <a:pt x="1882053" y="32895"/>
                  </a:lnTo>
                  <a:lnTo>
                    <a:pt x="1937187" y="28037"/>
                  </a:lnTo>
                  <a:lnTo>
                    <a:pt x="1993033" y="23550"/>
                  </a:lnTo>
                  <a:lnTo>
                    <a:pt x="2049550" y="19439"/>
                  </a:lnTo>
                  <a:lnTo>
                    <a:pt x="2106695" y="15708"/>
                  </a:lnTo>
                  <a:lnTo>
                    <a:pt x="2164427" y="12362"/>
                  </a:lnTo>
                  <a:lnTo>
                    <a:pt x="2222703" y="9406"/>
                  </a:lnTo>
                  <a:lnTo>
                    <a:pt x="2281482" y="6844"/>
                  </a:lnTo>
                  <a:lnTo>
                    <a:pt x="2340723" y="4680"/>
                  </a:lnTo>
                  <a:lnTo>
                    <a:pt x="2400382" y="2919"/>
                  </a:lnTo>
                  <a:lnTo>
                    <a:pt x="2460418" y="1567"/>
                  </a:lnTo>
                  <a:lnTo>
                    <a:pt x="2520790" y="626"/>
                  </a:lnTo>
                  <a:lnTo>
                    <a:pt x="2581455" y="102"/>
                  </a:lnTo>
                  <a:lnTo>
                    <a:pt x="2642371" y="0"/>
                  </a:lnTo>
                  <a:lnTo>
                    <a:pt x="2703497" y="323"/>
                  </a:lnTo>
                  <a:lnTo>
                    <a:pt x="2764791" y="1077"/>
                  </a:lnTo>
                  <a:lnTo>
                    <a:pt x="2826210" y="2265"/>
                  </a:lnTo>
                  <a:lnTo>
                    <a:pt x="2887713" y="3893"/>
                  </a:lnTo>
                  <a:lnTo>
                    <a:pt x="2949259" y="5965"/>
                  </a:lnTo>
                  <a:lnTo>
                    <a:pt x="3010804" y="8486"/>
                  </a:lnTo>
                  <a:lnTo>
                    <a:pt x="3072308" y="11460"/>
                  </a:lnTo>
                  <a:lnTo>
                    <a:pt x="3133728" y="14891"/>
                  </a:lnTo>
                  <a:lnTo>
                    <a:pt x="3211315" y="19902"/>
                  </a:lnTo>
                  <a:lnTo>
                    <a:pt x="3287218" y="25565"/>
                  </a:lnTo>
                  <a:lnTo>
                    <a:pt x="3361386" y="31861"/>
                  </a:lnTo>
                  <a:lnTo>
                    <a:pt x="3433767" y="38774"/>
                  </a:lnTo>
                  <a:lnTo>
                    <a:pt x="3504309" y="46285"/>
                  </a:lnTo>
                  <a:lnTo>
                    <a:pt x="3572959" y="54376"/>
                  </a:lnTo>
                  <a:lnTo>
                    <a:pt x="3639665" y="63031"/>
                  </a:lnTo>
                  <a:lnTo>
                    <a:pt x="3704375" y="72230"/>
                  </a:lnTo>
                  <a:lnTo>
                    <a:pt x="3767037" y="81956"/>
                  </a:lnTo>
                  <a:lnTo>
                    <a:pt x="3827598" y="92191"/>
                  </a:lnTo>
                  <a:lnTo>
                    <a:pt x="3886006" y="102918"/>
                  </a:lnTo>
                  <a:lnTo>
                    <a:pt x="3942210" y="114119"/>
                  </a:lnTo>
                  <a:lnTo>
                    <a:pt x="3996156" y="125775"/>
                  </a:lnTo>
                  <a:lnTo>
                    <a:pt x="4047793" y="137870"/>
                  </a:lnTo>
                  <a:lnTo>
                    <a:pt x="4097068" y="150385"/>
                  </a:lnTo>
                  <a:lnTo>
                    <a:pt x="4143929" y="163302"/>
                  </a:lnTo>
                  <a:lnTo>
                    <a:pt x="4188324" y="176604"/>
                  </a:lnTo>
                  <a:lnTo>
                    <a:pt x="4230201" y="190272"/>
                  </a:lnTo>
                  <a:lnTo>
                    <a:pt x="4269507" y="204290"/>
                  </a:lnTo>
                  <a:lnTo>
                    <a:pt x="4306191" y="218639"/>
                  </a:lnTo>
                  <a:lnTo>
                    <a:pt x="4371481" y="248259"/>
                  </a:lnTo>
                  <a:lnTo>
                    <a:pt x="4425653" y="278990"/>
                  </a:lnTo>
                  <a:lnTo>
                    <a:pt x="4468290" y="310689"/>
                  </a:lnTo>
                  <a:lnTo>
                    <a:pt x="4498973" y="343215"/>
                  </a:lnTo>
                  <a:lnTo>
                    <a:pt x="4521672" y="393241"/>
                  </a:lnTo>
                  <a:lnTo>
                    <a:pt x="4522810" y="410175"/>
                  </a:lnTo>
                  <a:lnTo>
                    <a:pt x="4520645" y="427208"/>
                  </a:lnTo>
                  <a:lnTo>
                    <a:pt x="4493820" y="478729"/>
                  </a:lnTo>
                  <a:lnTo>
                    <a:pt x="4464882" y="507859"/>
                  </a:lnTo>
                  <a:lnTo>
                    <a:pt x="4426773" y="536086"/>
                  </a:lnTo>
                  <a:lnTo>
                    <a:pt x="4379882" y="563345"/>
                  </a:lnTo>
                  <a:lnTo>
                    <a:pt x="4324598" y="589572"/>
                  </a:lnTo>
                  <a:lnTo>
                    <a:pt x="4261312" y="614701"/>
                  </a:lnTo>
                  <a:lnTo>
                    <a:pt x="4190414" y="638668"/>
                  </a:lnTo>
                  <a:lnTo>
                    <a:pt x="4152231" y="650195"/>
                  </a:lnTo>
                  <a:lnTo>
                    <a:pt x="4112292" y="661407"/>
                  </a:lnTo>
                  <a:lnTo>
                    <a:pt x="4070645" y="672296"/>
                  </a:lnTo>
                  <a:lnTo>
                    <a:pt x="4027338" y="682854"/>
                  </a:lnTo>
                  <a:lnTo>
                    <a:pt x="3982421" y="693072"/>
                  </a:lnTo>
                  <a:lnTo>
                    <a:pt x="3935941" y="702943"/>
                  </a:lnTo>
                  <a:lnTo>
                    <a:pt x="3887948" y="712458"/>
                  </a:lnTo>
                  <a:lnTo>
                    <a:pt x="3838490" y="721610"/>
                  </a:lnTo>
                  <a:lnTo>
                    <a:pt x="3787617" y="730390"/>
                  </a:lnTo>
                  <a:lnTo>
                    <a:pt x="3735377" y="738790"/>
                  </a:lnTo>
                  <a:lnTo>
                    <a:pt x="3681818" y="746802"/>
                  </a:lnTo>
                  <a:lnTo>
                    <a:pt x="3626989" y="754418"/>
                  </a:lnTo>
                  <a:lnTo>
                    <a:pt x="3570940" y="761629"/>
                  </a:lnTo>
                  <a:lnTo>
                    <a:pt x="3513718" y="768428"/>
                  </a:lnTo>
                  <a:lnTo>
                    <a:pt x="3455373" y="774807"/>
                  </a:lnTo>
                  <a:lnTo>
                    <a:pt x="3395953" y="780757"/>
                  </a:lnTo>
                  <a:lnTo>
                    <a:pt x="3335507" y="786270"/>
                  </a:lnTo>
                  <a:lnTo>
                    <a:pt x="3274083" y="791338"/>
                  </a:lnTo>
                  <a:lnTo>
                    <a:pt x="3211731" y="795954"/>
                  </a:lnTo>
                  <a:lnTo>
                    <a:pt x="3148500" y="800108"/>
                  </a:lnTo>
                  <a:lnTo>
                    <a:pt x="3084437" y="803793"/>
                  </a:lnTo>
                  <a:lnTo>
                    <a:pt x="3019592" y="807000"/>
                  </a:lnTo>
                  <a:lnTo>
                    <a:pt x="2954013" y="809722"/>
                  </a:lnTo>
                  <a:lnTo>
                    <a:pt x="2887749" y="811951"/>
                  </a:lnTo>
                  <a:lnTo>
                    <a:pt x="2820849" y="813678"/>
                  </a:lnTo>
                  <a:lnTo>
                    <a:pt x="2753361" y="814894"/>
                  </a:lnTo>
                  <a:lnTo>
                    <a:pt x="2685335" y="815594"/>
                  </a:lnTo>
                  <a:lnTo>
                    <a:pt x="2616819" y="815766"/>
                  </a:lnTo>
                  <a:lnTo>
                    <a:pt x="2547861" y="815405"/>
                  </a:lnTo>
                  <a:lnTo>
                    <a:pt x="2478511" y="814502"/>
                  </a:lnTo>
                  <a:lnTo>
                    <a:pt x="2404070" y="812927"/>
                  </a:lnTo>
                  <a:lnTo>
                    <a:pt x="2330540" y="810748"/>
                  </a:lnTo>
                  <a:lnTo>
                    <a:pt x="2257973" y="807975"/>
                  </a:lnTo>
                  <a:lnTo>
                    <a:pt x="2186422" y="804622"/>
                  </a:lnTo>
                  <a:lnTo>
                    <a:pt x="2115940" y="800700"/>
                  </a:lnTo>
                  <a:lnTo>
                    <a:pt x="2046580" y="796221"/>
                  </a:lnTo>
                  <a:lnTo>
                    <a:pt x="1978394" y="791197"/>
                  </a:lnTo>
                  <a:lnTo>
                    <a:pt x="1911436" y="785641"/>
                  </a:lnTo>
                  <a:lnTo>
                    <a:pt x="1845757" y="779564"/>
                  </a:lnTo>
                  <a:lnTo>
                    <a:pt x="1781410" y="772978"/>
                  </a:lnTo>
                  <a:lnTo>
                    <a:pt x="1718449" y="765897"/>
                  </a:lnTo>
                  <a:lnTo>
                    <a:pt x="1656926" y="758330"/>
                  </a:lnTo>
                  <a:lnTo>
                    <a:pt x="1596894" y="750292"/>
                  </a:lnTo>
                  <a:lnTo>
                    <a:pt x="1538405" y="741793"/>
                  </a:lnTo>
                  <a:lnTo>
                    <a:pt x="1481513" y="732846"/>
                  </a:lnTo>
                  <a:lnTo>
                    <a:pt x="1426270" y="723463"/>
                  </a:lnTo>
                  <a:lnTo>
                    <a:pt x="1372728" y="713656"/>
                  </a:lnTo>
                  <a:lnTo>
                    <a:pt x="1320941" y="703437"/>
                  </a:lnTo>
                  <a:lnTo>
                    <a:pt x="1270961" y="692818"/>
                  </a:lnTo>
                  <a:lnTo>
                    <a:pt x="1222841" y="681811"/>
                  </a:lnTo>
                  <a:lnTo>
                    <a:pt x="1176634" y="670428"/>
                  </a:lnTo>
                  <a:lnTo>
                    <a:pt x="1132392" y="658681"/>
                  </a:lnTo>
                  <a:lnTo>
                    <a:pt x="1090169" y="646583"/>
                  </a:lnTo>
                  <a:lnTo>
                    <a:pt x="1050016" y="634146"/>
                  </a:lnTo>
                  <a:lnTo>
                    <a:pt x="1011987" y="621380"/>
                  </a:lnTo>
                  <a:lnTo>
                    <a:pt x="976135" y="608299"/>
                  </a:lnTo>
                  <a:lnTo>
                    <a:pt x="911170" y="581240"/>
                  </a:lnTo>
                  <a:lnTo>
                    <a:pt x="855544" y="553063"/>
                  </a:lnTo>
                  <a:lnTo>
                    <a:pt x="809678" y="523865"/>
                  </a:lnTo>
                  <a:lnTo>
                    <a:pt x="773994" y="493743"/>
                  </a:lnTo>
                  <a:lnTo>
                    <a:pt x="748915" y="462794"/>
                  </a:lnTo>
                  <a:lnTo>
                    <a:pt x="732102" y="415029"/>
                  </a:lnTo>
                  <a:lnTo>
                    <a:pt x="0" y="308230"/>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8445650" y="4359862"/>
            <a:ext cx="2436495" cy="657860"/>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1400" b="0" i="0" u="none" strike="noStrike" kern="0" cap="none" spc="-5" normalizeH="0" baseline="0" noProof="0" dirty="0">
                <a:ln>
                  <a:noFill/>
                </a:ln>
                <a:solidFill>
                  <a:sysClr val="windowText" lastClr="000000"/>
                </a:solidFill>
                <a:effectLst/>
                <a:uLnTx/>
                <a:uFillTx/>
                <a:latin typeface="ＭＳ Ｐゴシック"/>
                <a:cs typeface="ＭＳ Ｐゴシック"/>
              </a:rPr>
              <a:t>どれが今大事なことなのか分か</a:t>
            </a: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らない。刺激が多い状況だとより</a:t>
            </a:r>
            <a:r>
              <a:rPr kumimoji="0" sz="1400" b="0" i="0" u="none" strike="noStrike" kern="0" cap="none" spc="-20" normalizeH="0" baseline="0" noProof="0" dirty="0">
                <a:ln>
                  <a:noFill/>
                </a:ln>
                <a:solidFill>
                  <a:sysClr val="windowText" lastClr="000000"/>
                </a:solidFill>
                <a:effectLst/>
                <a:uLnTx/>
                <a:uFillTx/>
                <a:latin typeface="ＭＳ Ｐゴシック"/>
                <a:cs typeface="ＭＳ Ｐゴシック"/>
              </a:rPr>
              <a:t>分からなくなる。</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23" name="テキスト ボックス 22">
            <a:extLst>
              <a:ext uri="{FF2B5EF4-FFF2-40B4-BE49-F238E27FC236}">
                <a16:creationId xmlns:a16="http://schemas.microsoft.com/office/drawing/2014/main" id="{F874AFD5-CA29-9857-368D-BBC332C4DF0F}"/>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4764" rIns="0" bIns="0" rtlCol="0">
            <a:spAutoFit/>
          </a:bodyPr>
          <a:lstStyle/>
          <a:p>
            <a:pPr marL="12700">
              <a:lnSpc>
                <a:spcPct val="100000"/>
              </a:lnSpc>
              <a:spcBef>
                <a:spcPts val="100"/>
              </a:spcBef>
            </a:pPr>
            <a:r>
              <a:rPr sz="4400" spc="-50" dirty="0"/>
              <a:t>必要なサポートとは？</a:t>
            </a:r>
            <a:endParaRPr sz="4400"/>
          </a:p>
        </p:txBody>
      </p:sp>
      <p:sp>
        <p:nvSpPr>
          <p:cNvPr id="3" name="object 3"/>
          <p:cNvSpPr/>
          <p:nvPr/>
        </p:nvSpPr>
        <p:spPr>
          <a:xfrm>
            <a:off x="241099" y="1269500"/>
            <a:ext cx="11640185" cy="5433695"/>
          </a:xfrm>
          <a:custGeom>
            <a:avLst/>
            <a:gdLst/>
            <a:ahLst/>
            <a:cxnLst/>
            <a:rect l="l" t="t" r="r" b="b"/>
            <a:pathLst>
              <a:path w="11640185" h="5433695">
                <a:moveTo>
                  <a:pt x="11639699" y="5433299"/>
                </a:moveTo>
                <a:lnTo>
                  <a:pt x="0" y="5433299"/>
                </a:lnTo>
                <a:lnTo>
                  <a:pt x="0" y="0"/>
                </a:lnTo>
                <a:lnTo>
                  <a:pt x="11639699" y="0"/>
                </a:lnTo>
                <a:lnTo>
                  <a:pt x="11639699" y="5433299"/>
                </a:lnTo>
                <a:close/>
              </a:path>
            </a:pathLst>
          </a:custGeom>
          <a:solidFill>
            <a:srgbClr val="F4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404649" y="1788676"/>
            <a:ext cx="479107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指示は簡潔に具体的にする。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5" name="object 5"/>
          <p:cNvSpPr txBox="1"/>
          <p:nvPr/>
        </p:nvSpPr>
        <p:spPr>
          <a:xfrm>
            <a:off x="404649" y="3500001"/>
            <a:ext cx="2826385" cy="45212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20" normalizeH="0" baseline="0" noProof="0" dirty="0">
                <a:ln>
                  <a:noFill/>
                </a:ln>
                <a:solidFill>
                  <a:sysClr val="windowText" lastClr="000000"/>
                </a:solidFill>
                <a:effectLst/>
                <a:uLnTx/>
                <a:uFillTx/>
                <a:latin typeface="ＭＳ Ｐゴシック"/>
                <a:cs typeface="ＭＳ Ｐゴシック"/>
              </a:rPr>
              <a:t>個別的な声掛け</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6" name="object 6"/>
          <p:cNvGrpSpPr/>
          <p:nvPr/>
        </p:nvGrpSpPr>
        <p:grpSpPr>
          <a:xfrm>
            <a:off x="5500344" y="1592170"/>
            <a:ext cx="4323080" cy="1003935"/>
            <a:chOff x="5500344" y="1592170"/>
            <a:chExt cx="4323080" cy="1003935"/>
          </a:xfrm>
        </p:grpSpPr>
        <p:sp>
          <p:nvSpPr>
            <p:cNvPr id="7" name="object 7"/>
            <p:cNvSpPr/>
            <p:nvPr/>
          </p:nvSpPr>
          <p:spPr>
            <a:xfrm>
              <a:off x="5505106" y="1596933"/>
              <a:ext cx="4313555" cy="994410"/>
            </a:xfrm>
            <a:custGeom>
              <a:avLst/>
              <a:gdLst/>
              <a:ahLst/>
              <a:cxnLst/>
              <a:rect l="l" t="t" r="r" b="b"/>
              <a:pathLst>
                <a:path w="4313555" h="994410">
                  <a:moveTo>
                    <a:pt x="2403158" y="994147"/>
                  </a:moveTo>
                  <a:lnTo>
                    <a:pt x="2328847" y="994147"/>
                  </a:lnTo>
                  <a:lnTo>
                    <a:pt x="2252233" y="993468"/>
                  </a:lnTo>
                  <a:lnTo>
                    <a:pt x="2256363" y="993468"/>
                  </a:lnTo>
                  <a:lnTo>
                    <a:pt x="2183366" y="992146"/>
                  </a:lnTo>
                  <a:lnTo>
                    <a:pt x="2185469" y="992146"/>
                  </a:lnTo>
                  <a:lnTo>
                    <a:pt x="2119518" y="990341"/>
                  </a:lnTo>
                  <a:lnTo>
                    <a:pt x="1981677" y="984638"/>
                  </a:lnTo>
                  <a:lnTo>
                    <a:pt x="1847167" y="976519"/>
                  </a:lnTo>
                  <a:lnTo>
                    <a:pt x="1716359" y="966073"/>
                  </a:lnTo>
                  <a:lnTo>
                    <a:pt x="1652458" y="960005"/>
                  </a:lnTo>
                  <a:lnTo>
                    <a:pt x="1589621" y="953389"/>
                  </a:lnTo>
                  <a:lnTo>
                    <a:pt x="1527895" y="946234"/>
                  </a:lnTo>
                  <a:lnTo>
                    <a:pt x="1467324" y="938554"/>
                  </a:lnTo>
                  <a:lnTo>
                    <a:pt x="1407956" y="930358"/>
                  </a:lnTo>
                  <a:lnTo>
                    <a:pt x="1349836" y="921657"/>
                  </a:lnTo>
                  <a:lnTo>
                    <a:pt x="1293012" y="912464"/>
                  </a:lnTo>
                  <a:lnTo>
                    <a:pt x="1237528" y="902788"/>
                  </a:lnTo>
                  <a:lnTo>
                    <a:pt x="1183432" y="892641"/>
                  </a:lnTo>
                  <a:lnTo>
                    <a:pt x="1130769" y="882034"/>
                  </a:lnTo>
                  <a:lnTo>
                    <a:pt x="1079585" y="870977"/>
                  </a:lnTo>
                  <a:lnTo>
                    <a:pt x="1029927" y="859483"/>
                  </a:lnTo>
                  <a:lnTo>
                    <a:pt x="981842" y="847562"/>
                  </a:lnTo>
                  <a:lnTo>
                    <a:pt x="935374" y="835225"/>
                  </a:lnTo>
                  <a:lnTo>
                    <a:pt x="890571" y="822484"/>
                  </a:lnTo>
                  <a:lnTo>
                    <a:pt x="847478" y="809348"/>
                  </a:lnTo>
                  <a:lnTo>
                    <a:pt x="806142" y="795830"/>
                  </a:lnTo>
                  <a:lnTo>
                    <a:pt x="766609" y="781941"/>
                  </a:lnTo>
                  <a:lnTo>
                    <a:pt x="728925" y="767691"/>
                  </a:lnTo>
                  <a:lnTo>
                    <a:pt x="693136" y="753091"/>
                  </a:lnTo>
                  <a:lnTo>
                    <a:pt x="627430" y="722889"/>
                  </a:lnTo>
                  <a:lnTo>
                    <a:pt x="569858" y="691421"/>
                  </a:lnTo>
                  <a:lnTo>
                    <a:pt x="520792" y="658776"/>
                  </a:lnTo>
                  <a:lnTo>
                    <a:pt x="480600" y="625044"/>
                  </a:lnTo>
                  <a:lnTo>
                    <a:pt x="449653" y="590312"/>
                  </a:lnTo>
                  <a:lnTo>
                    <a:pt x="428319" y="554670"/>
                  </a:lnTo>
                  <a:lnTo>
                    <a:pt x="421372" y="536535"/>
                  </a:lnTo>
                  <a:lnTo>
                    <a:pt x="0" y="428919"/>
                  </a:lnTo>
                  <a:lnTo>
                    <a:pt x="504984" y="348035"/>
                  </a:lnTo>
                  <a:lnTo>
                    <a:pt x="525579" y="332243"/>
                  </a:lnTo>
                  <a:lnTo>
                    <a:pt x="548057" y="316736"/>
                  </a:lnTo>
                  <a:lnTo>
                    <a:pt x="598490" y="286603"/>
                  </a:lnTo>
                  <a:lnTo>
                    <a:pt x="655952" y="257684"/>
                  </a:lnTo>
                  <a:lnTo>
                    <a:pt x="720108" y="230029"/>
                  </a:lnTo>
                  <a:lnTo>
                    <a:pt x="790625" y="203688"/>
                  </a:lnTo>
                  <a:lnTo>
                    <a:pt x="828165" y="191026"/>
                  </a:lnTo>
                  <a:lnTo>
                    <a:pt x="867170" y="178711"/>
                  </a:lnTo>
                  <a:lnTo>
                    <a:pt x="907599" y="166749"/>
                  </a:lnTo>
                  <a:lnTo>
                    <a:pt x="949410" y="155146"/>
                  </a:lnTo>
                  <a:lnTo>
                    <a:pt x="992562" y="143910"/>
                  </a:lnTo>
                  <a:lnTo>
                    <a:pt x="1037012" y="133045"/>
                  </a:lnTo>
                  <a:lnTo>
                    <a:pt x="1082720" y="122558"/>
                  </a:lnTo>
                  <a:lnTo>
                    <a:pt x="1129643" y="112456"/>
                  </a:lnTo>
                  <a:lnTo>
                    <a:pt x="1177739" y="102744"/>
                  </a:lnTo>
                  <a:lnTo>
                    <a:pt x="1226969" y="93429"/>
                  </a:lnTo>
                  <a:lnTo>
                    <a:pt x="1277288" y="84517"/>
                  </a:lnTo>
                  <a:lnTo>
                    <a:pt x="1328657" y="76014"/>
                  </a:lnTo>
                  <a:lnTo>
                    <a:pt x="1381033" y="67926"/>
                  </a:lnTo>
                  <a:lnTo>
                    <a:pt x="1434374" y="60260"/>
                  </a:lnTo>
                  <a:lnTo>
                    <a:pt x="1488639" y="53022"/>
                  </a:lnTo>
                  <a:lnTo>
                    <a:pt x="1599902" y="39840"/>
                  </a:lnTo>
                  <a:lnTo>
                    <a:pt x="1714108" y="28471"/>
                  </a:lnTo>
                  <a:lnTo>
                    <a:pt x="1831303" y="18923"/>
                  </a:lnTo>
                  <a:lnTo>
                    <a:pt x="1951028" y="11260"/>
                  </a:lnTo>
                  <a:lnTo>
                    <a:pt x="2072950" y="5531"/>
                  </a:lnTo>
                  <a:lnTo>
                    <a:pt x="2196735" y="1787"/>
                  </a:lnTo>
                  <a:lnTo>
                    <a:pt x="2330152" y="0"/>
                  </a:lnTo>
                  <a:lnTo>
                    <a:pt x="2385178" y="0"/>
                  </a:lnTo>
                  <a:lnTo>
                    <a:pt x="2512165" y="1433"/>
                  </a:lnTo>
                  <a:lnTo>
                    <a:pt x="2639848" y="5024"/>
                  </a:lnTo>
                  <a:lnTo>
                    <a:pt x="2767896" y="10822"/>
                  </a:lnTo>
                  <a:lnTo>
                    <a:pt x="2842817" y="15258"/>
                  </a:lnTo>
                  <a:lnTo>
                    <a:pt x="2916434" y="20395"/>
                  </a:lnTo>
                  <a:lnTo>
                    <a:pt x="2988701" y="26214"/>
                  </a:lnTo>
                  <a:lnTo>
                    <a:pt x="3059572" y="32702"/>
                  </a:lnTo>
                  <a:lnTo>
                    <a:pt x="3129001" y="39840"/>
                  </a:lnTo>
                  <a:lnTo>
                    <a:pt x="3196941" y="47614"/>
                  </a:lnTo>
                  <a:lnTo>
                    <a:pt x="3263346" y="56005"/>
                  </a:lnTo>
                  <a:lnTo>
                    <a:pt x="3328170" y="64998"/>
                  </a:lnTo>
                  <a:lnTo>
                    <a:pt x="3391366" y="74577"/>
                  </a:lnTo>
                  <a:lnTo>
                    <a:pt x="3452888" y="84726"/>
                  </a:lnTo>
                  <a:lnTo>
                    <a:pt x="3512690" y="95427"/>
                  </a:lnTo>
                  <a:lnTo>
                    <a:pt x="3570725" y="106664"/>
                  </a:lnTo>
                  <a:lnTo>
                    <a:pt x="3626947" y="118422"/>
                  </a:lnTo>
                  <a:lnTo>
                    <a:pt x="3681311" y="130683"/>
                  </a:lnTo>
                  <a:lnTo>
                    <a:pt x="3733769" y="143432"/>
                  </a:lnTo>
                  <a:lnTo>
                    <a:pt x="3784275" y="156651"/>
                  </a:lnTo>
                  <a:lnTo>
                    <a:pt x="3832784" y="170325"/>
                  </a:lnTo>
                  <a:lnTo>
                    <a:pt x="3879248" y="184438"/>
                  </a:lnTo>
                  <a:lnTo>
                    <a:pt x="3923621" y="198972"/>
                  </a:lnTo>
                  <a:lnTo>
                    <a:pt x="3965858" y="213911"/>
                  </a:lnTo>
                  <a:lnTo>
                    <a:pt x="4005912" y="229240"/>
                  </a:lnTo>
                  <a:lnTo>
                    <a:pt x="4043736" y="244942"/>
                  </a:lnTo>
                  <a:lnTo>
                    <a:pt x="4079284" y="260999"/>
                  </a:lnTo>
                  <a:lnTo>
                    <a:pt x="4143369" y="294118"/>
                  </a:lnTo>
                  <a:lnTo>
                    <a:pt x="4197795" y="328466"/>
                  </a:lnTo>
                  <a:lnTo>
                    <a:pt x="4242193" y="363912"/>
                  </a:lnTo>
                  <a:lnTo>
                    <a:pt x="4276191" y="400325"/>
                  </a:lnTo>
                  <a:lnTo>
                    <a:pt x="4299420" y="437573"/>
                  </a:lnTo>
                  <a:lnTo>
                    <a:pt x="4311509" y="475527"/>
                  </a:lnTo>
                  <a:lnTo>
                    <a:pt x="4313261" y="494727"/>
                  </a:lnTo>
                  <a:lnTo>
                    <a:pt x="4312089" y="514054"/>
                  </a:lnTo>
                  <a:lnTo>
                    <a:pt x="4300788" y="553024"/>
                  </a:lnTo>
                  <a:lnTo>
                    <a:pt x="4279697" y="588930"/>
                  </a:lnTo>
                  <a:lnTo>
                    <a:pt x="4248926" y="623886"/>
                  </a:lnTo>
                  <a:lnTo>
                    <a:pt x="4208857" y="657807"/>
                  </a:lnTo>
                  <a:lnTo>
                    <a:pt x="4159869" y="690608"/>
                  </a:lnTo>
                  <a:lnTo>
                    <a:pt x="4102345" y="722204"/>
                  </a:lnTo>
                  <a:lnTo>
                    <a:pt x="4036664" y="752509"/>
                  </a:lnTo>
                  <a:lnTo>
                    <a:pt x="4000885" y="767151"/>
                  </a:lnTo>
                  <a:lnTo>
                    <a:pt x="3963209" y="781438"/>
                  </a:lnTo>
                  <a:lnTo>
                    <a:pt x="3923684" y="795360"/>
                  </a:lnTo>
                  <a:lnTo>
                    <a:pt x="3882358" y="808906"/>
                  </a:lnTo>
                  <a:lnTo>
                    <a:pt x="3839279" y="822065"/>
                  </a:lnTo>
                  <a:lnTo>
                    <a:pt x="3794495" y="834827"/>
                  </a:lnTo>
                  <a:lnTo>
                    <a:pt x="3748052" y="847181"/>
                  </a:lnTo>
                  <a:lnTo>
                    <a:pt x="3699998" y="859116"/>
                  </a:lnTo>
                  <a:lnTo>
                    <a:pt x="3650382" y="870622"/>
                  </a:lnTo>
                  <a:lnTo>
                    <a:pt x="3599250" y="881687"/>
                  </a:lnTo>
                  <a:lnTo>
                    <a:pt x="3546651" y="892302"/>
                  </a:lnTo>
                  <a:lnTo>
                    <a:pt x="3492631" y="902456"/>
                  </a:lnTo>
                  <a:lnTo>
                    <a:pt x="3437239" y="912138"/>
                  </a:lnTo>
                  <a:lnTo>
                    <a:pt x="3380523" y="921337"/>
                  </a:lnTo>
                  <a:lnTo>
                    <a:pt x="3322528" y="930042"/>
                  </a:lnTo>
                  <a:lnTo>
                    <a:pt x="3263305" y="938244"/>
                  </a:lnTo>
                  <a:lnTo>
                    <a:pt x="3202899" y="945931"/>
                  </a:lnTo>
                  <a:lnTo>
                    <a:pt x="3141358" y="953093"/>
                  </a:lnTo>
                  <a:lnTo>
                    <a:pt x="3078731" y="959718"/>
                  </a:lnTo>
                  <a:lnTo>
                    <a:pt x="3015065" y="965797"/>
                  </a:lnTo>
                  <a:lnTo>
                    <a:pt x="2884805" y="976272"/>
                  </a:lnTo>
                  <a:lnTo>
                    <a:pt x="2750960" y="984433"/>
                  </a:lnTo>
                  <a:lnTo>
                    <a:pt x="2613909" y="990193"/>
                  </a:lnTo>
                  <a:lnTo>
                    <a:pt x="2474035" y="993468"/>
                  </a:lnTo>
                  <a:lnTo>
                    <a:pt x="2403158" y="994147"/>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5505106" y="1596933"/>
              <a:ext cx="4313555" cy="994410"/>
            </a:xfrm>
            <a:custGeom>
              <a:avLst/>
              <a:gdLst/>
              <a:ahLst/>
              <a:cxnLst/>
              <a:rect l="l" t="t" r="r" b="b"/>
              <a:pathLst>
                <a:path w="4313555" h="994410">
                  <a:moveTo>
                    <a:pt x="0" y="428919"/>
                  </a:moveTo>
                  <a:lnTo>
                    <a:pt x="504984" y="348035"/>
                  </a:lnTo>
                  <a:lnTo>
                    <a:pt x="525579" y="332243"/>
                  </a:lnTo>
                  <a:lnTo>
                    <a:pt x="548057" y="316736"/>
                  </a:lnTo>
                  <a:lnTo>
                    <a:pt x="598490" y="286603"/>
                  </a:lnTo>
                  <a:lnTo>
                    <a:pt x="655952" y="257684"/>
                  </a:lnTo>
                  <a:lnTo>
                    <a:pt x="720108" y="230029"/>
                  </a:lnTo>
                  <a:lnTo>
                    <a:pt x="790625" y="203688"/>
                  </a:lnTo>
                  <a:lnTo>
                    <a:pt x="828165" y="191026"/>
                  </a:lnTo>
                  <a:lnTo>
                    <a:pt x="867170" y="178711"/>
                  </a:lnTo>
                  <a:lnTo>
                    <a:pt x="907599" y="166749"/>
                  </a:lnTo>
                  <a:lnTo>
                    <a:pt x="949410" y="155146"/>
                  </a:lnTo>
                  <a:lnTo>
                    <a:pt x="992562" y="143910"/>
                  </a:lnTo>
                  <a:lnTo>
                    <a:pt x="1037012" y="133045"/>
                  </a:lnTo>
                  <a:lnTo>
                    <a:pt x="1082720" y="122558"/>
                  </a:lnTo>
                  <a:lnTo>
                    <a:pt x="1129643" y="112456"/>
                  </a:lnTo>
                  <a:lnTo>
                    <a:pt x="1177739" y="102744"/>
                  </a:lnTo>
                  <a:lnTo>
                    <a:pt x="1226969" y="93429"/>
                  </a:lnTo>
                  <a:lnTo>
                    <a:pt x="1277288" y="84517"/>
                  </a:lnTo>
                  <a:lnTo>
                    <a:pt x="1328657" y="76014"/>
                  </a:lnTo>
                  <a:lnTo>
                    <a:pt x="1381033" y="67926"/>
                  </a:lnTo>
                  <a:lnTo>
                    <a:pt x="1434374" y="60260"/>
                  </a:lnTo>
                  <a:lnTo>
                    <a:pt x="1488639" y="53022"/>
                  </a:lnTo>
                  <a:lnTo>
                    <a:pt x="1543787" y="46218"/>
                  </a:lnTo>
                  <a:lnTo>
                    <a:pt x="1599776" y="39854"/>
                  </a:lnTo>
                  <a:lnTo>
                    <a:pt x="1656563" y="33936"/>
                  </a:lnTo>
                  <a:lnTo>
                    <a:pt x="1714108" y="28471"/>
                  </a:lnTo>
                  <a:lnTo>
                    <a:pt x="1772369" y="23464"/>
                  </a:lnTo>
                  <a:lnTo>
                    <a:pt x="1831303" y="18923"/>
                  </a:lnTo>
                  <a:lnTo>
                    <a:pt x="1890871" y="14853"/>
                  </a:lnTo>
                  <a:lnTo>
                    <a:pt x="1951028" y="11260"/>
                  </a:lnTo>
                  <a:lnTo>
                    <a:pt x="2011736" y="8151"/>
                  </a:lnTo>
                  <a:lnTo>
                    <a:pt x="2072950" y="5531"/>
                  </a:lnTo>
                  <a:lnTo>
                    <a:pt x="2134631" y="3408"/>
                  </a:lnTo>
                  <a:lnTo>
                    <a:pt x="2196735" y="1787"/>
                  </a:lnTo>
                  <a:lnTo>
                    <a:pt x="2259223" y="675"/>
                  </a:lnTo>
                  <a:lnTo>
                    <a:pt x="2322051" y="77"/>
                  </a:lnTo>
                  <a:lnTo>
                    <a:pt x="2385178" y="0"/>
                  </a:lnTo>
                  <a:lnTo>
                    <a:pt x="2448563" y="449"/>
                  </a:lnTo>
                  <a:lnTo>
                    <a:pt x="2512165" y="1433"/>
                  </a:lnTo>
                  <a:lnTo>
                    <a:pt x="2575940" y="2955"/>
                  </a:lnTo>
                  <a:lnTo>
                    <a:pt x="2639848" y="5024"/>
                  </a:lnTo>
                  <a:lnTo>
                    <a:pt x="2703847" y="7644"/>
                  </a:lnTo>
                  <a:lnTo>
                    <a:pt x="2767896" y="10822"/>
                  </a:lnTo>
                  <a:lnTo>
                    <a:pt x="2842817" y="15258"/>
                  </a:lnTo>
                  <a:lnTo>
                    <a:pt x="2916434" y="20395"/>
                  </a:lnTo>
                  <a:lnTo>
                    <a:pt x="2988701" y="26214"/>
                  </a:lnTo>
                  <a:lnTo>
                    <a:pt x="3059572" y="32702"/>
                  </a:lnTo>
                  <a:lnTo>
                    <a:pt x="3129001" y="39840"/>
                  </a:lnTo>
                  <a:lnTo>
                    <a:pt x="3196941" y="47614"/>
                  </a:lnTo>
                  <a:lnTo>
                    <a:pt x="3263346" y="56005"/>
                  </a:lnTo>
                  <a:lnTo>
                    <a:pt x="3328170" y="64998"/>
                  </a:lnTo>
                  <a:lnTo>
                    <a:pt x="3391366" y="74577"/>
                  </a:lnTo>
                  <a:lnTo>
                    <a:pt x="3452888" y="84726"/>
                  </a:lnTo>
                  <a:lnTo>
                    <a:pt x="3512690" y="95427"/>
                  </a:lnTo>
                  <a:lnTo>
                    <a:pt x="3570725" y="106664"/>
                  </a:lnTo>
                  <a:lnTo>
                    <a:pt x="3626947" y="118422"/>
                  </a:lnTo>
                  <a:lnTo>
                    <a:pt x="3681311" y="130683"/>
                  </a:lnTo>
                  <a:lnTo>
                    <a:pt x="3733769" y="143432"/>
                  </a:lnTo>
                  <a:lnTo>
                    <a:pt x="3784275" y="156651"/>
                  </a:lnTo>
                  <a:lnTo>
                    <a:pt x="3832784" y="170325"/>
                  </a:lnTo>
                  <a:lnTo>
                    <a:pt x="3879248" y="184438"/>
                  </a:lnTo>
                  <a:lnTo>
                    <a:pt x="3923621" y="198972"/>
                  </a:lnTo>
                  <a:lnTo>
                    <a:pt x="3965858" y="213911"/>
                  </a:lnTo>
                  <a:lnTo>
                    <a:pt x="4005912" y="229240"/>
                  </a:lnTo>
                  <a:lnTo>
                    <a:pt x="4043736" y="244942"/>
                  </a:lnTo>
                  <a:lnTo>
                    <a:pt x="4079284" y="260999"/>
                  </a:lnTo>
                  <a:lnTo>
                    <a:pt x="4143369" y="294118"/>
                  </a:lnTo>
                  <a:lnTo>
                    <a:pt x="4197795" y="328466"/>
                  </a:lnTo>
                  <a:lnTo>
                    <a:pt x="4242193" y="363912"/>
                  </a:lnTo>
                  <a:lnTo>
                    <a:pt x="4276191" y="400325"/>
                  </a:lnTo>
                  <a:lnTo>
                    <a:pt x="4299420" y="437573"/>
                  </a:lnTo>
                  <a:lnTo>
                    <a:pt x="4311509" y="475527"/>
                  </a:lnTo>
                  <a:lnTo>
                    <a:pt x="4313261" y="494727"/>
                  </a:lnTo>
                  <a:lnTo>
                    <a:pt x="4312089" y="514054"/>
                  </a:lnTo>
                  <a:lnTo>
                    <a:pt x="4300788" y="553024"/>
                  </a:lnTo>
                  <a:lnTo>
                    <a:pt x="4279697" y="588930"/>
                  </a:lnTo>
                  <a:lnTo>
                    <a:pt x="4248926" y="623886"/>
                  </a:lnTo>
                  <a:lnTo>
                    <a:pt x="4208857" y="657807"/>
                  </a:lnTo>
                  <a:lnTo>
                    <a:pt x="4159869" y="690608"/>
                  </a:lnTo>
                  <a:lnTo>
                    <a:pt x="4102345" y="722204"/>
                  </a:lnTo>
                  <a:lnTo>
                    <a:pt x="4036664" y="752509"/>
                  </a:lnTo>
                  <a:lnTo>
                    <a:pt x="4000885" y="767151"/>
                  </a:lnTo>
                  <a:lnTo>
                    <a:pt x="3963209" y="781438"/>
                  </a:lnTo>
                  <a:lnTo>
                    <a:pt x="3923684" y="795360"/>
                  </a:lnTo>
                  <a:lnTo>
                    <a:pt x="3882358" y="808906"/>
                  </a:lnTo>
                  <a:lnTo>
                    <a:pt x="3839279" y="822065"/>
                  </a:lnTo>
                  <a:lnTo>
                    <a:pt x="3794495" y="834827"/>
                  </a:lnTo>
                  <a:lnTo>
                    <a:pt x="3748052" y="847181"/>
                  </a:lnTo>
                  <a:lnTo>
                    <a:pt x="3699998" y="859116"/>
                  </a:lnTo>
                  <a:lnTo>
                    <a:pt x="3650382" y="870622"/>
                  </a:lnTo>
                  <a:lnTo>
                    <a:pt x="3599250" y="881687"/>
                  </a:lnTo>
                  <a:lnTo>
                    <a:pt x="3546651" y="892302"/>
                  </a:lnTo>
                  <a:lnTo>
                    <a:pt x="3492631" y="902456"/>
                  </a:lnTo>
                  <a:lnTo>
                    <a:pt x="3437239" y="912138"/>
                  </a:lnTo>
                  <a:lnTo>
                    <a:pt x="3380523" y="921337"/>
                  </a:lnTo>
                  <a:lnTo>
                    <a:pt x="3322528" y="930042"/>
                  </a:lnTo>
                  <a:lnTo>
                    <a:pt x="3263305" y="938244"/>
                  </a:lnTo>
                  <a:lnTo>
                    <a:pt x="3202899" y="945931"/>
                  </a:lnTo>
                  <a:lnTo>
                    <a:pt x="3141358" y="953093"/>
                  </a:lnTo>
                  <a:lnTo>
                    <a:pt x="3078731" y="959718"/>
                  </a:lnTo>
                  <a:lnTo>
                    <a:pt x="3015065" y="965797"/>
                  </a:lnTo>
                  <a:lnTo>
                    <a:pt x="2950407" y="971319"/>
                  </a:lnTo>
                  <a:lnTo>
                    <a:pt x="2884805" y="976272"/>
                  </a:lnTo>
                  <a:lnTo>
                    <a:pt x="2818307" y="980647"/>
                  </a:lnTo>
                  <a:lnTo>
                    <a:pt x="2750960" y="984433"/>
                  </a:lnTo>
                  <a:lnTo>
                    <a:pt x="2682811" y="987618"/>
                  </a:lnTo>
                  <a:lnTo>
                    <a:pt x="2613909" y="990193"/>
                  </a:lnTo>
                  <a:lnTo>
                    <a:pt x="2544302" y="992146"/>
                  </a:lnTo>
                  <a:lnTo>
                    <a:pt x="2474035" y="993468"/>
                  </a:lnTo>
                  <a:lnTo>
                    <a:pt x="2403158" y="994147"/>
                  </a:lnTo>
                  <a:lnTo>
                    <a:pt x="2331718" y="994172"/>
                  </a:lnTo>
                  <a:lnTo>
                    <a:pt x="2260321" y="993540"/>
                  </a:lnTo>
                  <a:lnTo>
                    <a:pt x="2189573" y="992259"/>
                  </a:lnTo>
                  <a:lnTo>
                    <a:pt x="2119518" y="990341"/>
                  </a:lnTo>
                  <a:lnTo>
                    <a:pt x="2050204" y="987797"/>
                  </a:lnTo>
                  <a:lnTo>
                    <a:pt x="1981677" y="984638"/>
                  </a:lnTo>
                  <a:lnTo>
                    <a:pt x="1913983" y="980875"/>
                  </a:lnTo>
                  <a:lnTo>
                    <a:pt x="1847167" y="976519"/>
                  </a:lnTo>
                  <a:lnTo>
                    <a:pt x="1781277" y="971582"/>
                  </a:lnTo>
                  <a:lnTo>
                    <a:pt x="1716359" y="966073"/>
                  </a:lnTo>
                  <a:lnTo>
                    <a:pt x="1652458" y="960005"/>
                  </a:lnTo>
                  <a:lnTo>
                    <a:pt x="1589621" y="953389"/>
                  </a:lnTo>
                  <a:lnTo>
                    <a:pt x="1527895" y="946234"/>
                  </a:lnTo>
                  <a:lnTo>
                    <a:pt x="1467324" y="938554"/>
                  </a:lnTo>
                  <a:lnTo>
                    <a:pt x="1407956" y="930358"/>
                  </a:lnTo>
                  <a:lnTo>
                    <a:pt x="1349836" y="921657"/>
                  </a:lnTo>
                  <a:lnTo>
                    <a:pt x="1293012" y="912464"/>
                  </a:lnTo>
                  <a:lnTo>
                    <a:pt x="1237528" y="902788"/>
                  </a:lnTo>
                  <a:lnTo>
                    <a:pt x="1183432" y="892641"/>
                  </a:lnTo>
                  <a:lnTo>
                    <a:pt x="1130769" y="882034"/>
                  </a:lnTo>
                  <a:lnTo>
                    <a:pt x="1079585" y="870977"/>
                  </a:lnTo>
                  <a:lnTo>
                    <a:pt x="1029927" y="859483"/>
                  </a:lnTo>
                  <a:lnTo>
                    <a:pt x="981842" y="847562"/>
                  </a:lnTo>
                  <a:lnTo>
                    <a:pt x="935374" y="835225"/>
                  </a:lnTo>
                  <a:lnTo>
                    <a:pt x="890571" y="822484"/>
                  </a:lnTo>
                  <a:lnTo>
                    <a:pt x="847478" y="809348"/>
                  </a:lnTo>
                  <a:lnTo>
                    <a:pt x="806142" y="795830"/>
                  </a:lnTo>
                  <a:lnTo>
                    <a:pt x="766609" y="781941"/>
                  </a:lnTo>
                  <a:lnTo>
                    <a:pt x="728925" y="767691"/>
                  </a:lnTo>
                  <a:lnTo>
                    <a:pt x="693136" y="753091"/>
                  </a:lnTo>
                  <a:lnTo>
                    <a:pt x="627430" y="722889"/>
                  </a:lnTo>
                  <a:lnTo>
                    <a:pt x="569858" y="691421"/>
                  </a:lnTo>
                  <a:lnTo>
                    <a:pt x="520792" y="658776"/>
                  </a:lnTo>
                  <a:lnTo>
                    <a:pt x="480600" y="625044"/>
                  </a:lnTo>
                  <a:lnTo>
                    <a:pt x="449653" y="590312"/>
                  </a:lnTo>
                  <a:lnTo>
                    <a:pt x="428319" y="554670"/>
                  </a:lnTo>
                  <a:lnTo>
                    <a:pt x="421372" y="536535"/>
                  </a:lnTo>
                  <a:lnTo>
                    <a:pt x="0" y="428919"/>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object 9"/>
          <p:cNvSpPr txBox="1"/>
          <p:nvPr/>
        </p:nvSpPr>
        <p:spPr>
          <a:xfrm>
            <a:off x="6564209" y="1864712"/>
            <a:ext cx="2446020" cy="448309"/>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子どもが指示をイメージしやすい</a:t>
            </a:r>
            <a:r>
              <a:rPr kumimoji="0" sz="1400" b="0" i="0" u="none" strike="noStrike" kern="0" cap="none" spc="-20" normalizeH="0" baseline="0" noProof="0" dirty="0">
                <a:ln>
                  <a:noFill/>
                </a:ln>
                <a:solidFill>
                  <a:sysClr val="windowText" lastClr="000000"/>
                </a:solidFill>
                <a:effectLst/>
                <a:uLnTx/>
                <a:uFillTx/>
                <a:latin typeface="ＭＳ Ｐゴシック"/>
                <a:cs typeface="ＭＳ Ｐゴシック"/>
              </a:rPr>
              <a:t>ように。</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10" name="object 10"/>
          <p:cNvGrpSpPr/>
          <p:nvPr/>
        </p:nvGrpSpPr>
        <p:grpSpPr>
          <a:xfrm>
            <a:off x="8085542" y="3055988"/>
            <a:ext cx="3666490" cy="1068070"/>
            <a:chOff x="8085542" y="3055988"/>
            <a:chExt cx="3666490" cy="1068070"/>
          </a:xfrm>
        </p:grpSpPr>
        <p:sp>
          <p:nvSpPr>
            <p:cNvPr id="11" name="object 11"/>
            <p:cNvSpPr/>
            <p:nvPr/>
          </p:nvSpPr>
          <p:spPr>
            <a:xfrm>
              <a:off x="8090304" y="3060751"/>
              <a:ext cx="3656965" cy="1058545"/>
            </a:xfrm>
            <a:custGeom>
              <a:avLst/>
              <a:gdLst/>
              <a:ahLst/>
              <a:cxnLst/>
              <a:rect l="l" t="t" r="r" b="b"/>
              <a:pathLst>
                <a:path w="3656965" h="1058545">
                  <a:moveTo>
                    <a:pt x="3008698" y="116622"/>
                  </a:moveTo>
                  <a:lnTo>
                    <a:pt x="835512" y="116622"/>
                  </a:lnTo>
                  <a:lnTo>
                    <a:pt x="880388" y="105981"/>
                  </a:lnTo>
                  <a:lnTo>
                    <a:pt x="926068" y="95854"/>
                  </a:lnTo>
                  <a:lnTo>
                    <a:pt x="972514" y="86239"/>
                  </a:lnTo>
                  <a:lnTo>
                    <a:pt x="1019685" y="77136"/>
                  </a:lnTo>
                  <a:lnTo>
                    <a:pt x="1067540" y="68545"/>
                  </a:lnTo>
                  <a:lnTo>
                    <a:pt x="1116040" y="60464"/>
                  </a:lnTo>
                  <a:lnTo>
                    <a:pt x="1165145" y="52893"/>
                  </a:lnTo>
                  <a:lnTo>
                    <a:pt x="1214814" y="45831"/>
                  </a:lnTo>
                  <a:lnTo>
                    <a:pt x="1265007" y="39277"/>
                  </a:lnTo>
                  <a:lnTo>
                    <a:pt x="1315685" y="33231"/>
                  </a:lnTo>
                  <a:lnTo>
                    <a:pt x="1366805" y="27692"/>
                  </a:lnTo>
                  <a:lnTo>
                    <a:pt x="1418330" y="22659"/>
                  </a:lnTo>
                  <a:lnTo>
                    <a:pt x="1470218" y="18131"/>
                  </a:lnTo>
                  <a:lnTo>
                    <a:pt x="1522429" y="14108"/>
                  </a:lnTo>
                  <a:lnTo>
                    <a:pt x="1627661" y="7572"/>
                  </a:lnTo>
                  <a:lnTo>
                    <a:pt x="1736377" y="2945"/>
                  </a:lnTo>
                  <a:lnTo>
                    <a:pt x="1737271" y="2945"/>
                  </a:lnTo>
                  <a:lnTo>
                    <a:pt x="1789346" y="1467"/>
                  </a:lnTo>
                  <a:lnTo>
                    <a:pt x="1790548" y="1467"/>
                  </a:lnTo>
                  <a:lnTo>
                    <a:pt x="1842330" y="484"/>
                  </a:lnTo>
                  <a:lnTo>
                    <a:pt x="1894940" y="0"/>
                  </a:lnTo>
                  <a:lnTo>
                    <a:pt x="1946937" y="0"/>
                  </a:lnTo>
                  <a:lnTo>
                    <a:pt x="2053485" y="1467"/>
                  </a:lnTo>
                  <a:lnTo>
                    <a:pt x="2159558" y="4920"/>
                  </a:lnTo>
                  <a:lnTo>
                    <a:pt x="2264836" y="10352"/>
                  </a:lnTo>
                  <a:lnTo>
                    <a:pt x="2368996" y="17759"/>
                  </a:lnTo>
                  <a:lnTo>
                    <a:pt x="2420556" y="22201"/>
                  </a:lnTo>
                  <a:lnTo>
                    <a:pt x="2471717" y="27134"/>
                  </a:lnTo>
                  <a:lnTo>
                    <a:pt x="2522438" y="32558"/>
                  </a:lnTo>
                  <a:lnTo>
                    <a:pt x="2572679" y="38471"/>
                  </a:lnTo>
                  <a:lnTo>
                    <a:pt x="2622399" y="44873"/>
                  </a:lnTo>
                  <a:lnTo>
                    <a:pt x="2671559" y="51764"/>
                  </a:lnTo>
                  <a:lnTo>
                    <a:pt x="2720118" y="59142"/>
                  </a:lnTo>
                  <a:lnTo>
                    <a:pt x="2768036" y="67008"/>
                  </a:lnTo>
                  <a:lnTo>
                    <a:pt x="2815273" y="75359"/>
                  </a:lnTo>
                  <a:lnTo>
                    <a:pt x="2861789" y="84195"/>
                  </a:lnTo>
                  <a:lnTo>
                    <a:pt x="2907543" y="93516"/>
                  </a:lnTo>
                  <a:lnTo>
                    <a:pt x="2952496" y="103321"/>
                  </a:lnTo>
                  <a:lnTo>
                    <a:pt x="2996607" y="113610"/>
                  </a:lnTo>
                  <a:lnTo>
                    <a:pt x="3008698" y="116622"/>
                  </a:lnTo>
                  <a:close/>
                </a:path>
                <a:path w="3656965" h="1058545">
                  <a:moveTo>
                    <a:pt x="1910218" y="1058058"/>
                  </a:moveTo>
                  <a:lnTo>
                    <a:pt x="1856775" y="1057705"/>
                  </a:lnTo>
                  <a:lnTo>
                    <a:pt x="1749946" y="1055490"/>
                  </a:lnTo>
                  <a:lnTo>
                    <a:pt x="1643457" y="1051253"/>
                  </a:lnTo>
                  <a:lnTo>
                    <a:pt x="1537628" y="1044980"/>
                  </a:lnTo>
                  <a:lnTo>
                    <a:pt x="1485060" y="1041077"/>
                  </a:lnTo>
                  <a:lnTo>
                    <a:pt x="1432777" y="1036660"/>
                  </a:lnTo>
                  <a:lnTo>
                    <a:pt x="1380819" y="1031728"/>
                  </a:lnTo>
                  <a:lnTo>
                    <a:pt x="1329225" y="1026280"/>
                  </a:lnTo>
                  <a:lnTo>
                    <a:pt x="1278036" y="1020313"/>
                  </a:lnTo>
                  <a:lnTo>
                    <a:pt x="1227291" y="1013825"/>
                  </a:lnTo>
                  <a:lnTo>
                    <a:pt x="1177030" y="1006817"/>
                  </a:lnTo>
                  <a:lnTo>
                    <a:pt x="1127293" y="999285"/>
                  </a:lnTo>
                  <a:lnTo>
                    <a:pt x="1078120" y="991228"/>
                  </a:lnTo>
                  <a:lnTo>
                    <a:pt x="1029550" y="982645"/>
                  </a:lnTo>
                  <a:lnTo>
                    <a:pt x="981625" y="973533"/>
                  </a:lnTo>
                  <a:lnTo>
                    <a:pt x="934383" y="963892"/>
                  </a:lnTo>
                  <a:lnTo>
                    <a:pt x="867007" y="948924"/>
                  </a:lnTo>
                  <a:lnTo>
                    <a:pt x="802630" y="933146"/>
                  </a:lnTo>
                  <a:lnTo>
                    <a:pt x="741279" y="916595"/>
                  </a:lnTo>
                  <a:lnTo>
                    <a:pt x="682984" y="899309"/>
                  </a:lnTo>
                  <a:lnTo>
                    <a:pt x="627774" y="881326"/>
                  </a:lnTo>
                  <a:lnTo>
                    <a:pt x="575677" y="862684"/>
                  </a:lnTo>
                  <a:lnTo>
                    <a:pt x="526722" y="843421"/>
                  </a:lnTo>
                  <a:lnTo>
                    <a:pt x="480938" y="823575"/>
                  </a:lnTo>
                  <a:lnTo>
                    <a:pt x="438353" y="803183"/>
                  </a:lnTo>
                  <a:lnTo>
                    <a:pt x="398997" y="782284"/>
                  </a:lnTo>
                  <a:lnTo>
                    <a:pt x="362897" y="760915"/>
                  </a:lnTo>
                  <a:lnTo>
                    <a:pt x="330084" y="739114"/>
                  </a:lnTo>
                  <a:lnTo>
                    <a:pt x="274429" y="694370"/>
                  </a:lnTo>
                  <a:lnTo>
                    <a:pt x="232264" y="648354"/>
                  </a:lnTo>
                  <a:lnTo>
                    <a:pt x="203817" y="601368"/>
                  </a:lnTo>
                  <a:lnTo>
                    <a:pt x="189319" y="553717"/>
                  </a:lnTo>
                  <a:lnTo>
                    <a:pt x="187372" y="529736"/>
                  </a:lnTo>
                  <a:lnTo>
                    <a:pt x="189000" y="505703"/>
                  </a:lnTo>
                  <a:lnTo>
                    <a:pt x="203090" y="457630"/>
                  </a:lnTo>
                  <a:lnTo>
                    <a:pt x="231820" y="409800"/>
                  </a:lnTo>
                  <a:lnTo>
                    <a:pt x="275419" y="362516"/>
                  </a:lnTo>
                  <a:lnTo>
                    <a:pt x="334117" y="316083"/>
                  </a:lnTo>
                  <a:lnTo>
                    <a:pt x="369201" y="293279"/>
                  </a:lnTo>
                  <a:lnTo>
                    <a:pt x="408146" y="270802"/>
                  </a:lnTo>
                  <a:lnTo>
                    <a:pt x="0" y="33374"/>
                  </a:lnTo>
                  <a:lnTo>
                    <a:pt x="835512" y="116622"/>
                  </a:lnTo>
                  <a:lnTo>
                    <a:pt x="3008698" y="116622"/>
                  </a:lnTo>
                  <a:lnTo>
                    <a:pt x="3039837" y="124380"/>
                  </a:lnTo>
                  <a:lnTo>
                    <a:pt x="3082144" y="135632"/>
                  </a:lnTo>
                  <a:lnTo>
                    <a:pt x="3123489" y="147365"/>
                  </a:lnTo>
                  <a:lnTo>
                    <a:pt x="3163831" y="159578"/>
                  </a:lnTo>
                  <a:lnTo>
                    <a:pt x="3222379" y="178803"/>
                  </a:lnTo>
                  <a:lnTo>
                    <a:pt x="3277250" y="198689"/>
                  </a:lnTo>
                  <a:lnTo>
                    <a:pt x="3328440" y="219192"/>
                  </a:lnTo>
                  <a:lnTo>
                    <a:pt x="3375943" y="240271"/>
                  </a:lnTo>
                  <a:lnTo>
                    <a:pt x="3419754" y="261882"/>
                  </a:lnTo>
                  <a:lnTo>
                    <a:pt x="3459869" y="283982"/>
                  </a:lnTo>
                  <a:lnTo>
                    <a:pt x="3496283" y="306529"/>
                  </a:lnTo>
                  <a:lnTo>
                    <a:pt x="3528990" y="329481"/>
                  </a:lnTo>
                  <a:lnTo>
                    <a:pt x="3583265" y="376424"/>
                  </a:lnTo>
                  <a:lnTo>
                    <a:pt x="3622654" y="424472"/>
                  </a:lnTo>
                  <a:lnTo>
                    <a:pt x="3647118" y="473280"/>
                  </a:lnTo>
                  <a:lnTo>
                    <a:pt x="3656616" y="522508"/>
                  </a:lnTo>
                  <a:lnTo>
                    <a:pt x="3655741" y="547172"/>
                  </a:lnTo>
                  <a:lnTo>
                    <a:pt x="3642716" y="596388"/>
                  </a:lnTo>
                  <a:lnTo>
                    <a:pt x="3614625" y="645168"/>
                  </a:lnTo>
                  <a:lnTo>
                    <a:pt x="3571430" y="693170"/>
                  </a:lnTo>
                  <a:lnTo>
                    <a:pt x="3513089" y="740052"/>
                  </a:lnTo>
                  <a:lnTo>
                    <a:pt x="3478227" y="762966"/>
                  </a:lnTo>
                  <a:lnTo>
                    <a:pt x="3439564" y="785472"/>
                  </a:lnTo>
                  <a:lnTo>
                    <a:pt x="3397094" y="807527"/>
                  </a:lnTo>
                  <a:lnTo>
                    <a:pt x="3350813" y="829089"/>
                  </a:lnTo>
                  <a:lnTo>
                    <a:pt x="3300716" y="850114"/>
                  </a:lnTo>
                  <a:lnTo>
                    <a:pt x="3246797" y="870559"/>
                  </a:lnTo>
                  <a:lnTo>
                    <a:pt x="3209404" y="883616"/>
                  </a:lnTo>
                  <a:lnTo>
                    <a:pt x="3170898" y="896216"/>
                  </a:lnTo>
                  <a:lnTo>
                    <a:pt x="3131321" y="908357"/>
                  </a:lnTo>
                  <a:lnTo>
                    <a:pt x="3090712" y="920038"/>
                  </a:lnTo>
                  <a:lnTo>
                    <a:pt x="3049110" y="931256"/>
                  </a:lnTo>
                  <a:lnTo>
                    <a:pt x="3006556" y="942011"/>
                  </a:lnTo>
                  <a:lnTo>
                    <a:pt x="2963090" y="952301"/>
                  </a:lnTo>
                  <a:lnTo>
                    <a:pt x="2918752" y="962124"/>
                  </a:lnTo>
                  <a:lnTo>
                    <a:pt x="2873581" y="971478"/>
                  </a:lnTo>
                  <a:lnTo>
                    <a:pt x="2827617" y="980362"/>
                  </a:lnTo>
                  <a:lnTo>
                    <a:pt x="2780901" y="988775"/>
                  </a:lnTo>
                  <a:lnTo>
                    <a:pt x="2733472" y="996714"/>
                  </a:lnTo>
                  <a:lnTo>
                    <a:pt x="2685370" y="1004178"/>
                  </a:lnTo>
                  <a:lnTo>
                    <a:pt x="2636635" y="1011166"/>
                  </a:lnTo>
                  <a:lnTo>
                    <a:pt x="2587306" y="1017676"/>
                  </a:lnTo>
                  <a:lnTo>
                    <a:pt x="2537425" y="1023706"/>
                  </a:lnTo>
                  <a:lnTo>
                    <a:pt x="2487030" y="1029254"/>
                  </a:lnTo>
                  <a:lnTo>
                    <a:pt x="2436162" y="1034320"/>
                  </a:lnTo>
                  <a:lnTo>
                    <a:pt x="2384860" y="1038901"/>
                  </a:lnTo>
                  <a:lnTo>
                    <a:pt x="2281115" y="1046603"/>
                  </a:lnTo>
                  <a:lnTo>
                    <a:pt x="2176115" y="1052347"/>
                  </a:lnTo>
                  <a:lnTo>
                    <a:pt x="2070179" y="1056121"/>
                  </a:lnTo>
                  <a:lnTo>
                    <a:pt x="1963626" y="1057911"/>
                  </a:lnTo>
                  <a:lnTo>
                    <a:pt x="1910218" y="1058058"/>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8090304" y="3060751"/>
              <a:ext cx="3656965" cy="1058545"/>
            </a:xfrm>
            <a:custGeom>
              <a:avLst/>
              <a:gdLst/>
              <a:ahLst/>
              <a:cxnLst/>
              <a:rect l="l" t="t" r="r" b="b"/>
              <a:pathLst>
                <a:path w="3656965" h="1058545">
                  <a:moveTo>
                    <a:pt x="0" y="33374"/>
                  </a:moveTo>
                  <a:lnTo>
                    <a:pt x="835512" y="116622"/>
                  </a:lnTo>
                  <a:lnTo>
                    <a:pt x="880388" y="105981"/>
                  </a:lnTo>
                  <a:lnTo>
                    <a:pt x="926068" y="95854"/>
                  </a:lnTo>
                  <a:lnTo>
                    <a:pt x="972514" y="86239"/>
                  </a:lnTo>
                  <a:lnTo>
                    <a:pt x="1019685" y="77136"/>
                  </a:lnTo>
                  <a:lnTo>
                    <a:pt x="1067540" y="68545"/>
                  </a:lnTo>
                  <a:lnTo>
                    <a:pt x="1116040" y="60464"/>
                  </a:lnTo>
                  <a:lnTo>
                    <a:pt x="1165145" y="52893"/>
                  </a:lnTo>
                  <a:lnTo>
                    <a:pt x="1214814" y="45831"/>
                  </a:lnTo>
                  <a:lnTo>
                    <a:pt x="1265007" y="39277"/>
                  </a:lnTo>
                  <a:lnTo>
                    <a:pt x="1315685" y="33231"/>
                  </a:lnTo>
                  <a:lnTo>
                    <a:pt x="1366805" y="27692"/>
                  </a:lnTo>
                  <a:lnTo>
                    <a:pt x="1418330" y="22659"/>
                  </a:lnTo>
                  <a:lnTo>
                    <a:pt x="1470218" y="18131"/>
                  </a:lnTo>
                  <a:lnTo>
                    <a:pt x="1522429" y="14108"/>
                  </a:lnTo>
                  <a:lnTo>
                    <a:pt x="1574924" y="10589"/>
                  </a:lnTo>
                  <a:lnTo>
                    <a:pt x="1627661" y="7572"/>
                  </a:lnTo>
                  <a:lnTo>
                    <a:pt x="1680601" y="5059"/>
                  </a:lnTo>
                  <a:lnTo>
                    <a:pt x="1733704" y="3046"/>
                  </a:lnTo>
                  <a:lnTo>
                    <a:pt x="1786929" y="1535"/>
                  </a:lnTo>
                  <a:lnTo>
                    <a:pt x="1840237" y="524"/>
                  </a:lnTo>
                  <a:lnTo>
                    <a:pt x="1893586" y="12"/>
                  </a:lnTo>
                  <a:lnTo>
                    <a:pt x="1946937" y="0"/>
                  </a:lnTo>
                  <a:lnTo>
                    <a:pt x="2000251" y="484"/>
                  </a:lnTo>
                  <a:lnTo>
                    <a:pt x="2053485" y="1467"/>
                  </a:lnTo>
                  <a:lnTo>
                    <a:pt x="2106601" y="2945"/>
                  </a:lnTo>
                  <a:lnTo>
                    <a:pt x="2159558" y="4920"/>
                  </a:lnTo>
                  <a:lnTo>
                    <a:pt x="2212317" y="7389"/>
                  </a:lnTo>
                  <a:lnTo>
                    <a:pt x="2264836" y="10352"/>
                  </a:lnTo>
                  <a:lnTo>
                    <a:pt x="2317076" y="13809"/>
                  </a:lnTo>
                  <a:lnTo>
                    <a:pt x="2368996" y="17759"/>
                  </a:lnTo>
                  <a:lnTo>
                    <a:pt x="2420556" y="22201"/>
                  </a:lnTo>
                  <a:lnTo>
                    <a:pt x="2471717" y="27134"/>
                  </a:lnTo>
                  <a:lnTo>
                    <a:pt x="2522438" y="32558"/>
                  </a:lnTo>
                  <a:lnTo>
                    <a:pt x="2572679" y="38471"/>
                  </a:lnTo>
                  <a:lnTo>
                    <a:pt x="2622399" y="44873"/>
                  </a:lnTo>
                  <a:lnTo>
                    <a:pt x="2671559" y="51764"/>
                  </a:lnTo>
                  <a:lnTo>
                    <a:pt x="2720118" y="59142"/>
                  </a:lnTo>
                  <a:lnTo>
                    <a:pt x="2768036" y="67008"/>
                  </a:lnTo>
                  <a:lnTo>
                    <a:pt x="2815273" y="75359"/>
                  </a:lnTo>
                  <a:lnTo>
                    <a:pt x="2861789" y="84195"/>
                  </a:lnTo>
                  <a:lnTo>
                    <a:pt x="2907543" y="93516"/>
                  </a:lnTo>
                  <a:lnTo>
                    <a:pt x="2952496" y="103321"/>
                  </a:lnTo>
                  <a:lnTo>
                    <a:pt x="2996607" y="113610"/>
                  </a:lnTo>
                  <a:lnTo>
                    <a:pt x="3039837" y="124380"/>
                  </a:lnTo>
                  <a:lnTo>
                    <a:pt x="3082144" y="135632"/>
                  </a:lnTo>
                  <a:lnTo>
                    <a:pt x="3123489" y="147365"/>
                  </a:lnTo>
                  <a:lnTo>
                    <a:pt x="3163831" y="159578"/>
                  </a:lnTo>
                  <a:lnTo>
                    <a:pt x="3222379" y="178803"/>
                  </a:lnTo>
                  <a:lnTo>
                    <a:pt x="3277250" y="198689"/>
                  </a:lnTo>
                  <a:lnTo>
                    <a:pt x="3328440" y="219192"/>
                  </a:lnTo>
                  <a:lnTo>
                    <a:pt x="3375943" y="240271"/>
                  </a:lnTo>
                  <a:lnTo>
                    <a:pt x="3419754" y="261882"/>
                  </a:lnTo>
                  <a:lnTo>
                    <a:pt x="3459869" y="283982"/>
                  </a:lnTo>
                  <a:lnTo>
                    <a:pt x="3496283" y="306529"/>
                  </a:lnTo>
                  <a:lnTo>
                    <a:pt x="3528990" y="329481"/>
                  </a:lnTo>
                  <a:lnTo>
                    <a:pt x="3583265" y="376424"/>
                  </a:lnTo>
                  <a:lnTo>
                    <a:pt x="3622654" y="424472"/>
                  </a:lnTo>
                  <a:lnTo>
                    <a:pt x="3647118" y="473280"/>
                  </a:lnTo>
                  <a:lnTo>
                    <a:pt x="3656616" y="522508"/>
                  </a:lnTo>
                  <a:lnTo>
                    <a:pt x="3655741" y="547172"/>
                  </a:lnTo>
                  <a:lnTo>
                    <a:pt x="3642716" y="596388"/>
                  </a:lnTo>
                  <a:lnTo>
                    <a:pt x="3614625" y="645168"/>
                  </a:lnTo>
                  <a:lnTo>
                    <a:pt x="3571430" y="693170"/>
                  </a:lnTo>
                  <a:lnTo>
                    <a:pt x="3513089" y="740052"/>
                  </a:lnTo>
                  <a:lnTo>
                    <a:pt x="3478227" y="762966"/>
                  </a:lnTo>
                  <a:lnTo>
                    <a:pt x="3439564" y="785472"/>
                  </a:lnTo>
                  <a:lnTo>
                    <a:pt x="3397094" y="807527"/>
                  </a:lnTo>
                  <a:lnTo>
                    <a:pt x="3350813" y="829089"/>
                  </a:lnTo>
                  <a:lnTo>
                    <a:pt x="3300716" y="850114"/>
                  </a:lnTo>
                  <a:lnTo>
                    <a:pt x="3246797" y="870559"/>
                  </a:lnTo>
                  <a:lnTo>
                    <a:pt x="3209404" y="883616"/>
                  </a:lnTo>
                  <a:lnTo>
                    <a:pt x="3170898" y="896216"/>
                  </a:lnTo>
                  <a:lnTo>
                    <a:pt x="3131321" y="908357"/>
                  </a:lnTo>
                  <a:lnTo>
                    <a:pt x="3090712" y="920038"/>
                  </a:lnTo>
                  <a:lnTo>
                    <a:pt x="3049110" y="931256"/>
                  </a:lnTo>
                  <a:lnTo>
                    <a:pt x="3006556" y="942011"/>
                  </a:lnTo>
                  <a:lnTo>
                    <a:pt x="2963090" y="952301"/>
                  </a:lnTo>
                  <a:lnTo>
                    <a:pt x="2918752" y="962124"/>
                  </a:lnTo>
                  <a:lnTo>
                    <a:pt x="2873581" y="971478"/>
                  </a:lnTo>
                  <a:lnTo>
                    <a:pt x="2827617" y="980362"/>
                  </a:lnTo>
                  <a:lnTo>
                    <a:pt x="2780901" y="988775"/>
                  </a:lnTo>
                  <a:lnTo>
                    <a:pt x="2733472" y="996714"/>
                  </a:lnTo>
                  <a:lnTo>
                    <a:pt x="2685370" y="1004178"/>
                  </a:lnTo>
                  <a:lnTo>
                    <a:pt x="2636635" y="1011166"/>
                  </a:lnTo>
                  <a:lnTo>
                    <a:pt x="2587306" y="1017676"/>
                  </a:lnTo>
                  <a:lnTo>
                    <a:pt x="2537425" y="1023706"/>
                  </a:lnTo>
                  <a:lnTo>
                    <a:pt x="2487030" y="1029254"/>
                  </a:lnTo>
                  <a:lnTo>
                    <a:pt x="2436162" y="1034320"/>
                  </a:lnTo>
                  <a:lnTo>
                    <a:pt x="2384860" y="1038901"/>
                  </a:lnTo>
                  <a:lnTo>
                    <a:pt x="2333164" y="1042996"/>
                  </a:lnTo>
                  <a:lnTo>
                    <a:pt x="2281115" y="1046603"/>
                  </a:lnTo>
                  <a:lnTo>
                    <a:pt x="2228752" y="1049720"/>
                  </a:lnTo>
                  <a:lnTo>
                    <a:pt x="2176115" y="1052347"/>
                  </a:lnTo>
                  <a:lnTo>
                    <a:pt x="2123244" y="1054481"/>
                  </a:lnTo>
                  <a:lnTo>
                    <a:pt x="2070179" y="1056121"/>
                  </a:lnTo>
                  <a:lnTo>
                    <a:pt x="2016960" y="1057265"/>
                  </a:lnTo>
                  <a:lnTo>
                    <a:pt x="1963626" y="1057911"/>
                  </a:lnTo>
                  <a:lnTo>
                    <a:pt x="1910218" y="1058058"/>
                  </a:lnTo>
                  <a:lnTo>
                    <a:pt x="1856775" y="1057705"/>
                  </a:lnTo>
                  <a:lnTo>
                    <a:pt x="1803338" y="1056849"/>
                  </a:lnTo>
                  <a:lnTo>
                    <a:pt x="1749946" y="1055490"/>
                  </a:lnTo>
                  <a:lnTo>
                    <a:pt x="1696639" y="1053625"/>
                  </a:lnTo>
                  <a:lnTo>
                    <a:pt x="1643457" y="1051253"/>
                  </a:lnTo>
                  <a:lnTo>
                    <a:pt x="1590440" y="1048372"/>
                  </a:lnTo>
                  <a:lnTo>
                    <a:pt x="1537628" y="1044980"/>
                  </a:lnTo>
                  <a:lnTo>
                    <a:pt x="1485060" y="1041077"/>
                  </a:lnTo>
                  <a:lnTo>
                    <a:pt x="1432777" y="1036660"/>
                  </a:lnTo>
                  <a:lnTo>
                    <a:pt x="1380819" y="1031728"/>
                  </a:lnTo>
                  <a:lnTo>
                    <a:pt x="1329225" y="1026280"/>
                  </a:lnTo>
                  <a:lnTo>
                    <a:pt x="1278036" y="1020313"/>
                  </a:lnTo>
                  <a:lnTo>
                    <a:pt x="1227291" y="1013825"/>
                  </a:lnTo>
                  <a:lnTo>
                    <a:pt x="1177030" y="1006817"/>
                  </a:lnTo>
                  <a:lnTo>
                    <a:pt x="1127293" y="999285"/>
                  </a:lnTo>
                  <a:lnTo>
                    <a:pt x="1078120" y="991228"/>
                  </a:lnTo>
                  <a:lnTo>
                    <a:pt x="1029550" y="982645"/>
                  </a:lnTo>
                  <a:lnTo>
                    <a:pt x="981625" y="973533"/>
                  </a:lnTo>
                  <a:lnTo>
                    <a:pt x="934383" y="963892"/>
                  </a:lnTo>
                  <a:lnTo>
                    <a:pt x="867007" y="948924"/>
                  </a:lnTo>
                  <a:lnTo>
                    <a:pt x="802630" y="933146"/>
                  </a:lnTo>
                  <a:lnTo>
                    <a:pt x="741279" y="916595"/>
                  </a:lnTo>
                  <a:lnTo>
                    <a:pt x="682985" y="899309"/>
                  </a:lnTo>
                  <a:lnTo>
                    <a:pt x="627774" y="881326"/>
                  </a:lnTo>
                  <a:lnTo>
                    <a:pt x="575677" y="862684"/>
                  </a:lnTo>
                  <a:lnTo>
                    <a:pt x="526722" y="843421"/>
                  </a:lnTo>
                  <a:lnTo>
                    <a:pt x="480938" y="823575"/>
                  </a:lnTo>
                  <a:lnTo>
                    <a:pt x="438353" y="803183"/>
                  </a:lnTo>
                  <a:lnTo>
                    <a:pt x="398997" y="782284"/>
                  </a:lnTo>
                  <a:lnTo>
                    <a:pt x="362897" y="760915"/>
                  </a:lnTo>
                  <a:lnTo>
                    <a:pt x="330084" y="739114"/>
                  </a:lnTo>
                  <a:lnTo>
                    <a:pt x="274429" y="694370"/>
                  </a:lnTo>
                  <a:lnTo>
                    <a:pt x="232264" y="648354"/>
                  </a:lnTo>
                  <a:lnTo>
                    <a:pt x="203817" y="601368"/>
                  </a:lnTo>
                  <a:lnTo>
                    <a:pt x="189319" y="553717"/>
                  </a:lnTo>
                  <a:lnTo>
                    <a:pt x="187372" y="529737"/>
                  </a:lnTo>
                  <a:lnTo>
                    <a:pt x="189000" y="505703"/>
                  </a:lnTo>
                  <a:lnTo>
                    <a:pt x="203090" y="457630"/>
                  </a:lnTo>
                  <a:lnTo>
                    <a:pt x="231820" y="409800"/>
                  </a:lnTo>
                  <a:lnTo>
                    <a:pt x="275419" y="362516"/>
                  </a:lnTo>
                  <a:lnTo>
                    <a:pt x="334117" y="316083"/>
                  </a:lnTo>
                  <a:lnTo>
                    <a:pt x="369201" y="293279"/>
                  </a:lnTo>
                  <a:lnTo>
                    <a:pt x="408146" y="270802"/>
                  </a:lnTo>
                  <a:lnTo>
                    <a:pt x="0" y="33374"/>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object 13"/>
          <p:cNvSpPr txBox="1"/>
          <p:nvPr/>
        </p:nvSpPr>
        <p:spPr>
          <a:xfrm>
            <a:off x="8858928" y="3255613"/>
            <a:ext cx="2223770" cy="657860"/>
          </a:xfrm>
          <a:prstGeom prst="rect">
            <a:avLst/>
          </a:prstGeom>
        </p:spPr>
        <p:txBody>
          <a:bodyPr vert="horz" wrap="square" lIns="0" tIns="22860" rIns="0" bIns="0" rtlCol="0">
            <a:spAutoFit/>
          </a:bodyPr>
          <a:lstStyle/>
          <a:p>
            <a:pPr marL="12700" marR="5080" lvl="0" indent="0" algn="just" defTabSz="914400" eaLnBrk="1" fontAlgn="auto" latinLnBrk="0" hangingPunct="1">
              <a:lnSpc>
                <a:spcPts val="1650"/>
              </a:lnSpc>
              <a:spcBef>
                <a:spcPts val="18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ＭＳ Ｐゴシック"/>
                <a:cs typeface="ＭＳ Ｐゴシック"/>
              </a:rPr>
              <a:t>視覚的な情報の方が、耳から</a:t>
            </a: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の情報よりも入る子が多いです。</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14" name="object 14"/>
          <p:cNvGrpSpPr/>
          <p:nvPr/>
        </p:nvGrpSpPr>
        <p:grpSpPr>
          <a:xfrm>
            <a:off x="3584950" y="3055975"/>
            <a:ext cx="3893820" cy="1416050"/>
            <a:chOff x="3584950" y="3055975"/>
            <a:chExt cx="3893820" cy="1416050"/>
          </a:xfrm>
        </p:grpSpPr>
        <p:sp>
          <p:nvSpPr>
            <p:cNvPr id="15" name="object 15"/>
            <p:cNvSpPr/>
            <p:nvPr/>
          </p:nvSpPr>
          <p:spPr>
            <a:xfrm>
              <a:off x="3589605" y="3060738"/>
              <a:ext cx="3884929" cy="1406525"/>
            </a:xfrm>
            <a:custGeom>
              <a:avLst/>
              <a:gdLst/>
              <a:ahLst/>
              <a:cxnLst/>
              <a:rect l="l" t="t" r="r" b="b"/>
              <a:pathLst>
                <a:path w="3884929" h="1406525">
                  <a:moveTo>
                    <a:pt x="2030988" y="1406283"/>
                  </a:moveTo>
                  <a:lnTo>
                    <a:pt x="1959086" y="1406283"/>
                  </a:lnTo>
                  <a:lnTo>
                    <a:pt x="1896179" y="1405401"/>
                  </a:lnTo>
                  <a:lnTo>
                    <a:pt x="1833694" y="1403744"/>
                  </a:lnTo>
                  <a:lnTo>
                    <a:pt x="1771670" y="1401321"/>
                  </a:lnTo>
                  <a:lnTo>
                    <a:pt x="1710150" y="1398144"/>
                  </a:lnTo>
                  <a:lnTo>
                    <a:pt x="1648245" y="1394165"/>
                  </a:lnTo>
                  <a:lnTo>
                    <a:pt x="1648398" y="1394165"/>
                  </a:lnTo>
                  <a:lnTo>
                    <a:pt x="1588777" y="1389572"/>
                  </a:lnTo>
                  <a:lnTo>
                    <a:pt x="1529007" y="1384198"/>
                  </a:lnTo>
                  <a:lnTo>
                    <a:pt x="1469901" y="1378113"/>
                  </a:lnTo>
                  <a:lnTo>
                    <a:pt x="1411499" y="1371329"/>
                  </a:lnTo>
                  <a:lnTo>
                    <a:pt x="1353843" y="1363855"/>
                  </a:lnTo>
                  <a:lnTo>
                    <a:pt x="1296972" y="1355704"/>
                  </a:lnTo>
                  <a:lnTo>
                    <a:pt x="1240928" y="1346885"/>
                  </a:lnTo>
                  <a:lnTo>
                    <a:pt x="1185750" y="1337409"/>
                  </a:lnTo>
                  <a:lnTo>
                    <a:pt x="1131479" y="1327288"/>
                  </a:lnTo>
                  <a:lnTo>
                    <a:pt x="1078155" y="1316533"/>
                  </a:lnTo>
                  <a:lnTo>
                    <a:pt x="1025820" y="1305153"/>
                  </a:lnTo>
                  <a:lnTo>
                    <a:pt x="974512" y="1293161"/>
                  </a:lnTo>
                  <a:lnTo>
                    <a:pt x="924274" y="1280566"/>
                  </a:lnTo>
                  <a:lnTo>
                    <a:pt x="875144" y="1267380"/>
                  </a:lnTo>
                  <a:lnTo>
                    <a:pt x="827164" y="1253614"/>
                  </a:lnTo>
                  <a:lnTo>
                    <a:pt x="780375" y="1239278"/>
                  </a:lnTo>
                  <a:lnTo>
                    <a:pt x="734815" y="1224383"/>
                  </a:lnTo>
                  <a:lnTo>
                    <a:pt x="690527" y="1208940"/>
                  </a:lnTo>
                  <a:lnTo>
                    <a:pt x="647550" y="1192960"/>
                  </a:lnTo>
                  <a:lnTo>
                    <a:pt x="605925" y="1176455"/>
                  </a:lnTo>
                  <a:lnTo>
                    <a:pt x="565693" y="1159433"/>
                  </a:lnTo>
                  <a:lnTo>
                    <a:pt x="526893" y="1141908"/>
                  </a:lnTo>
                  <a:lnTo>
                    <a:pt x="489566" y="1123889"/>
                  </a:lnTo>
                  <a:lnTo>
                    <a:pt x="453753" y="1105387"/>
                  </a:lnTo>
                  <a:lnTo>
                    <a:pt x="419494" y="1086413"/>
                  </a:lnTo>
                  <a:lnTo>
                    <a:pt x="355800" y="1047093"/>
                  </a:lnTo>
                  <a:lnTo>
                    <a:pt x="298808" y="1006015"/>
                  </a:lnTo>
                  <a:lnTo>
                    <a:pt x="248840" y="963268"/>
                  </a:lnTo>
                  <a:lnTo>
                    <a:pt x="206222" y="918936"/>
                  </a:lnTo>
                  <a:lnTo>
                    <a:pt x="171276" y="873108"/>
                  </a:lnTo>
                  <a:lnTo>
                    <a:pt x="156781" y="849660"/>
                  </a:lnTo>
                  <a:lnTo>
                    <a:pt x="0" y="716414"/>
                  </a:lnTo>
                  <a:lnTo>
                    <a:pt x="203" y="716414"/>
                  </a:lnTo>
                  <a:lnTo>
                    <a:pt x="143947" y="581349"/>
                  </a:lnTo>
                  <a:lnTo>
                    <a:pt x="156190" y="557722"/>
                  </a:lnTo>
                  <a:lnTo>
                    <a:pt x="170465" y="534422"/>
                  </a:lnTo>
                  <a:lnTo>
                    <a:pt x="204950" y="488843"/>
                  </a:lnTo>
                  <a:lnTo>
                    <a:pt x="247089" y="444703"/>
                  </a:lnTo>
                  <a:lnTo>
                    <a:pt x="296566" y="402094"/>
                  </a:lnTo>
                  <a:lnTo>
                    <a:pt x="353066" y="361106"/>
                  </a:lnTo>
                  <a:lnTo>
                    <a:pt x="416273" y="321830"/>
                  </a:lnTo>
                  <a:lnTo>
                    <a:pt x="450294" y="302863"/>
                  </a:lnTo>
                  <a:lnTo>
                    <a:pt x="485874" y="284359"/>
                  </a:lnTo>
                  <a:lnTo>
                    <a:pt x="522973" y="266328"/>
                  </a:lnTo>
                  <a:lnTo>
                    <a:pt x="561552" y="248782"/>
                  </a:lnTo>
                  <a:lnTo>
                    <a:pt x="601572" y="231732"/>
                  </a:lnTo>
                  <a:lnTo>
                    <a:pt x="642993" y="215190"/>
                  </a:lnTo>
                  <a:lnTo>
                    <a:pt x="685777" y="199168"/>
                  </a:lnTo>
                  <a:lnTo>
                    <a:pt x="729882" y="183676"/>
                  </a:lnTo>
                  <a:lnTo>
                    <a:pt x="775271" y="168726"/>
                  </a:lnTo>
                  <a:lnTo>
                    <a:pt x="821904" y="154329"/>
                  </a:lnTo>
                  <a:lnTo>
                    <a:pt x="869741" y="140498"/>
                  </a:lnTo>
                  <a:lnTo>
                    <a:pt x="918743" y="127242"/>
                  </a:lnTo>
                  <a:lnTo>
                    <a:pt x="968871" y="114574"/>
                  </a:lnTo>
                  <a:lnTo>
                    <a:pt x="1020085" y="102505"/>
                  </a:lnTo>
                  <a:lnTo>
                    <a:pt x="1072346" y="91046"/>
                  </a:lnTo>
                  <a:lnTo>
                    <a:pt x="1125615" y="80209"/>
                  </a:lnTo>
                  <a:lnTo>
                    <a:pt x="1179851" y="70005"/>
                  </a:lnTo>
                  <a:lnTo>
                    <a:pt x="1235017" y="60446"/>
                  </a:lnTo>
                  <a:lnTo>
                    <a:pt x="1291072" y="51542"/>
                  </a:lnTo>
                  <a:lnTo>
                    <a:pt x="1347977" y="43305"/>
                  </a:lnTo>
                  <a:lnTo>
                    <a:pt x="1405692" y="35748"/>
                  </a:lnTo>
                  <a:lnTo>
                    <a:pt x="1464179" y="28880"/>
                  </a:lnTo>
                  <a:lnTo>
                    <a:pt x="1523397" y="22713"/>
                  </a:lnTo>
                  <a:lnTo>
                    <a:pt x="1583308" y="17260"/>
                  </a:lnTo>
                  <a:lnTo>
                    <a:pt x="1643872" y="12530"/>
                  </a:lnTo>
                  <a:lnTo>
                    <a:pt x="1705050" y="8537"/>
                  </a:lnTo>
                  <a:lnTo>
                    <a:pt x="1766802" y="5290"/>
                  </a:lnTo>
                  <a:lnTo>
                    <a:pt x="1829089" y="2801"/>
                  </a:lnTo>
                  <a:lnTo>
                    <a:pt x="1891872" y="1082"/>
                  </a:lnTo>
                  <a:lnTo>
                    <a:pt x="1955111" y="145"/>
                  </a:lnTo>
                  <a:lnTo>
                    <a:pt x="2018766" y="0"/>
                  </a:lnTo>
                  <a:lnTo>
                    <a:pt x="2082799" y="658"/>
                  </a:lnTo>
                  <a:lnTo>
                    <a:pt x="2147171" y="2132"/>
                  </a:lnTo>
                  <a:lnTo>
                    <a:pt x="2215932" y="4608"/>
                  </a:lnTo>
                  <a:lnTo>
                    <a:pt x="2283918" y="7985"/>
                  </a:lnTo>
                  <a:lnTo>
                    <a:pt x="2351084" y="12246"/>
                  </a:lnTo>
                  <a:lnTo>
                    <a:pt x="2415905" y="17260"/>
                  </a:lnTo>
                  <a:lnTo>
                    <a:pt x="2416134" y="17260"/>
                  </a:lnTo>
                  <a:lnTo>
                    <a:pt x="2482794" y="23354"/>
                  </a:lnTo>
                  <a:lnTo>
                    <a:pt x="2547253" y="30168"/>
                  </a:lnTo>
                  <a:lnTo>
                    <a:pt x="2610725" y="37799"/>
                  </a:lnTo>
                  <a:lnTo>
                    <a:pt x="2673169" y="46232"/>
                  </a:lnTo>
                  <a:lnTo>
                    <a:pt x="2734542" y="55448"/>
                  </a:lnTo>
                  <a:lnTo>
                    <a:pt x="2794803" y="65433"/>
                  </a:lnTo>
                  <a:lnTo>
                    <a:pt x="2853909" y="76168"/>
                  </a:lnTo>
                  <a:lnTo>
                    <a:pt x="2911818" y="87638"/>
                  </a:lnTo>
                  <a:lnTo>
                    <a:pt x="2968489" y="99825"/>
                  </a:lnTo>
                  <a:lnTo>
                    <a:pt x="3023879" y="112714"/>
                  </a:lnTo>
                  <a:lnTo>
                    <a:pt x="3077947" y="126286"/>
                  </a:lnTo>
                  <a:lnTo>
                    <a:pt x="3130541" y="140498"/>
                  </a:lnTo>
                  <a:lnTo>
                    <a:pt x="3181946" y="155419"/>
                  </a:lnTo>
                  <a:lnTo>
                    <a:pt x="3231794" y="170945"/>
                  </a:lnTo>
                  <a:lnTo>
                    <a:pt x="3280151" y="187089"/>
                  </a:lnTo>
                  <a:lnTo>
                    <a:pt x="3326975" y="203835"/>
                  </a:lnTo>
                  <a:lnTo>
                    <a:pt x="3372225" y="221164"/>
                  </a:lnTo>
                  <a:lnTo>
                    <a:pt x="3415858" y="239062"/>
                  </a:lnTo>
                  <a:lnTo>
                    <a:pt x="3457833" y="257511"/>
                  </a:lnTo>
                  <a:lnTo>
                    <a:pt x="3498107" y="276495"/>
                  </a:lnTo>
                  <a:lnTo>
                    <a:pt x="3536638" y="295996"/>
                  </a:lnTo>
                  <a:lnTo>
                    <a:pt x="3573385" y="315999"/>
                  </a:lnTo>
                  <a:lnTo>
                    <a:pt x="3608305" y="336487"/>
                  </a:lnTo>
                  <a:lnTo>
                    <a:pt x="3641356" y="357442"/>
                  </a:lnTo>
                  <a:lnTo>
                    <a:pt x="3701685" y="400691"/>
                  </a:lnTo>
                  <a:lnTo>
                    <a:pt x="3754035" y="445611"/>
                  </a:lnTo>
                  <a:lnTo>
                    <a:pt x="3798070" y="492071"/>
                  </a:lnTo>
                  <a:lnTo>
                    <a:pt x="3833455" y="539937"/>
                  </a:lnTo>
                  <a:lnTo>
                    <a:pt x="3859852" y="589075"/>
                  </a:lnTo>
                  <a:lnTo>
                    <a:pt x="3876928" y="639353"/>
                  </a:lnTo>
                  <a:lnTo>
                    <a:pt x="3884344" y="690638"/>
                  </a:lnTo>
                  <a:lnTo>
                    <a:pt x="3884329" y="716414"/>
                  </a:lnTo>
                  <a:lnTo>
                    <a:pt x="3876907" y="767343"/>
                  </a:lnTo>
                  <a:lnTo>
                    <a:pt x="3859898" y="817326"/>
                  </a:lnTo>
                  <a:lnTo>
                    <a:pt x="3833625" y="866226"/>
                  </a:lnTo>
                  <a:lnTo>
                    <a:pt x="3798410" y="913904"/>
                  </a:lnTo>
                  <a:lnTo>
                    <a:pt x="3754577" y="960224"/>
                  </a:lnTo>
                  <a:lnTo>
                    <a:pt x="3702449" y="1005048"/>
                  </a:lnTo>
                  <a:lnTo>
                    <a:pt x="3642349" y="1048238"/>
                  </a:lnTo>
                  <a:lnTo>
                    <a:pt x="3609411" y="1069178"/>
                  </a:lnTo>
                  <a:lnTo>
                    <a:pt x="3574601" y="1089657"/>
                  </a:lnTo>
                  <a:lnTo>
                    <a:pt x="3537959" y="1109659"/>
                  </a:lnTo>
                  <a:lnTo>
                    <a:pt x="3499526" y="1129167"/>
                  </a:lnTo>
                  <a:lnTo>
                    <a:pt x="3459343" y="1148163"/>
                  </a:lnTo>
                  <a:lnTo>
                    <a:pt x="3417449" y="1166630"/>
                  </a:lnTo>
                  <a:lnTo>
                    <a:pt x="3373885" y="1184552"/>
                  </a:lnTo>
                  <a:lnTo>
                    <a:pt x="3328692" y="1201910"/>
                  </a:lnTo>
                  <a:lnTo>
                    <a:pt x="3281910" y="1218688"/>
                  </a:lnTo>
                  <a:lnTo>
                    <a:pt x="3233579" y="1234868"/>
                  </a:lnTo>
                  <a:lnTo>
                    <a:pt x="3183739" y="1250433"/>
                  </a:lnTo>
                  <a:lnTo>
                    <a:pt x="3132432" y="1265366"/>
                  </a:lnTo>
                  <a:lnTo>
                    <a:pt x="3079697" y="1279650"/>
                  </a:lnTo>
                  <a:lnTo>
                    <a:pt x="3026002" y="1293161"/>
                  </a:lnTo>
                  <a:lnTo>
                    <a:pt x="2970105" y="1306202"/>
                  </a:lnTo>
                  <a:lnTo>
                    <a:pt x="2913330" y="1318436"/>
                  </a:lnTo>
                  <a:lnTo>
                    <a:pt x="2855288" y="1329951"/>
                  </a:lnTo>
                  <a:lnTo>
                    <a:pt x="2796021" y="1340732"/>
                  </a:lnTo>
                  <a:lnTo>
                    <a:pt x="2735568" y="1350760"/>
                  </a:lnTo>
                  <a:lnTo>
                    <a:pt x="2673970" y="1360018"/>
                  </a:lnTo>
                  <a:lnTo>
                    <a:pt x="2611268" y="1368490"/>
                  </a:lnTo>
                  <a:lnTo>
                    <a:pt x="2547502" y="1376157"/>
                  </a:lnTo>
                  <a:lnTo>
                    <a:pt x="2482712" y="1383004"/>
                  </a:lnTo>
                  <a:lnTo>
                    <a:pt x="2416938" y="1389012"/>
                  </a:lnTo>
                  <a:lnTo>
                    <a:pt x="2350222" y="1394165"/>
                  </a:lnTo>
                  <a:lnTo>
                    <a:pt x="2282603" y="1398445"/>
                  </a:lnTo>
                  <a:lnTo>
                    <a:pt x="2214122" y="1401835"/>
                  </a:lnTo>
                  <a:lnTo>
                    <a:pt x="2149933" y="1404165"/>
                  </a:lnTo>
                  <a:lnTo>
                    <a:pt x="2086003" y="1405676"/>
                  </a:lnTo>
                  <a:lnTo>
                    <a:pt x="2030988" y="1406283"/>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3589712" y="3060738"/>
              <a:ext cx="3884295" cy="1406525"/>
            </a:xfrm>
            <a:custGeom>
              <a:avLst/>
              <a:gdLst/>
              <a:ahLst/>
              <a:cxnLst/>
              <a:rect l="l" t="t" r="r" b="b"/>
              <a:pathLst>
                <a:path w="3884295" h="1406525">
                  <a:moveTo>
                    <a:pt x="0" y="716505"/>
                  </a:moveTo>
                  <a:lnTo>
                    <a:pt x="143840" y="581349"/>
                  </a:lnTo>
                  <a:lnTo>
                    <a:pt x="156083" y="557722"/>
                  </a:lnTo>
                  <a:lnTo>
                    <a:pt x="170358" y="534422"/>
                  </a:lnTo>
                  <a:lnTo>
                    <a:pt x="204843" y="488843"/>
                  </a:lnTo>
                  <a:lnTo>
                    <a:pt x="246982" y="444703"/>
                  </a:lnTo>
                  <a:lnTo>
                    <a:pt x="296459" y="402094"/>
                  </a:lnTo>
                  <a:lnTo>
                    <a:pt x="352959" y="361106"/>
                  </a:lnTo>
                  <a:lnTo>
                    <a:pt x="416166" y="321830"/>
                  </a:lnTo>
                  <a:lnTo>
                    <a:pt x="450187" y="302863"/>
                  </a:lnTo>
                  <a:lnTo>
                    <a:pt x="485767" y="284359"/>
                  </a:lnTo>
                  <a:lnTo>
                    <a:pt x="522866" y="266328"/>
                  </a:lnTo>
                  <a:lnTo>
                    <a:pt x="561445" y="248782"/>
                  </a:lnTo>
                  <a:lnTo>
                    <a:pt x="601465" y="231732"/>
                  </a:lnTo>
                  <a:lnTo>
                    <a:pt x="642886" y="215190"/>
                  </a:lnTo>
                  <a:lnTo>
                    <a:pt x="685670" y="199168"/>
                  </a:lnTo>
                  <a:lnTo>
                    <a:pt x="729775" y="183676"/>
                  </a:lnTo>
                  <a:lnTo>
                    <a:pt x="775164" y="168726"/>
                  </a:lnTo>
                  <a:lnTo>
                    <a:pt x="821797" y="154329"/>
                  </a:lnTo>
                  <a:lnTo>
                    <a:pt x="869634" y="140498"/>
                  </a:lnTo>
                  <a:lnTo>
                    <a:pt x="918636" y="127242"/>
                  </a:lnTo>
                  <a:lnTo>
                    <a:pt x="968764" y="114574"/>
                  </a:lnTo>
                  <a:lnTo>
                    <a:pt x="1019978" y="102505"/>
                  </a:lnTo>
                  <a:lnTo>
                    <a:pt x="1072239" y="91046"/>
                  </a:lnTo>
                  <a:lnTo>
                    <a:pt x="1125508" y="80209"/>
                  </a:lnTo>
                  <a:lnTo>
                    <a:pt x="1179744" y="70005"/>
                  </a:lnTo>
                  <a:lnTo>
                    <a:pt x="1234910" y="60446"/>
                  </a:lnTo>
                  <a:lnTo>
                    <a:pt x="1290965" y="51542"/>
                  </a:lnTo>
                  <a:lnTo>
                    <a:pt x="1347869" y="43305"/>
                  </a:lnTo>
                  <a:lnTo>
                    <a:pt x="1405585" y="35748"/>
                  </a:lnTo>
                  <a:lnTo>
                    <a:pt x="1464072" y="28880"/>
                  </a:lnTo>
                  <a:lnTo>
                    <a:pt x="1523290" y="22713"/>
                  </a:lnTo>
                  <a:lnTo>
                    <a:pt x="1583201" y="17260"/>
                  </a:lnTo>
                  <a:lnTo>
                    <a:pt x="1643765" y="12530"/>
                  </a:lnTo>
                  <a:lnTo>
                    <a:pt x="1704943" y="8537"/>
                  </a:lnTo>
                  <a:lnTo>
                    <a:pt x="1766695" y="5290"/>
                  </a:lnTo>
                  <a:lnTo>
                    <a:pt x="1828982" y="2801"/>
                  </a:lnTo>
                  <a:lnTo>
                    <a:pt x="1891765" y="1082"/>
                  </a:lnTo>
                  <a:lnTo>
                    <a:pt x="1955004" y="145"/>
                  </a:lnTo>
                  <a:lnTo>
                    <a:pt x="2018659" y="0"/>
                  </a:lnTo>
                  <a:lnTo>
                    <a:pt x="2082692" y="658"/>
                  </a:lnTo>
                  <a:lnTo>
                    <a:pt x="2147063" y="2132"/>
                  </a:lnTo>
                  <a:lnTo>
                    <a:pt x="2215825" y="4608"/>
                  </a:lnTo>
                  <a:lnTo>
                    <a:pt x="2283811" y="7985"/>
                  </a:lnTo>
                  <a:lnTo>
                    <a:pt x="2350977" y="12246"/>
                  </a:lnTo>
                  <a:lnTo>
                    <a:pt x="2417283" y="17375"/>
                  </a:lnTo>
                  <a:lnTo>
                    <a:pt x="2482687" y="23354"/>
                  </a:lnTo>
                  <a:lnTo>
                    <a:pt x="2547146" y="30168"/>
                  </a:lnTo>
                  <a:lnTo>
                    <a:pt x="2610618" y="37799"/>
                  </a:lnTo>
                  <a:lnTo>
                    <a:pt x="2673062" y="46232"/>
                  </a:lnTo>
                  <a:lnTo>
                    <a:pt x="2734435" y="55448"/>
                  </a:lnTo>
                  <a:lnTo>
                    <a:pt x="2794696" y="65433"/>
                  </a:lnTo>
                  <a:lnTo>
                    <a:pt x="2853802" y="76168"/>
                  </a:lnTo>
                  <a:lnTo>
                    <a:pt x="2911711" y="87638"/>
                  </a:lnTo>
                  <a:lnTo>
                    <a:pt x="2968382" y="99825"/>
                  </a:lnTo>
                  <a:lnTo>
                    <a:pt x="3023772" y="112714"/>
                  </a:lnTo>
                  <a:lnTo>
                    <a:pt x="3077840" y="126286"/>
                  </a:lnTo>
                  <a:lnTo>
                    <a:pt x="3130543" y="140527"/>
                  </a:lnTo>
                  <a:lnTo>
                    <a:pt x="3181839" y="155419"/>
                  </a:lnTo>
                  <a:lnTo>
                    <a:pt x="3231687" y="170945"/>
                  </a:lnTo>
                  <a:lnTo>
                    <a:pt x="3280044" y="187089"/>
                  </a:lnTo>
                  <a:lnTo>
                    <a:pt x="3326868" y="203835"/>
                  </a:lnTo>
                  <a:lnTo>
                    <a:pt x="3372118" y="221164"/>
                  </a:lnTo>
                  <a:lnTo>
                    <a:pt x="3415751" y="239062"/>
                  </a:lnTo>
                  <a:lnTo>
                    <a:pt x="3457726" y="257511"/>
                  </a:lnTo>
                  <a:lnTo>
                    <a:pt x="3498000" y="276495"/>
                  </a:lnTo>
                  <a:lnTo>
                    <a:pt x="3536531" y="295996"/>
                  </a:lnTo>
                  <a:lnTo>
                    <a:pt x="3573277" y="315999"/>
                  </a:lnTo>
                  <a:lnTo>
                    <a:pt x="3608197" y="336487"/>
                  </a:lnTo>
                  <a:lnTo>
                    <a:pt x="3641249" y="357442"/>
                  </a:lnTo>
                  <a:lnTo>
                    <a:pt x="3701577" y="400691"/>
                  </a:lnTo>
                  <a:lnTo>
                    <a:pt x="3753927" y="445611"/>
                  </a:lnTo>
                  <a:lnTo>
                    <a:pt x="3797963" y="492071"/>
                  </a:lnTo>
                  <a:lnTo>
                    <a:pt x="3833347" y="539937"/>
                  </a:lnTo>
                  <a:lnTo>
                    <a:pt x="3859745" y="589075"/>
                  </a:lnTo>
                  <a:lnTo>
                    <a:pt x="3876821" y="639353"/>
                  </a:lnTo>
                  <a:lnTo>
                    <a:pt x="3884237" y="690638"/>
                  </a:lnTo>
                  <a:lnTo>
                    <a:pt x="3884222" y="716414"/>
                  </a:lnTo>
                  <a:lnTo>
                    <a:pt x="3876800" y="767343"/>
                  </a:lnTo>
                  <a:lnTo>
                    <a:pt x="3859791" y="817326"/>
                  </a:lnTo>
                  <a:lnTo>
                    <a:pt x="3833517" y="866226"/>
                  </a:lnTo>
                  <a:lnTo>
                    <a:pt x="3798303" y="913904"/>
                  </a:lnTo>
                  <a:lnTo>
                    <a:pt x="3754470" y="960224"/>
                  </a:lnTo>
                  <a:lnTo>
                    <a:pt x="3702342" y="1005048"/>
                  </a:lnTo>
                  <a:lnTo>
                    <a:pt x="3642242" y="1048238"/>
                  </a:lnTo>
                  <a:lnTo>
                    <a:pt x="3609304" y="1069178"/>
                  </a:lnTo>
                  <a:lnTo>
                    <a:pt x="3574494" y="1089657"/>
                  </a:lnTo>
                  <a:lnTo>
                    <a:pt x="3537852" y="1109659"/>
                  </a:lnTo>
                  <a:lnTo>
                    <a:pt x="3499419" y="1129167"/>
                  </a:lnTo>
                  <a:lnTo>
                    <a:pt x="3459236" y="1148163"/>
                  </a:lnTo>
                  <a:lnTo>
                    <a:pt x="3417342" y="1166630"/>
                  </a:lnTo>
                  <a:lnTo>
                    <a:pt x="3373778" y="1184552"/>
                  </a:lnTo>
                  <a:lnTo>
                    <a:pt x="3328585" y="1201910"/>
                  </a:lnTo>
                  <a:lnTo>
                    <a:pt x="3281803" y="1218688"/>
                  </a:lnTo>
                  <a:lnTo>
                    <a:pt x="3233472" y="1234868"/>
                  </a:lnTo>
                  <a:lnTo>
                    <a:pt x="3183632" y="1250433"/>
                  </a:lnTo>
                  <a:lnTo>
                    <a:pt x="3132325" y="1265366"/>
                  </a:lnTo>
                  <a:lnTo>
                    <a:pt x="3079590" y="1279650"/>
                  </a:lnTo>
                  <a:lnTo>
                    <a:pt x="3025467" y="1293268"/>
                  </a:lnTo>
                  <a:lnTo>
                    <a:pt x="2969998" y="1306202"/>
                  </a:lnTo>
                  <a:lnTo>
                    <a:pt x="2913223" y="1318436"/>
                  </a:lnTo>
                  <a:lnTo>
                    <a:pt x="2855181" y="1329951"/>
                  </a:lnTo>
                  <a:lnTo>
                    <a:pt x="2795914" y="1340732"/>
                  </a:lnTo>
                  <a:lnTo>
                    <a:pt x="2735461" y="1350760"/>
                  </a:lnTo>
                  <a:lnTo>
                    <a:pt x="2673863" y="1360018"/>
                  </a:lnTo>
                  <a:lnTo>
                    <a:pt x="2611161" y="1368490"/>
                  </a:lnTo>
                  <a:lnTo>
                    <a:pt x="2547395" y="1376157"/>
                  </a:lnTo>
                  <a:lnTo>
                    <a:pt x="2482605" y="1383004"/>
                  </a:lnTo>
                  <a:lnTo>
                    <a:pt x="2416831" y="1389012"/>
                  </a:lnTo>
                  <a:lnTo>
                    <a:pt x="2350115" y="1394165"/>
                  </a:lnTo>
                  <a:lnTo>
                    <a:pt x="2282496" y="1398445"/>
                  </a:lnTo>
                  <a:lnTo>
                    <a:pt x="2214015" y="1401835"/>
                  </a:lnTo>
                  <a:lnTo>
                    <a:pt x="2149826" y="1404165"/>
                  </a:lnTo>
                  <a:lnTo>
                    <a:pt x="2085896" y="1405676"/>
                  </a:lnTo>
                  <a:lnTo>
                    <a:pt x="2022267" y="1406378"/>
                  </a:lnTo>
                  <a:lnTo>
                    <a:pt x="1958979" y="1406283"/>
                  </a:lnTo>
                  <a:lnTo>
                    <a:pt x="1896072" y="1405401"/>
                  </a:lnTo>
                  <a:lnTo>
                    <a:pt x="1833587" y="1403744"/>
                  </a:lnTo>
                  <a:lnTo>
                    <a:pt x="1771563" y="1401321"/>
                  </a:lnTo>
                  <a:lnTo>
                    <a:pt x="1710043" y="1398144"/>
                  </a:lnTo>
                  <a:lnTo>
                    <a:pt x="1649065" y="1394224"/>
                  </a:lnTo>
                  <a:lnTo>
                    <a:pt x="1588670" y="1389572"/>
                  </a:lnTo>
                  <a:lnTo>
                    <a:pt x="1528900" y="1384198"/>
                  </a:lnTo>
                  <a:lnTo>
                    <a:pt x="1469794" y="1378113"/>
                  </a:lnTo>
                  <a:lnTo>
                    <a:pt x="1411392" y="1371329"/>
                  </a:lnTo>
                  <a:lnTo>
                    <a:pt x="1353736" y="1363855"/>
                  </a:lnTo>
                  <a:lnTo>
                    <a:pt x="1296865" y="1355704"/>
                  </a:lnTo>
                  <a:lnTo>
                    <a:pt x="1240821" y="1346885"/>
                  </a:lnTo>
                  <a:lnTo>
                    <a:pt x="1185643" y="1337409"/>
                  </a:lnTo>
                  <a:lnTo>
                    <a:pt x="1131372" y="1327288"/>
                  </a:lnTo>
                  <a:lnTo>
                    <a:pt x="1078048" y="1316533"/>
                  </a:lnTo>
                  <a:lnTo>
                    <a:pt x="1025713" y="1305153"/>
                  </a:lnTo>
                  <a:lnTo>
                    <a:pt x="974405" y="1293161"/>
                  </a:lnTo>
                  <a:lnTo>
                    <a:pt x="924167" y="1280566"/>
                  </a:lnTo>
                  <a:lnTo>
                    <a:pt x="875037" y="1267380"/>
                  </a:lnTo>
                  <a:lnTo>
                    <a:pt x="827057" y="1253614"/>
                  </a:lnTo>
                  <a:lnTo>
                    <a:pt x="780268" y="1239278"/>
                  </a:lnTo>
                  <a:lnTo>
                    <a:pt x="734708" y="1224383"/>
                  </a:lnTo>
                  <a:lnTo>
                    <a:pt x="690420" y="1208940"/>
                  </a:lnTo>
                  <a:lnTo>
                    <a:pt x="647443" y="1192960"/>
                  </a:lnTo>
                  <a:lnTo>
                    <a:pt x="605818" y="1176455"/>
                  </a:lnTo>
                  <a:lnTo>
                    <a:pt x="565586" y="1159433"/>
                  </a:lnTo>
                  <a:lnTo>
                    <a:pt x="526786" y="1141908"/>
                  </a:lnTo>
                  <a:lnTo>
                    <a:pt x="489459" y="1123889"/>
                  </a:lnTo>
                  <a:lnTo>
                    <a:pt x="453646" y="1105387"/>
                  </a:lnTo>
                  <a:lnTo>
                    <a:pt x="419387" y="1086413"/>
                  </a:lnTo>
                  <a:lnTo>
                    <a:pt x="355693" y="1047093"/>
                  </a:lnTo>
                  <a:lnTo>
                    <a:pt x="298701" y="1006015"/>
                  </a:lnTo>
                  <a:lnTo>
                    <a:pt x="248733" y="963268"/>
                  </a:lnTo>
                  <a:lnTo>
                    <a:pt x="206115" y="918936"/>
                  </a:lnTo>
                  <a:lnTo>
                    <a:pt x="171169" y="873108"/>
                  </a:lnTo>
                  <a:lnTo>
                    <a:pt x="156674" y="849660"/>
                  </a:lnTo>
                  <a:lnTo>
                    <a:pt x="0" y="716505"/>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 name="object 17"/>
          <p:cNvSpPr txBox="1"/>
          <p:nvPr/>
        </p:nvSpPr>
        <p:spPr>
          <a:xfrm>
            <a:off x="404649" y="2642751"/>
            <a:ext cx="7082790" cy="1026160"/>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具体物や、写真、イラストなどを見せて伝える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3937635" marR="785495" lvl="0" indent="0" defTabSz="914400" eaLnBrk="1" fontAlgn="auto" latinLnBrk="0" hangingPunct="1">
              <a:lnSpc>
                <a:spcPts val="1650"/>
              </a:lnSpc>
              <a:spcBef>
                <a:spcPts val="1265"/>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ＭＳ Ｐゴシック"/>
                <a:cs typeface="ＭＳ Ｐゴシック"/>
              </a:rPr>
              <a:t>再度、個別的に声を掛けてあげ</a:t>
            </a: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ると分かりやすいです。</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18" name="object 18"/>
          <p:cNvSpPr txBox="1"/>
          <p:nvPr/>
        </p:nvSpPr>
        <p:spPr>
          <a:xfrm>
            <a:off x="4330061" y="3639338"/>
            <a:ext cx="2386965" cy="657860"/>
          </a:xfrm>
          <a:prstGeom prst="rect">
            <a:avLst/>
          </a:prstGeom>
        </p:spPr>
        <p:txBody>
          <a:bodyPr vert="horz" wrap="square" lIns="0" tIns="22860" rIns="0" bIns="0" rtlCol="0">
            <a:spAutoFit/>
          </a:bodyPr>
          <a:lstStyle/>
          <a:p>
            <a:pPr marL="12700" marR="5080" lvl="0" indent="0" algn="just" defTabSz="914400" eaLnBrk="1" fontAlgn="auto" latinLnBrk="0" hangingPunct="1">
              <a:lnSpc>
                <a:spcPts val="1650"/>
              </a:lnSpc>
              <a:spcBef>
                <a:spcPts val="18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ＭＳ Ｐゴシック"/>
                <a:cs typeface="ＭＳ Ｐゴシック"/>
              </a:rPr>
              <a:t>実際にやるタイミングで、指示を</a:t>
            </a:r>
            <a:r>
              <a:rPr kumimoji="0" sz="1400" b="0" i="0" u="none" strike="noStrike" kern="0" cap="none" spc="-25" normalizeH="0" baseline="0" noProof="0" dirty="0">
                <a:ln>
                  <a:noFill/>
                </a:ln>
                <a:solidFill>
                  <a:sysClr val="windowText" lastClr="000000"/>
                </a:solidFill>
                <a:effectLst/>
                <a:uLnTx/>
                <a:uFillTx/>
                <a:latin typeface="ＭＳ Ｐゴシック"/>
                <a:cs typeface="ＭＳ Ｐゴシック"/>
              </a:rPr>
              <a:t>一つひとつ出してあげる必要の</a:t>
            </a: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ある子もいます。</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19" name="object 19"/>
          <p:cNvGrpSpPr/>
          <p:nvPr/>
        </p:nvGrpSpPr>
        <p:grpSpPr>
          <a:xfrm>
            <a:off x="1709603" y="4777135"/>
            <a:ext cx="3907790" cy="2018664"/>
            <a:chOff x="1709603" y="4777135"/>
            <a:chExt cx="3907790" cy="2018664"/>
          </a:xfrm>
        </p:grpSpPr>
        <p:sp>
          <p:nvSpPr>
            <p:cNvPr id="20" name="object 20"/>
            <p:cNvSpPr/>
            <p:nvPr/>
          </p:nvSpPr>
          <p:spPr>
            <a:xfrm>
              <a:off x="1714366" y="4781898"/>
              <a:ext cx="3898265" cy="2009139"/>
            </a:xfrm>
            <a:custGeom>
              <a:avLst/>
              <a:gdLst/>
              <a:ahLst/>
              <a:cxnLst/>
              <a:rect l="l" t="t" r="r" b="b"/>
              <a:pathLst>
                <a:path w="3898265" h="2009140">
                  <a:moveTo>
                    <a:pt x="3145476" y="211484"/>
                  </a:moveTo>
                  <a:lnTo>
                    <a:pt x="752728" y="211484"/>
                  </a:lnTo>
                  <a:lnTo>
                    <a:pt x="796291" y="194516"/>
                  </a:lnTo>
                  <a:lnTo>
                    <a:pt x="840498" y="178265"/>
                  </a:lnTo>
                  <a:lnTo>
                    <a:pt x="885320" y="162731"/>
                  </a:lnTo>
                  <a:lnTo>
                    <a:pt x="930730" y="147912"/>
                  </a:lnTo>
                  <a:lnTo>
                    <a:pt x="976698" y="133808"/>
                  </a:lnTo>
                  <a:lnTo>
                    <a:pt x="1023196" y="120416"/>
                  </a:lnTo>
                  <a:lnTo>
                    <a:pt x="1070198" y="107737"/>
                  </a:lnTo>
                  <a:lnTo>
                    <a:pt x="1117674" y="95769"/>
                  </a:lnTo>
                  <a:lnTo>
                    <a:pt x="1165596" y="84510"/>
                  </a:lnTo>
                  <a:lnTo>
                    <a:pt x="1213937" y="73960"/>
                  </a:lnTo>
                  <a:lnTo>
                    <a:pt x="1262667" y="64118"/>
                  </a:lnTo>
                  <a:lnTo>
                    <a:pt x="1311760" y="54982"/>
                  </a:lnTo>
                  <a:lnTo>
                    <a:pt x="1361186" y="46552"/>
                  </a:lnTo>
                  <a:lnTo>
                    <a:pt x="1410918" y="38825"/>
                  </a:lnTo>
                  <a:lnTo>
                    <a:pt x="1460928" y="31802"/>
                  </a:lnTo>
                  <a:lnTo>
                    <a:pt x="1511187" y="25481"/>
                  </a:lnTo>
                  <a:lnTo>
                    <a:pt x="1561667" y="19861"/>
                  </a:lnTo>
                  <a:lnTo>
                    <a:pt x="1612340" y="14941"/>
                  </a:lnTo>
                  <a:lnTo>
                    <a:pt x="1663179" y="10719"/>
                  </a:lnTo>
                  <a:lnTo>
                    <a:pt x="1714154" y="7195"/>
                  </a:lnTo>
                  <a:lnTo>
                    <a:pt x="1765238" y="4367"/>
                  </a:lnTo>
                  <a:lnTo>
                    <a:pt x="1816402" y="2235"/>
                  </a:lnTo>
                  <a:lnTo>
                    <a:pt x="1867619" y="797"/>
                  </a:lnTo>
                  <a:lnTo>
                    <a:pt x="1922495" y="0"/>
                  </a:lnTo>
                  <a:lnTo>
                    <a:pt x="1970098" y="0"/>
                  </a:lnTo>
                  <a:lnTo>
                    <a:pt x="2021303" y="638"/>
                  </a:lnTo>
                  <a:lnTo>
                    <a:pt x="2072449" y="1965"/>
                  </a:lnTo>
                  <a:lnTo>
                    <a:pt x="2123506" y="3982"/>
                  </a:lnTo>
                  <a:lnTo>
                    <a:pt x="2174446" y="6686"/>
                  </a:lnTo>
                  <a:lnTo>
                    <a:pt x="2225243" y="10077"/>
                  </a:lnTo>
                  <a:lnTo>
                    <a:pt x="2275866" y="14153"/>
                  </a:lnTo>
                  <a:lnTo>
                    <a:pt x="2326289" y="18913"/>
                  </a:lnTo>
                  <a:lnTo>
                    <a:pt x="2376483" y="24356"/>
                  </a:lnTo>
                  <a:lnTo>
                    <a:pt x="2426420" y="30482"/>
                  </a:lnTo>
                  <a:lnTo>
                    <a:pt x="2476071" y="37288"/>
                  </a:lnTo>
                  <a:lnTo>
                    <a:pt x="2525410" y="44774"/>
                  </a:lnTo>
                  <a:lnTo>
                    <a:pt x="2574407" y="52939"/>
                  </a:lnTo>
                  <a:lnTo>
                    <a:pt x="2623034" y="61781"/>
                  </a:lnTo>
                  <a:lnTo>
                    <a:pt x="2671263" y="71300"/>
                  </a:lnTo>
                  <a:lnTo>
                    <a:pt x="2719067" y="81494"/>
                  </a:lnTo>
                  <a:lnTo>
                    <a:pt x="2766417" y="92363"/>
                  </a:lnTo>
                  <a:lnTo>
                    <a:pt x="2813284" y="103904"/>
                  </a:lnTo>
                  <a:lnTo>
                    <a:pt x="2859642" y="116118"/>
                  </a:lnTo>
                  <a:lnTo>
                    <a:pt x="2905460" y="129002"/>
                  </a:lnTo>
                  <a:lnTo>
                    <a:pt x="2950713" y="142556"/>
                  </a:lnTo>
                  <a:lnTo>
                    <a:pt x="2995370" y="156779"/>
                  </a:lnTo>
                  <a:lnTo>
                    <a:pt x="3039405" y="171670"/>
                  </a:lnTo>
                  <a:lnTo>
                    <a:pt x="3082789" y="187227"/>
                  </a:lnTo>
                  <a:lnTo>
                    <a:pt x="3125494" y="203449"/>
                  </a:lnTo>
                  <a:lnTo>
                    <a:pt x="3145476" y="211484"/>
                  </a:lnTo>
                  <a:close/>
                </a:path>
                <a:path w="3898265" h="2009140">
                  <a:moveTo>
                    <a:pt x="1975971" y="2008922"/>
                  </a:moveTo>
                  <a:lnTo>
                    <a:pt x="1913275" y="2008922"/>
                  </a:lnTo>
                  <a:lnTo>
                    <a:pt x="1861035" y="2008082"/>
                  </a:lnTo>
                  <a:lnTo>
                    <a:pt x="1808812" y="2006520"/>
                  </a:lnTo>
                  <a:lnTo>
                    <a:pt x="1756637" y="2004235"/>
                  </a:lnTo>
                  <a:lnTo>
                    <a:pt x="1704539" y="2001224"/>
                  </a:lnTo>
                  <a:lnTo>
                    <a:pt x="1652547" y="1997486"/>
                  </a:lnTo>
                  <a:lnTo>
                    <a:pt x="1600691" y="1993019"/>
                  </a:lnTo>
                  <a:lnTo>
                    <a:pt x="1549001" y="1987822"/>
                  </a:lnTo>
                  <a:lnTo>
                    <a:pt x="1497506" y="1981892"/>
                  </a:lnTo>
                  <a:lnTo>
                    <a:pt x="1446237" y="1975228"/>
                  </a:lnTo>
                  <a:lnTo>
                    <a:pt x="1395221" y="1967828"/>
                  </a:lnTo>
                  <a:lnTo>
                    <a:pt x="1344490" y="1959690"/>
                  </a:lnTo>
                  <a:lnTo>
                    <a:pt x="1294073" y="1950813"/>
                  </a:lnTo>
                  <a:lnTo>
                    <a:pt x="1243999" y="1941194"/>
                  </a:lnTo>
                  <a:lnTo>
                    <a:pt x="1194298" y="1930833"/>
                  </a:lnTo>
                  <a:lnTo>
                    <a:pt x="1145000" y="1919726"/>
                  </a:lnTo>
                  <a:lnTo>
                    <a:pt x="1096134" y="1907873"/>
                  </a:lnTo>
                  <a:lnTo>
                    <a:pt x="1047730" y="1895271"/>
                  </a:lnTo>
                  <a:lnTo>
                    <a:pt x="999817" y="1881920"/>
                  </a:lnTo>
                  <a:lnTo>
                    <a:pt x="952425" y="1867816"/>
                  </a:lnTo>
                  <a:lnTo>
                    <a:pt x="905584" y="1852959"/>
                  </a:lnTo>
                  <a:lnTo>
                    <a:pt x="859324" y="1837346"/>
                  </a:lnTo>
                  <a:lnTo>
                    <a:pt x="813673" y="1820976"/>
                  </a:lnTo>
                  <a:lnTo>
                    <a:pt x="757680" y="1799509"/>
                  </a:lnTo>
                  <a:lnTo>
                    <a:pt x="703574" y="1777195"/>
                  </a:lnTo>
                  <a:lnTo>
                    <a:pt x="651368" y="1754063"/>
                  </a:lnTo>
                  <a:lnTo>
                    <a:pt x="601075" y="1730144"/>
                  </a:lnTo>
                  <a:lnTo>
                    <a:pt x="552706" y="1705467"/>
                  </a:lnTo>
                  <a:lnTo>
                    <a:pt x="506275" y="1680062"/>
                  </a:lnTo>
                  <a:lnTo>
                    <a:pt x="461793" y="1653959"/>
                  </a:lnTo>
                  <a:lnTo>
                    <a:pt x="419273" y="1627187"/>
                  </a:lnTo>
                  <a:lnTo>
                    <a:pt x="378728" y="1599776"/>
                  </a:lnTo>
                  <a:lnTo>
                    <a:pt x="340170" y="1571757"/>
                  </a:lnTo>
                  <a:lnTo>
                    <a:pt x="303611" y="1543158"/>
                  </a:lnTo>
                  <a:lnTo>
                    <a:pt x="269063" y="1514010"/>
                  </a:lnTo>
                  <a:lnTo>
                    <a:pt x="236540" y="1484342"/>
                  </a:lnTo>
                  <a:lnTo>
                    <a:pt x="206053" y="1454184"/>
                  </a:lnTo>
                  <a:lnTo>
                    <a:pt x="177615" y="1423565"/>
                  </a:lnTo>
                  <a:lnTo>
                    <a:pt x="151237" y="1392517"/>
                  </a:lnTo>
                  <a:lnTo>
                    <a:pt x="126934" y="1361067"/>
                  </a:lnTo>
                  <a:lnTo>
                    <a:pt x="104717" y="1329247"/>
                  </a:lnTo>
                  <a:lnTo>
                    <a:pt x="66589" y="1264613"/>
                  </a:lnTo>
                  <a:lnTo>
                    <a:pt x="36955" y="1198852"/>
                  </a:lnTo>
                  <a:lnTo>
                    <a:pt x="15912" y="1132202"/>
                  </a:lnTo>
                  <a:lnTo>
                    <a:pt x="3561" y="1064902"/>
                  </a:lnTo>
                  <a:lnTo>
                    <a:pt x="0" y="997189"/>
                  </a:lnTo>
                  <a:lnTo>
                    <a:pt x="1546" y="963252"/>
                  </a:lnTo>
                  <a:lnTo>
                    <a:pt x="11356" y="895367"/>
                  </a:lnTo>
                  <a:lnTo>
                    <a:pt x="30205" y="827665"/>
                  </a:lnTo>
                  <a:lnTo>
                    <a:pt x="58190" y="760383"/>
                  </a:lnTo>
                  <a:lnTo>
                    <a:pt x="95413" y="693760"/>
                  </a:lnTo>
                  <a:lnTo>
                    <a:pt x="117518" y="660771"/>
                  </a:lnTo>
                  <a:lnTo>
                    <a:pt x="141970" y="628035"/>
                  </a:lnTo>
                  <a:lnTo>
                    <a:pt x="168781" y="595582"/>
                  </a:lnTo>
                  <a:lnTo>
                    <a:pt x="197963" y="563444"/>
                  </a:lnTo>
                  <a:lnTo>
                    <a:pt x="229529" y="531648"/>
                  </a:lnTo>
                  <a:lnTo>
                    <a:pt x="263490" y="500226"/>
                  </a:lnTo>
                  <a:lnTo>
                    <a:pt x="134065" y="187481"/>
                  </a:lnTo>
                  <a:lnTo>
                    <a:pt x="752728" y="211484"/>
                  </a:lnTo>
                  <a:lnTo>
                    <a:pt x="3145476" y="211484"/>
                  </a:lnTo>
                  <a:lnTo>
                    <a:pt x="3167491" y="220336"/>
                  </a:lnTo>
                  <a:lnTo>
                    <a:pt x="3208753" y="237886"/>
                  </a:lnTo>
                  <a:lnTo>
                    <a:pt x="3249252" y="256097"/>
                  </a:lnTo>
                  <a:lnTo>
                    <a:pt x="3288959" y="274970"/>
                  </a:lnTo>
                  <a:lnTo>
                    <a:pt x="3327846" y="294502"/>
                  </a:lnTo>
                  <a:lnTo>
                    <a:pt x="3365886" y="314694"/>
                  </a:lnTo>
                  <a:lnTo>
                    <a:pt x="3413996" y="341914"/>
                  </a:lnTo>
                  <a:lnTo>
                    <a:pt x="3459836" y="369811"/>
                  </a:lnTo>
                  <a:lnTo>
                    <a:pt x="3503404" y="398351"/>
                  </a:lnTo>
                  <a:lnTo>
                    <a:pt x="3544698" y="427503"/>
                  </a:lnTo>
                  <a:lnTo>
                    <a:pt x="3583718" y="457232"/>
                  </a:lnTo>
                  <a:lnTo>
                    <a:pt x="3620461" y="487507"/>
                  </a:lnTo>
                  <a:lnTo>
                    <a:pt x="3654928" y="518295"/>
                  </a:lnTo>
                  <a:lnTo>
                    <a:pt x="3687116" y="549564"/>
                  </a:lnTo>
                  <a:lnTo>
                    <a:pt x="3717024" y="581279"/>
                  </a:lnTo>
                  <a:lnTo>
                    <a:pt x="3744651" y="613410"/>
                  </a:lnTo>
                  <a:lnTo>
                    <a:pt x="3769997" y="645924"/>
                  </a:lnTo>
                  <a:lnTo>
                    <a:pt x="3793059" y="678786"/>
                  </a:lnTo>
                  <a:lnTo>
                    <a:pt x="3813836" y="711966"/>
                  </a:lnTo>
                  <a:lnTo>
                    <a:pt x="3832328" y="745431"/>
                  </a:lnTo>
                  <a:lnTo>
                    <a:pt x="3862449" y="813081"/>
                  </a:lnTo>
                  <a:lnTo>
                    <a:pt x="3883411" y="881478"/>
                  </a:lnTo>
                  <a:lnTo>
                    <a:pt x="3895206" y="950358"/>
                  </a:lnTo>
                  <a:lnTo>
                    <a:pt x="3897719" y="997189"/>
                  </a:lnTo>
                  <a:lnTo>
                    <a:pt x="3897822" y="1019462"/>
                  </a:lnTo>
                  <a:lnTo>
                    <a:pt x="3895686" y="1054016"/>
                  </a:lnTo>
                  <a:lnTo>
                    <a:pt x="3884517" y="1122964"/>
                  </a:lnTo>
                  <a:lnTo>
                    <a:pt x="3864146" y="1191482"/>
                  </a:lnTo>
                  <a:lnTo>
                    <a:pt x="3834562" y="1259309"/>
                  </a:lnTo>
                  <a:lnTo>
                    <a:pt x="3816312" y="1292881"/>
                  </a:lnTo>
                  <a:lnTo>
                    <a:pt x="3795756" y="1326183"/>
                  </a:lnTo>
                  <a:lnTo>
                    <a:pt x="3772891" y="1359181"/>
                  </a:lnTo>
                  <a:lnTo>
                    <a:pt x="3747717" y="1391843"/>
                  </a:lnTo>
                  <a:lnTo>
                    <a:pt x="3720232" y="1424137"/>
                  </a:lnTo>
                  <a:lnTo>
                    <a:pt x="3690436" y="1456028"/>
                  </a:lnTo>
                  <a:lnTo>
                    <a:pt x="3658327" y="1487486"/>
                  </a:lnTo>
                  <a:lnTo>
                    <a:pt x="3623903" y="1518477"/>
                  </a:lnTo>
                  <a:lnTo>
                    <a:pt x="3587164" y="1548969"/>
                  </a:lnTo>
                  <a:lnTo>
                    <a:pt x="3548108" y="1578928"/>
                  </a:lnTo>
                  <a:lnTo>
                    <a:pt x="3506734" y="1608323"/>
                  </a:lnTo>
                  <a:lnTo>
                    <a:pt x="3463041" y="1637121"/>
                  </a:lnTo>
                  <a:lnTo>
                    <a:pt x="3417028" y="1665288"/>
                  </a:lnTo>
                  <a:lnTo>
                    <a:pt x="3379862" y="1686611"/>
                  </a:lnTo>
                  <a:lnTo>
                    <a:pt x="3341766" y="1707268"/>
                  </a:lnTo>
                  <a:lnTo>
                    <a:pt x="3302769" y="1727259"/>
                  </a:lnTo>
                  <a:lnTo>
                    <a:pt x="3262901" y="1746581"/>
                  </a:lnTo>
                  <a:lnTo>
                    <a:pt x="3222193" y="1765232"/>
                  </a:lnTo>
                  <a:lnTo>
                    <a:pt x="3180672" y="1783212"/>
                  </a:lnTo>
                  <a:lnTo>
                    <a:pt x="3138370" y="1800517"/>
                  </a:lnTo>
                  <a:lnTo>
                    <a:pt x="3095315" y="1817146"/>
                  </a:lnTo>
                  <a:lnTo>
                    <a:pt x="3051537" y="1833098"/>
                  </a:lnTo>
                  <a:lnTo>
                    <a:pt x="3007066" y="1848371"/>
                  </a:lnTo>
                  <a:lnTo>
                    <a:pt x="2961932" y="1862963"/>
                  </a:lnTo>
                  <a:lnTo>
                    <a:pt x="2916164" y="1876871"/>
                  </a:lnTo>
                  <a:lnTo>
                    <a:pt x="2869791" y="1890095"/>
                  </a:lnTo>
                  <a:lnTo>
                    <a:pt x="2822843" y="1902633"/>
                  </a:lnTo>
                  <a:lnTo>
                    <a:pt x="2775351" y="1914483"/>
                  </a:lnTo>
                  <a:lnTo>
                    <a:pt x="2727343" y="1925643"/>
                  </a:lnTo>
                  <a:lnTo>
                    <a:pt x="2678849" y="1936111"/>
                  </a:lnTo>
                  <a:lnTo>
                    <a:pt x="2629899" y="1945885"/>
                  </a:lnTo>
                  <a:lnTo>
                    <a:pt x="2580522" y="1954964"/>
                  </a:lnTo>
                  <a:lnTo>
                    <a:pt x="2530748" y="1963347"/>
                  </a:lnTo>
                  <a:lnTo>
                    <a:pt x="2480607" y="1971030"/>
                  </a:lnTo>
                  <a:lnTo>
                    <a:pt x="2430128" y="1978013"/>
                  </a:lnTo>
                  <a:lnTo>
                    <a:pt x="2379341" y="1984294"/>
                  </a:lnTo>
                  <a:lnTo>
                    <a:pt x="2328275" y="1989870"/>
                  </a:lnTo>
                  <a:lnTo>
                    <a:pt x="2276960" y="1994741"/>
                  </a:lnTo>
                  <a:lnTo>
                    <a:pt x="2225426" y="1998904"/>
                  </a:lnTo>
                  <a:lnTo>
                    <a:pt x="2173702" y="2002357"/>
                  </a:lnTo>
                  <a:lnTo>
                    <a:pt x="2121818" y="2005100"/>
                  </a:lnTo>
                  <a:lnTo>
                    <a:pt x="2069804" y="2007129"/>
                  </a:lnTo>
                  <a:lnTo>
                    <a:pt x="2017689" y="2008444"/>
                  </a:lnTo>
                  <a:lnTo>
                    <a:pt x="1975971" y="2008922"/>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714366" y="4781898"/>
              <a:ext cx="3898265" cy="2009139"/>
            </a:xfrm>
            <a:custGeom>
              <a:avLst/>
              <a:gdLst/>
              <a:ahLst/>
              <a:cxnLst/>
              <a:rect l="l" t="t" r="r" b="b"/>
              <a:pathLst>
                <a:path w="3898265" h="2009140">
                  <a:moveTo>
                    <a:pt x="134065" y="187481"/>
                  </a:moveTo>
                  <a:lnTo>
                    <a:pt x="752728" y="211484"/>
                  </a:lnTo>
                  <a:lnTo>
                    <a:pt x="796291" y="194516"/>
                  </a:lnTo>
                  <a:lnTo>
                    <a:pt x="840498" y="178265"/>
                  </a:lnTo>
                  <a:lnTo>
                    <a:pt x="885320" y="162731"/>
                  </a:lnTo>
                  <a:lnTo>
                    <a:pt x="930730" y="147912"/>
                  </a:lnTo>
                  <a:lnTo>
                    <a:pt x="976698" y="133808"/>
                  </a:lnTo>
                  <a:lnTo>
                    <a:pt x="1023196" y="120416"/>
                  </a:lnTo>
                  <a:lnTo>
                    <a:pt x="1070198" y="107737"/>
                  </a:lnTo>
                  <a:lnTo>
                    <a:pt x="1117674" y="95769"/>
                  </a:lnTo>
                  <a:lnTo>
                    <a:pt x="1165596" y="84510"/>
                  </a:lnTo>
                  <a:lnTo>
                    <a:pt x="1213937" y="73960"/>
                  </a:lnTo>
                  <a:lnTo>
                    <a:pt x="1262667" y="64118"/>
                  </a:lnTo>
                  <a:lnTo>
                    <a:pt x="1311760" y="54982"/>
                  </a:lnTo>
                  <a:lnTo>
                    <a:pt x="1361186" y="46552"/>
                  </a:lnTo>
                  <a:lnTo>
                    <a:pt x="1410918" y="38825"/>
                  </a:lnTo>
                  <a:lnTo>
                    <a:pt x="1460928" y="31802"/>
                  </a:lnTo>
                  <a:lnTo>
                    <a:pt x="1511187" y="25481"/>
                  </a:lnTo>
                  <a:lnTo>
                    <a:pt x="1561667" y="19861"/>
                  </a:lnTo>
                  <a:lnTo>
                    <a:pt x="1612340" y="14941"/>
                  </a:lnTo>
                  <a:lnTo>
                    <a:pt x="1663179" y="10719"/>
                  </a:lnTo>
                  <a:lnTo>
                    <a:pt x="1714154" y="7195"/>
                  </a:lnTo>
                  <a:lnTo>
                    <a:pt x="1765238" y="4367"/>
                  </a:lnTo>
                  <a:lnTo>
                    <a:pt x="1816402" y="2235"/>
                  </a:lnTo>
                  <a:lnTo>
                    <a:pt x="1867619" y="797"/>
                  </a:lnTo>
                  <a:lnTo>
                    <a:pt x="1918860" y="52"/>
                  </a:lnTo>
                  <a:lnTo>
                    <a:pt x="1970098" y="0"/>
                  </a:lnTo>
                  <a:lnTo>
                    <a:pt x="2021303" y="638"/>
                  </a:lnTo>
                  <a:lnTo>
                    <a:pt x="2072449" y="1965"/>
                  </a:lnTo>
                  <a:lnTo>
                    <a:pt x="2123506" y="3982"/>
                  </a:lnTo>
                  <a:lnTo>
                    <a:pt x="2174446" y="6686"/>
                  </a:lnTo>
                  <a:lnTo>
                    <a:pt x="2225243" y="10077"/>
                  </a:lnTo>
                  <a:lnTo>
                    <a:pt x="2275866" y="14153"/>
                  </a:lnTo>
                  <a:lnTo>
                    <a:pt x="2326289" y="18913"/>
                  </a:lnTo>
                  <a:lnTo>
                    <a:pt x="2376483" y="24356"/>
                  </a:lnTo>
                  <a:lnTo>
                    <a:pt x="2426420" y="30482"/>
                  </a:lnTo>
                  <a:lnTo>
                    <a:pt x="2476071" y="37288"/>
                  </a:lnTo>
                  <a:lnTo>
                    <a:pt x="2525410" y="44774"/>
                  </a:lnTo>
                  <a:lnTo>
                    <a:pt x="2574407" y="52939"/>
                  </a:lnTo>
                  <a:lnTo>
                    <a:pt x="2623034" y="61781"/>
                  </a:lnTo>
                  <a:lnTo>
                    <a:pt x="2671263" y="71300"/>
                  </a:lnTo>
                  <a:lnTo>
                    <a:pt x="2719067" y="81494"/>
                  </a:lnTo>
                  <a:lnTo>
                    <a:pt x="2766417" y="92363"/>
                  </a:lnTo>
                  <a:lnTo>
                    <a:pt x="2813284" y="103904"/>
                  </a:lnTo>
                  <a:lnTo>
                    <a:pt x="2859642" y="116118"/>
                  </a:lnTo>
                  <a:lnTo>
                    <a:pt x="2905460" y="129002"/>
                  </a:lnTo>
                  <a:lnTo>
                    <a:pt x="2950713" y="142556"/>
                  </a:lnTo>
                  <a:lnTo>
                    <a:pt x="2995370" y="156779"/>
                  </a:lnTo>
                  <a:lnTo>
                    <a:pt x="3039405" y="171670"/>
                  </a:lnTo>
                  <a:lnTo>
                    <a:pt x="3082789" y="187227"/>
                  </a:lnTo>
                  <a:lnTo>
                    <a:pt x="3125494" y="203449"/>
                  </a:lnTo>
                  <a:lnTo>
                    <a:pt x="3167491" y="220336"/>
                  </a:lnTo>
                  <a:lnTo>
                    <a:pt x="3208753" y="237886"/>
                  </a:lnTo>
                  <a:lnTo>
                    <a:pt x="3249252" y="256097"/>
                  </a:lnTo>
                  <a:lnTo>
                    <a:pt x="3288959" y="274970"/>
                  </a:lnTo>
                  <a:lnTo>
                    <a:pt x="3327846" y="294502"/>
                  </a:lnTo>
                  <a:lnTo>
                    <a:pt x="3365886" y="314694"/>
                  </a:lnTo>
                  <a:lnTo>
                    <a:pt x="3413996" y="341914"/>
                  </a:lnTo>
                  <a:lnTo>
                    <a:pt x="3459836" y="369811"/>
                  </a:lnTo>
                  <a:lnTo>
                    <a:pt x="3503404" y="398351"/>
                  </a:lnTo>
                  <a:lnTo>
                    <a:pt x="3544698" y="427503"/>
                  </a:lnTo>
                  <a:lnTo>
                    <a:pt x="3583718" y="457232"/>
                  </a:lnTo>
                  <a:lnTo>
                    <a:pt x="3620461" y="487507"/>
                  </a:lnTo>
                  <a:lnTo>
                    <a:pt x="3654928" y="518295"/>
                  </a:lnTo>
                  <a:lnTo>
                    <a:pt x="3687116" y="549564"/>
                  </a:lnTo>
                  <a:lnTo>
                    <a:pt x="3717024" y="581279"/>
                  </a:lnTo>
                  <a:lnTo>
                    <a:pt x="3744651" y="613410"/>
                  </a:lnTo>
                  <a:lnTo>
                    <a:pt x="3769997" y="645924"/>
                  </a:lnTo>
                  <a:lnTo>
                    <a:pt x="3793059" y="678786"/>
                  </a:lnTo>
                  <a:lnTo>
                    <a:pt x="3813836" y="711966"/>
                  </a:lnTo>
                  <a:lnTo>
                    <a:pt x="3832328" y="745431"/>
                  </a:lnTo>
                  <a:lnTo>
                    <a:pt x="3862449" y="813081"/>
                  </a:lnTo>
                  <a:lnTo>
                    <a:pt x="3883411" y="881478"/>
                  </a:lnTo>
                  <a:lnTo>
                    <a:pt x="3895206" y="950358"/>
                  </a:lnTo>
                  <a:lnTo>
                    <a:pt x="3897822" y="1019462"/>
                  </a:lnTo>
                  <a:lnTo>
                    <a:pt x="3895686" y="1054016"/>
                  </a:lnTo>
                  <a:lnTo>
                    <a:pt x="3884517" y="1122964"/>
                  </a:lnTo>
                  <a:lnTo>
                    <a:pt x="3864146" y="1191482"/>
                  </a:lnTo>
                  <a:lnTo>
                    <a:pt x="3834562" y="1259309"/>
                  </a:lnTo>
                  <a:lnTo>
                    <a:pt x="3816312" y="1292881"/>
                  </a:lnTo>
                  <a:lnTo>
                    <a:pt x="3795756" y="1326183"/>
                  </a:lnTo>
                  <a:lnTo>
                    <a:pt x="3772891" y="1359181"/>
                  </a:lnTo>
                  <a:lnTo>
                    <a:pt x="3747717" y="1391843"/>
                  </a:lnTo>
                  <a:lnTo>
                    <a:pt x="3720232" y="1424137"/>
                  </a:lnTo>
                  <a:lnTo>
                    <a:pt x="3690436" y="1456028"/>
                  </a:lnTo>
                  <a:lnTo>
                    <a:pt x="3658327" y="1487486"/>
                  </a:lnTo>
                  <a:lnTo>
                    <a:pt x="3623903" y="1518477"/>
                  </a:lnTo>
                  <a:lnTo>
                    <a:pt x="3587164" y="1548969"/>
                  </a:lnTo>
                  <a:lnTo>
                    <a:pt x="3548108" y="1578928"/>
                  </a:lnTo>
                  <a:lnTo>
                    <a:pt x="3506734" y="1608323"/>
                  </a:lnTo>
                  <a:lnTo>
                    <a:pt x="3463041" y="1637121"/>
                  </a:lnTo>
                  <a:lnTo>
                    <a:pt x="3417028" y="1665288"/>
                  </a:lnTo>
                  <a:lnTo>
                    <a:pt x="3379862" y="1686611"/>
                  </a:lnTo>
                  <a:lnTo>
                    <a:pt x="3341766" y="1707268"/>
                  </a:lnTo>
                  <a:lnTo>
                    <a:pt x="3302769" y="1727259"/>
                  </a:lnTo>
                  <a:lnTo>
                    <a:pt x="3262901" y="1746581"/>
                  </a:lnTo>
                  <a:lnTo>
                    <a:pt x="3222193" y="1765232"/>
                  </a:lnTo>
                  <a:lnTo>
                    <a:pt x="3180672" y="1783212"/>
                  </a:lnTo>
                  <a:lnTo>
                    <a:pt x="3138370" y="1800517"/>
                  </a:lnTo>
                  <a:lnTo>
                    <a:pt x="3095315" y="1817146"/>
                  </a:lnTo>
                  <a:lnTo>
                    <a:pt x="3051537" y="1833098"/>
                  </a:lnTo>
                  <a:lnTo>
                    <a:pt x="3007066" y="1848371"/>
                  </a:lnTo>
                  <a:lnTo>
                    <a:pt x="2961932" y="1862963"/>
                  </a:lnTo>
                  <a:lnTo>
                    <a:pt x="2916164" y="1876871"/>
                  </a:lnTo>
                  <a:lnTo>
                    <a:pt x="2869791" y="1890096"/>
                  </a:lnTo>
                  <a:lnTo>
                    <a:pt x="2822843" y="1902633"/>
                  </a:lnTo>
                  <a:lnTo>
                    <a:pt x="2775351" y="1914483"/>
                  </a:lnTo>
                  <a:lnTo>
                    <a:pt x="2727343" y="1925643"/>
                  </a:lnTo>
                  <a:lnTo>
                    <a:pt x="2678849" y="1936111"/>
                  </a:lnTo>
                  <a:lnTo>
                    <a:pt x="2629899" y="1945885"/>
                  </a:lnTo>
                  <a:lnTo>
                    <a:pt x="2580522" y="1954964"/>
                  </a:lnTo>
                  <a:lnTo>
                    <a:pt x="2530748" y="1963347"/>
                  </a:lnTo>
                  <a:lnTo>
                    <a:pt x="2480607" y="1971030"/>
                  </a:lnTo>
                  <a:lnTo>
                    <a:pt x="2430128" y="1978013"/>
                  </a:lnTo>
                  <a:lnTo>
                    <a:pt x="2379341" y="1984294"/>
                  </a:lnTo>
                  <a:lnTo>
                    <a:pt x="2328275" y="1989870"/>
                  </a:lnTo>
                  <a:lnTo>
                    <a:pt x="2276960" y="1994741"/>
                  </a:lnTo>
                  <a:lnTo>
                    <a:pt x="2225426" y="1998904"/>
                  </a:lnTo>
                  <a:lnTo>
                    <a:pt x="2173702" y="2002357"/>
                  </a:lnTo>
                  <a:lnTo>
                    <a:pt x="2121818" y="2005100"/>
                  </a:lnTo>
                  <a:lnTo>
                    <a:pt x="2069804" y="2007129"/>
                  </a:lnTo>
                  <a:lnTo>
                    <a:pt x="2017689" y="2008444"/>
                  </a:lnTo>
                  <a:lnTo>
                    <a:pt x="1965503" y="2009042"/>
                  </a:lnTo>
                  <a:lnTo>
                    <a:pt x="1913275" y="2008922"/>
                  </a:lnTo>
                  <a:lnTo>
                    <a:pt x="1861035" y="2008082"/>
                  </a:lnTo>
                  <a:lnTo>
                    <a:pt x="1808812" y="2006520"/>
                  </a:lnTo>
                  <a:lnTo>
                    <a:pt x="1756637" y="2004235"/>
                  </a:lnTo>
                  <a:lnTo>
                    <a:pt x="1704539" y="2001224"/>
                  </a:lnTo>
                  <a:lnTo>
                    <a:pt x="1652547" y="1997486"/>
                  </a:lnTo>
                  <a:lnTo>
                    <a:pt x="1600691" y="1993019"/>
                  </a:lnTo>
                  <a:lnTo>
                    <a:pt x="1549001" y="1987822"/>
                  </a:lnTo>
                  <a:lnTo>
                    <a:pt x="1497506" y="1981892"/>
                  </a:lnTo>
                  <a:lnTo>
                    <a:pt x="1446237" y="1975228"/>
                  </a:lnTo>
                  <a:lnTo>
                    <a:pt x="1395221" y="1967828"/>
                  </a:lnTo>
                  <a:lnTo>
                    <a:pt x="1344490" y="1959690"/>
                  </a:lnTo>
                  <a:lnTo>
                    <a:pt x="1294073" y="1950813"/>
                  </a:lnTo>
                  <a:lnTo>
                    <a:pt x="1243999" y="1941194"/>
                  </a:lnTo>
                  <a:lnTo>
                    <a:pt x="1194298" y="1930833"/>
                  </a:lnTo>
                  <a:lnTo>
                    <a:pt x="1145000" y="1919726"/>
                  </a:lnTo>
                  <a:lnTo>
                    <a:pt x="1096134" y="1907873"/>
                  </a:lnTo>
                  <a:lnTo>
                    <a:pt x="1047730" y="1895271"/>
                  </a:lnTo>
                  <a:lnTo>
                    <a:pt x="999817" y="1881920"/>
                  </a:lnTo>
                  <a:lnTo>
                    <a:pt x="952425" y="1867816"/>
                  </a:lnTo>
                  <a:lnTo>
                    <a:pt x="905584" y="1852959"/>
                  </a:lnTo>
                  <a:lnTo>
                    <a:pt x="859324" y="1837346"/>
                  </a:lnTo>
                  <a:lnTo>
                    <a:pt x="813673" y="1820976"/>
                  </a:lnTo>
                  <a:lnTo>
                    <a:pt x="757680" y="1799509"/>
                  </a:lnTo>
                  <a:lnTo>
                    <a:pt x="703574" y="1777195"/>
                  </a:lnTo>
                  <a:lnTo>
                    <a:pt x="651368" y="1754063"/>
                  </a:lnTo>
                  <a:lnTo>
                    <a:pt x="601075" y="1730144"/>
                  </a:lnTo>
                  <a:lnTo>
                    <a:pt x="552706" y="1705467"/>
                  </a:lnTo>
                  <a:lnTo>
                    <a:pt x="506275" y="1680062"/>
                  </a:lnTo>
                  <a:lnTo>
                    <a:pt x="461793" y="1653959"/>
                  </a:lnTo>
                  <a:lnTo>
                    <a:pt x="419273" y="1627187"/>
                  </a:lnTo>
                  <a:lnTo>
                    <a:pt x="378728" y="1599776"/>
                  </a:lnTo>
                  <a:lnTo>
                    <a:pt x="340170" y="1571757"/>
                  </a:lnTo>
                  <a:lnTo>
                    <a:pt x="303611" y="1543158"/>
                  </a:lnTo>
                  <a:lnTo>
                    <a:pt x="269063" y="1514010"/>
                  </a:lnTo>
                  <a:lnTo>
                    <a:pt x="236540" y="1484342"/>
                  </a:lnTo>
                  <a:lnTo>
                    <a:pt x="206053" y="1454184"/>
                  </a:lnTo>
                  <a:lnTo>
                    <a:pt x="177615" y="1423565"/>
                  </a:lnTo>
                  <a:lnTo>
                    <a:pt x="151237" y="1392517"/>
                  </a:lnTo>
                  <a:lnTo>
                    <a:pt x="126934" y="1361067"/>
                  </a:lnTo>
                  <a:lnTo>
                    <a:pt x="104717" y="1329247"/>
                  </a:lnTo>
                  <a:lnTo>
                    <a:pt x="66589" y="1264613"/>
                  </a:lnTo>
                  <a:lnTo>
                    <a:pt x="36955" y="1198852"/>
                  </a:lnTo>
                  <a:lnTo>
                    <a:pt x="15912" y="1132202"/>
                  </a:lnTo>
                  <a:lnTo>
                    <a:pt x="3561" y="1064902"/>
                  </a:lnTo>
                  <a:lnTo>
                    <a:pt x="0" y="997189"/>
                  </a:lnTo>
                  <a:lnTo>
                    <a:pt x="1546" y="963252"/>
                  </a:lnTo>
                  <a:lnTo>
                    <a:pt x="11356" y="895367"/>
                  </a:lnTo>
                  <a:lnTo>
                    <a:pt x="30205" y="827665"/>
                  </a:lnTo>
                  <a:lnTo>
                    <a:pt x="58190" y="760383"/>
                  </a:lnTo>
                  <a:lnTo>
                    <a:pt x="95413" y="693760"/>
                  </a:lnTo>
                  <a:lnTo>
                    <a:pt x="117518" y="660771"/>
                  </a:lnTo>
                  <a:lnTo>
                    <a:pt x="141970" y="628035"/>
                  </a:lnTo>
                  <a:lnTo>
                    <a:pt x="168781" y="595582"/>
                  </a:lnTo>
                  <a:lnTo>
                    <a:pt x="197963" y="563444"/>
                  </a:lnTo>
                  <a:lnTo>
                    <a:pt x="229529" y="531648"/>
                  </a:lnTo>
                  <a:lnTo>
                    <a:pt x="263490" y="500226"/>
                  </a:lnTo>
                  <a:lnTo>
                    <a:pt x="134065" y="187481"/>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404649" y="4357251"/>
            <a:ext cx="4606290" cy="2172335"/>
          </a:xfrm>
          <a:prstGeom prst="rect">
            <a:avLst/>
          </a:prstGeom>
        </p:spPr>
        <p:txBody>
          <a:bodyPr vert="horz" wrap="square" lIns="0" tIns="12700" rIns="0" bIns="0" rtlCol="0">
            <a:spAutoFit/>
          </a:bodyPr>
          <a:lstStyle/>
          <a:p>
            <a:pPr marL="379095" marR="0" lvl="0" indent="-366395" defTabSz="914400" eaLnBrk="1" fontAlgn="auto" latinLnBrk="0" hangingPunct="1">
              <a:lnSpc>
                <a:spcPct val="100000"/>
              </a:lnSpc>
              <a:spcBef>
                <a:spcPts val="100"/>
              </a:spcBef>
              <a:spcAft>
                <a:spcPts val="0"/>
              </a:spcAft>
              <a:buClrTx/>
              <a:buSzPct val="64285"/>
              <a:buFont typeface="Arial"/>
              <a:buChar char="●"/>
              <a:tabLst>
                <a:tab pos="379095" algn="l"/>
              </a:tabLst>
              <a:defRPr/>
            </a:pPr>
            <a:r>
              <a:rPr kumimoji="0" sz="2800" b="0" i="0" u="none" strike="noStrike" kern="0" cap="none" spc="-15" normalizeH="0" baseline="0" noProof="0" dirty="0">
                <a:ln>
                  <a:noFill/>
                </a:ln>
                <a:solidFill>
                  <a:sysClr val="windowText" lastClr="000000"/>
                </a:solidFill>
                <a:effectLst/>
                <a:uLnTx/>
                <a:uFillTx/>
                <a:latin typeface="ＭＳ Ｐゴシック"/>
                <a:cs typeface="ＭＳ Ｐゴシック"/>
              </a:rPr>
              <a:t>注意を引いてから話をする。</a:t>
            </a:r>
            <a:endParaRPr kumimoji="0" sz="2800" b="0" i="0" u="none" strike="noStrike" kern="0" cap="none" spc="0" normalizeH="0" baseline="0" noProof="0">
              <a:ln>
                <a:noFill/>
              </a:ln>
              <a:solidFill>
                <a:sysClr val="windowText" lastClr="000000"/>
              </a:solidFill>
              <a:effectLst/>
              <a:uLnTx/>
              <a:uFillTx/>
              <a:latin typeface="ＭＳ Ｐゴシック"/>
              <a:cs typeface="ＭＳ Ｐゴシック"/>
            </a:endParaRPr>
          </a:p>
          <a:p>
            <a:pPr marL="1965960" marR="93345" lvl="0" indent="0" defTabSz="914400" eaLnBrk="1" fontAlgn="auto" latinLnBrk="0" hangingPunct="1">
              <a:lnSpc>
                <a:spcPts val="1650"/>
              </a:lnSpc>
              <a:spcBef>
                <a:spcPts val="2039"/>
              </a:spcBef>
              <a:spcAft>
                <a:spcPts val="0"/>
              </a:spcAft>
              <a:buClrTx/>
              <a:buSzTx/>
              <a:buFontTx/>
              <a:buNone/>
              <a:tabLst/>
              <a:defRPr/>
            </a:pPr>
            <a:r>
              <a:rPr kumimoji="0" sz="1400" b="0" i="0" u="none" strike="noStrike" kern="0" cap="none" spc="-5" normalizeH="0" baseline="0" noProof="0" dirty="0">
                <a:ln>
                  <a:noFill/>
                </a:ln>
                <a:solidFill>
                  <a:sysClr val="windowText" lastClr="000000"/>
                </a:solidFill>
                <a:effectLst/>
                <a:uLnTx/>
                <a:uFillTx/>
                <a:latin typeface="ＭＳ Ｐゴシック"/>
                <a:cs typeface="ＭＳ Ｐゴシック"/>
              </a:rPr>
              <a:t>興味があちこちにいくお子さん、先</a:t>
            </a:r>
            <a:r>
              <a:rPr kumimoji="0" sz="1400" b="0" i="0" u="none" strike="noStrike" kern="0" cap="none" spc="-15" normalizeH="0" baseline="0" noProof="0" dirty="0">
                <a:ln>
                  <a:noFill/>
                </a:ln>
                <a:solidFill>
                  <a:sysClr val="windowText" lastClr="000000"/>
                </a:solidFill>
                <a:effectLst/>
                <a:uLnTx/>
                <a:uFillTx/>
                <a:latin typeface="ＭＳ Ｐゴシック"/>
                <a:cs typeface="ＭＳ Ｐゴシック"/>
              </a:rPr>
              <a:t>生に注目が向きにくいお子さんに</a:t>
            </a: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は注意を引いてから話してあげる必要があります。その傾向が強い</a:t>
            </a:r>
            <a:r>
              <a:rPr kumimoji="0" sz="1400" b="0" i="0" u="none" strike="noStrike" kern="0" cap="none" spc="-15" normalizeH="0" baseline="0" noProof="0" dirty="0">
                <a:ln>
                  <a:noFill/>
                </a:ln>
                <a:solidFill>
                  <a:sysClr val="windowText" lastClr="000000"/>
                </a:solidFill>
                <a:effectLst/>
                <a:uLnTx/>
                <a:uFillTx/>
                <a:latin typeface="ＭＳ Ｐゴシック"/>
                <a:cs typeface="ＭＳ Ｐゴシック"/>
              </a:rPr>
              <a:t>お子さんは、離れた場所からでなく目の前で伝えてあげる必要があ</a:t>
            </a:r>
            <a:r>
              <a:rPr kumimoji="0" sz="1400" b="0" i="0" u="none" strike="noStrike" kern="0" cap="none" spc="-35" normalizeH="0" baseline="0" noProof="0" dirty="0">
                <a:ln>
                  <a:noFill/>
                </a:ln>
                <a:solidFill>
                  <a:sysClr val="windowText" lastClr="000000"/>
                </a:solidFill>
                <a:effectLst/>
                <a:uLnTx/>
                <a:uFillTx/>
                <a:latin typeface="ＭＳ Ｐゴシック"/>
                <a:cs typeface="ＭＳ Ｐゴシック"/>
              </a:rPr>
              <a:t>ります。</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grpSp>
        <p:nvGrpSpPr>
          <p:cNvPr id="23" name="object 23"/>
          <p:cNvGrpSpPr/>
          <p:nvPr/>
        </p:nvGrpSpPr>
        <p:grpSpPr>
          <a:xfrm>
            <a:off x="5513802" y="4931887"/>
            <a:ext cx="3451860" cy="1349375"/>
            <a:chOff x="5513802" y="4931887"/>
            <a:chExt cx="3451860" cy="1349375"/>
          </a:xfrm>
        </p:grpSpPr>
        <p:sp>
          <p:nvSpPr>
            <p:cNvPr id="24" name="object 24"/>
            <p:cNvSpPr/>
            <p:nvPr/>
          </p:nvSpPr>
          <p:spPr>
            <a:xfrm>
              <a:off x="5518565" y="4936649"/>
              <a:ext cx="3442335" cy="1339850"/>
            </a:xfrm>
            <a:custGeom>
              <a:avLst/>
              <a:gdLst/>
              <a:ahLst/>
              <a:cxnLst/>
              <a:rect l="l" t="t" r="r" b="b"/>
              <a:pathLst>
                <a:path w="3442334" h="1339850">
                  <a:moveTo>
                    <a:pt x="2979186" y="182390"/>
                  </a:moveTo>
                  <a:lnTo>
                    <a:pt x="958386" y="182390"/>
                  </a:lnTo>
                  <a:lnTo>
                    <a:pt x="999338" y="165483"/>
                  </a:lnTo>
                  <a:lnTo>
                    <a:pt x="1041327" y="149395"/>
                  </a:lnTo>
                  <a:lnTo>
                    <a:pt x="1084303" y="134127"/>
                  </a:lnTo>
                  <a:lnTo>
                    <a:pt x="1128342" y="119640"/>
                  </a:lnTo>
                  <a:lnTo>
                    <a:pt x="1173410" y="105940"/>
                  </a:lnTo>
                  <a:lnTo>
                    <a:pt x="1218632" y="93247"/>
                  </a:lnTo>
                  <a:lnTo>
                    <a:pt x="1265038" y="81263"/>
                  </a:lnTo>
                  <a:lnTo>
                    <a:pt x="1312173" y="70101"/>
                  </a:lnTo>
                  <a:lnTo>
                    <a:pt x="1359984" y="59762"/>
                  </a:lnTo>
                  <a:lnTo>
                    <a:pt x="1408422" y="50246"/>
                  </a:lnTo>
                  <a:lnTo>
                    <a:pt x="1457434" y="41552"/>
                  </a:lnTo>
                  <a:lnTo>
                    <a:pt x="1506969" y="33683"/>
                  </a:lnTo>
                  <a:lnTo>
                    <a:pt x="1556975" y="26638"/>
                  </a:lnTo>
                  <a:lnTo>
                    <a:pt x="1607401" y="20417"/>
                  </a:lnTo>
                  <a:lnTo>
                    <a:pt x="1658195" y="15022"/>
                  </a:lnTo>
                  <a:lnTo>
                    <a:pt x="1709306" y="10452"/>
                  </a:lnTo>
                  <a:lnTo>
                    <a:pt x="1760682" y="6708"/>
                  </a:lnTo>
                  <a:lnTo>
                    <a:pt x="1812272" y="3790"/>
                  </a:lnTo>
                  <a:lnTo>
                    <a:pt x="1866173" y="1612"/>
                  </a:lnTo>
                  <a:lnTo>
                    <a:pt x="1867587" y="1612"/>
                  </a:lnTo>
                  <a:lnTo>
                    <a:pt x="1917687" y="392"/>
                  </a:lnTo>
                  <a:lnTo>
                    <a:pt x="1967811" y="0"/>
                  </a:lnTo>
                  <a:lnTo>
                    <a:pt x="2019742" y="392"/>
                  </a:lnTo>
                  <a:lnTo>
                    <a:pt x="2071629" y="1612"/>
                  </a:lnTo>
                  <a:lnTo>
                    <a:pt x="2123422" y="3662"/>
                  </a:lnTo>
                  <a:lnTo>
                    <a:pt x="2175067" y="6541"/>
                  </a:lnTo>
                  <a:lnTo>
                    <a:pt x="2226515" y="10250"/>
                  </a:lnTo>
                  <a:lnTo>
                    <a:pt x="2277713" y="14789"/>
                  </a:lnTo>
                  <a:lnTo>
                    <a:pt x="2328609" y="20159"/>
                  </a:lnTo>
                  <a:lnTo>
                    <a:pt x="2379154" y="26360"/>
                  </a:lnTo>
                  <a:lnTo>
                    <a:pt x="2429294" y="33392"/>
                  </a:lnTo>
                  <a:lnTo>
                    <a:pt x="2478979" y="41257"/>
                  </a:lnTo>
                  <a:lnTo>
                    <a:pt x="2528157" y="49954"/>
                  </a:lnTo>
                  <a:lnTo>
                    <a:pt x="2576776" y="59484"/>
                  </a:lnTo>
                  <a:lnTo>
                    <a:pt x="2624785" y="69847"/>
                  </a:lnTo>
                  <a:lnTo>
                    <a:pt x="2672133" y="81043"/>
                  </a:lnTo>
                  <a:lnTo>
                    <a:pt x="2718768" y="93074"/>
                  </a:lnTo>
                  <a:lnTo>
                    <a:pt x="2764638" y="105940"/>
                  </a:lnTo>
                  <a:lnTo>
                    <a:pt x="2809693" y="119640"/>
                  </a:lnTo>
                  <a:lnTo>
                    <a:pt x="2853730" y="134127"/>
                  </a:lnTo>
                  <a:lnTo>
                    <a:pt x="2897148" y="149548"/>
                  </a:lnTo>
                  <a:lnTo>
                    <a:pt x="2939445" y="165757"/>
                  </a:lnTo>
                  <a:lnTo>
                    <a:pt x="2979186" y="182390"/>
                  </a:lnTo>
                  <a:close/>
                </a:path>
                <a:path w="3442334" h="1339850">
                  <a:moveTo>
                    <a:pt x="1959281" y="1339548"/>
                  </a:moveTo>
                  <a:lnTo>
                    <a:pt x="1905773" y="1338961"/>
                  </a:lnTo>
                  <a:lnTo>
                    <a:pt x="1852244" y="1337487"/>
                  </a:lnTo>
                  <a:lnTo>
                    <a:pt x="1798749" y="1335120"/>
                  </a:lnTo>
                  <a:lnTo>
                    <a:pt x="1745343" y="1331855"/>
                  </a:lnTo>
                  <a:lnTo>
                    <a:pt x="1692079" y="1327686"/>
                  </a:lnTo>
                  <a:lnTo>
                    <a:pt x="1639012" y="1322609"/>
                  </a:lnTo>
                  <a:lnTo>
                    <a:pt x="1586196" y="1316618"/>
                  </a:lnTo>
                  <a:lnTo>
                    <a:pt x="1533685" y="1309707"/>
                  </a:lnTo>
                  <a:lnTo>
                    <a:pt x="1481534" y="1301872"/>
                  </a:lnTo>
                  <a:lnTo>
                    <a:pt x="1429796" y="1293108"/>
                  </a:lnTo>
                  <a:lnTo>
                    <a:pt x="1378527" y="1283408"/>
                  </a:lnTo>
                  <a:lnTo>
                    <a:pt x="1327779" y="1272768"/>
                  </a:lnTo>
                  <a:lnTo>
                    <a:pt x="1277608" y="1261183"/>
                  </a:lnTo>
                  <a:lnTo>
                    <a:pt x="1228068" y="1248646"/>
                  </a:lnTo>
                  <a:lnTo>
                    <a:pt x="1165821" y="1231245"/>
                  </a:lnTo>
                  <a:lnTo>
                    <a:pt x="1106092" y="1212657"/>
                  </a:lnTo>
                  <a:lnTo>
                    <a:pt x="1048915" y="1192936"/>
                  </a:lnTo>
                  <a:lnTo>
                    <a:pt x="994327" y="1172133"/>
                  </a:lnTo>
                  <a:lnTo>
                    <a:pt x="942364" y="1150298"/>
                  </a:lnTo>
                  <a:lnTo>
                    <a:pt x="893061" y="1127485"/>
                  </a:lnTo>
                  <a:lnTo>
                    <a:pt x="846455" y="1103744"/>
                  </a:lnTo>
                  <a:lnTo>
                    <a:pt x="802582" y="1079127"/>
                  </a:lnTo>
                  <a:lnTo>
                    <a:pt x="761476" y="1053686"/>
                  </a:lnTo>
                  <a:lnTo>
                    <a:pt x="723176" y="1027473"/>
                  </a:lnTo>
                  <a:lnTo>
                    <a:pt x="687715" y="1000539"/>
                  </a:lnTo>
                  <a:lnTo>
                    <a:pt x="655131" y="972935"/>
                  </a:lnTo>
                  <a:lnTo>
                    <a:pt x="625459" y="944714"/>
                  </a:lnTo>
                  <a:lnTo>
                    <a:pt x="598735" y="915926"/>
                  </a:lnTo>
                  <a:lnTo>
                    <a:pt x="554276" y="856860"/>
                  </a:lnTo>
                  <a:lnTo>
                    <a:pt x="522041" y="796149"/>
                  </a:lnTo>
                  <a:lnTo>
                    <a:pt x="502317" y="734207"/>
                  </a:lnTo>
                  <a:lnTo>
                    <a:pt x="495392" y="671446"/>
                  </a:lnTo>
                  <a:lnTo>
                    <a:pt x="496820" y="639888"/>
                  </a:lnTo>
                  <a:lnTo>
                    <a:pt x="509633" y="576674"/>
                  </a:lnTo>
                  <a:lnTo>
                    <a:pt x="535963" y="513675"/>
                  </a:lnTo>
                  <a:lnTo>
                    <a:pt x="576100" y="451303"/>
                  </a:lnTo>
                  <a:lnTo>
                    <a:pt x="601435" y="420481"/>
                  </a:lnTo>
                  <a:lnTo>
                    <a:pt x="630329" y="389971"/>
                  </a:lnTo>
                  <a:lnTo>
                    <a:pt x="0" y="26803"/>
                  </a:lnTo>
                  <a:lnTo>
                    <a:pt x="958386" y="182390"/>
                  </a:lnTo>
                  <a:lnTo>
                    <a:pt x="2979186" y="182390"/>
                  </a:lnTo>
                  <a:lnTo>
                    <a:pt x="2994985" y="189003"/>
                  </a:lnTo>
                  <a:lnTo>
                    <a:pt x="3047355" y="213257"/>
                  </a:lnTo>
                  <a:lnTo>
                    <a:pt x="3096541" y="238460"/>
                  </a:lnTo>
                  <a:lnTo>
                    <a:pt x="3142526" y="264551"/>
                  </a:lnTo>
                  <a:lnTo>
                    <a:pt x="3185296" y="291473"/>
                  </a:lnTo>
                  <a:lnTo>
                    <a:pt x="3224836" y="319164"/>
                  </a:lnTo>
                  <a:lnTo>
                    <a:pt x="3261131" y="347567"/>
                  </a:lnTo>
                  <a:lnTo>
                    <a:pt x="3294166" y="376621"/>
                  </a:lnTo>
                  <a:lnTo>
                    <a:pt x="3323926" y="406267"/>
                  </a:lnTo>
                  <a:lnTo>
                    <a:pt x="3350395" y="436446"/>
                  </a:lnTo>
                  <a:lnTo>
                    <a:pt x="3373560" y="467098"/>
                  </a:lnTo>
                  <a:lnTo>
                    <a:pt x="3409914" y="529586"/>
                  </a:lnTo>
                  <a:lnTo>
                    <a:pt x="3432867" y="593255"/>
                  </a:lnTo>
                  <a:lnTo>
                    <a:pt x="3442300" y="657631"/>
                  </a:lnTo>
                  <a:lnTo>
                    <a:pt x="3441908" y="689936"/>
                  </a:lnTo>
                  <a:lnTo>
                    <a:pt x="3430834" y="754481"/>
                  </a:lnTo>
                  <a:lnTo>
                    <a:pt x="3405940" y="818545"/>
                  </a:lnTo>
                  <a:lnTo>
                    <a:pt x="3367104" y="881654"/>
                  </a:lnTo>
                  <a:lnTo>
                    <a:pt x="3342420" y="912702"/>
                  </a:lnTo>
                  <a:lnTo>
                    <a:pt x="3314206" y="943333"/>
                  </a:lnTo>
                  <a:lnTo>
                    <a:pt x="3282447" y="973487"/>
                  </a:lnTo>
                  <a:lnTo>
                    <a:pt x="3247128" y="1003106"/>
                  </a:lnTo>
                  <a:lnTo>
                    <a:pt x="3208233" y="1032129"/>
                  </a:lnTo>
                  <a:lnTo>
                    <a:pt x="3165747" y="1060498"/>
                  </a:lnTo>
                  <a:lnTo>
                    <a:pt x="3131800" y="1081141"/>
                  </a:lnTo>
                  <a:lnTo>
                    <a:pt x="3096422" y="1101033"/>
                  </a:lnTo>
                  <a:lnTo>
                    <a:pt x="3059669" y="1120170"/>
                  </a:lnTo>
                  <a:lnTo>
                    <a:pt x="3021593" y="1138545"/>
                  </a:lnTo>
                  <a:lnTo>
                    <a:pt x="2982250" y="1156153"/>
                  </a:lnTo>
                  <a:lnTo>
                    <a:pt x="2941694" y="1172990"/>
                  </a:lnTo>
                  <a:lnTo>
                    <a:pt x="2899978" y="1189050"/>
                  </a:lnTo>
                  <a:lnTo>
                    <a:pt x="2857157" y="1204328"/>
                  </a:lnTo>
                  <a:lnTo>
                    <a:pt x="2813286" y="1218817"/>
                  </a:lnTo>
                  <a:lnTo>
                    <a:pt x="2768419" y="1232515"/>
                  </a:lnTo>
                  <a:lnTo>
                    <a:pt x="2722609" y="1245414"/>
                  </a:lnTo>
                  <a:lnTo>
                    <a:pt x="2675911" y="1257509"/>
                  </a:lnTo>
                  <a:lnTo>
                    <a:pt x="2628380" y="1268796"/>
                  </a:lnTo>
                  <a:lnTo>
                    <a:pt x="2580069" y="1279270"/>
                  </a:lnTo>
                  <a:lnTo>
                    <a:pt x="2531033" y="1288924"/>
                  </a:lnTo>
                  <a:lnTo>
                    <a:pt x="2481326" y="1297753"/>
                  </a:lnTo>
                  <a:lnTo>
                    <a:pt x="2431002" y="1305753"/>
                  </a:lnTo>
                  <a:lnTo>
                    <a:pt x="2380115" y="1312918"/>
                  </a:lnTo>
                  <a:lnTo>
                    <a:pt x="2328721" y="1319243"/>
                  </a:lnTo>
                  <a:lnTo>
                    <a:pt x="2276872" y="1324722"/>
                  </a:lnTo>
                  <a:lnTo>
                    <a:pt x="2224623" y="1329351"/>
                  </a:lnTo>
                  <a:lnTo>
                    <a:pt x="2172029" y="1333123"/>
                  </a:lnTo>
                  <a:lnTo>
                    <a:pt x="2119144" y="1336035"/>
                  </a:lnTo>
                  <a:lnTo>
                    <a:pt x="2066021" y="1338079"/>
                  </a:lnTo>
                  <a:lnTo>
                    <a:pt x="2012715" y="1339252"/>
                  </a:lnTo>
                  <a:lnTo>
                    <a:pt x="1959281" y="1339548"/>
                  </a:lnTo>
                  <a:close/>
                </a:path>
              </a:pathLst>
            </a:custGeom>
            <a:solidFill>
              <a:srgbClr val="E7E6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5518565" y="4936649"/>
              <a:ext cx="3442335" cy="1339850"/>
            </a:xfrm>
            <a:custGeom>
              <a:avLst/>
              <a:gdLst/>
              <a:ahLst/>
              <a:cxnLst/>
              <a:rect l="l" t="t" r="r" b="b"/>
              <a:pathLst>
                <a:path w="3442334" h="1339850">
                  <a:moveTo>
                    <a:pt x="0" y="26803"/>
                  </a:moveTo>
                  <a:lnTo>
                    <a:pt x="958386" y="182390"/>
                  </a:lnTo>
                  <a:lnTo>
                    <a:pt x="999338" y="165483"/>
                  </a:lnTo>
                  <a:lnTo>
                    <a:pt x="1041327" y="149395"/>
                  </a:lnTo>
                  <a:lnTo>
                    <a:pt x="1084303" y="134127"/>
                  </a:lnTo>
                  <a:lnTo>
                    <a:pt x="1128213" y="119680"/>
                  </a:lnTo>
                  <a:lnTo>
                    <a:pt x="1173007" y="106053"/>
                  </a:lnTo>
                  <a:lnTo>
                    <a:pt x="1218632" y="93247"/>
                  </a:lnTo>
                  <a:lnTo>
                    <a:pt x="1265038" y="81263"/>
                  </a:lnTo>
                  <a:lnTo>
                    <a:pt x="1312173" y="70101"/>
                  </a:lnTo>
                  <a:lnTo>
                    <a:pt x="1359984" y="59762"/>
                  </a:lnTo>
                  <a:lnTo>
                    <a:pt x="1408422" y="50246"/>
                  </a:lnTo>
                  <a:lnTo>
                    <a:pt x="1457434" y="41552"/>
                  </a:lnTo>
                  <a:lnTo>
                    <a:pt x="1506969" y="33683"/>
                  </a:lnTo>
                  <a:lnTo>
                    <a:pt x="1556975" y="26638"/>
                  </a:lnTo>
                  <a:lnTo>
                    <a:pt x="1607401" y="20417"/>
                  </a:lnTo>
                  <a:lnTo>
                    <a:pt x="1658195" y="15022"/>
                  </a:lnTo>
                  <a:lnTo>
                    <a:pt x="1709306" y="10452"/>
                  </a:lnTo>
                  <a:lnTo>
                    <a:pt x="1760682" y="6708"/>
                  </a:lnTo>
                  <a:lnTo>
                    <a:pt x="1812272" y="3790"/>
                  </a:lnTo>
                  <a:lnTo>
                    <a:pt x="1864025" y="1699"/>
                  </a:lnTo>
                  <a:lnTo>
                    <a:pt x="1915889" y="435"/>
                  </a:lnTo>
                  <a:lnTo>
                    <a:pt x="1967811" y="0"/>
                  </a:lnTo>
                  <a:lnTo>
                    <a:pt x="2019742" y="392"/>
                  </a:lnTo>
                  <a:lnTo>
                    <a:pt x="2071629" y="1612"/>
                  </a:lnTo>
                  <a:lnTo>
                    <a:pt x="2123422" y="3662"/>
                  </a:lnTo>
                  <a:lnTo>
                    <a:pt x="2175067" y="6541"/>
                  </a:lnTo>
                  <a:lnTo>
                    <a:pt x="2226515" y="10250"/>
                  </a:lnTo>
                  <a:lnTo>
                    <a:pt x="2277713" y="14789"/>
                  </a:lnTo>
                  <a:lnTo>
                    <a:pt x="2328609" y="20159"/>
                  </a:lnTo>
                  <a:lnTo>
                    <a:pt x="2379154" y="26360"/>
                  </a:lnTo>
                  <a:lnTo>
                    <a:pt x="2429294" y="33392"/>
                  </a:lnTo>
                  <a:lnTo>
                    <a:pt x="2478979" y="41257"/>
                  </a:lnTo>
                  <a:lnTo>
                    <a:pt x="2528157" y="49954"/>
                  </a:lnTo>
                  <a:lnTo>
                    <a:pt x="2576776" y="59484"/>
                  </a:lnTo>
                  <a:lnTo>
                    <a:pt x="2624785" y="69847"/>
                  </a:lnTo>
                  <a:lnTo>
                    <a:pt x="2672133" y="81043"/>
                  </a:lnTo>
                  <a:lnTo>
                    <a:pt x="2718768" y="93074"/>
                  </a:lnTo>
                  <a:lnTo>
                    <a:pt x="2764638" y="105940"/>
                  </a:lnTo>
                  <a:lnTo>
                    <a:pt x="2809693" y="119640"/>
                  </a:lnTo>
                  <a:lnTo>
                    <a:pt x="2853880" y="134176"/>
                  </a:lnTo>
                  <a:lnTo>
                    <a:pt x="2897148" y="149548"/>
                  </a:lnTo>
                  <a:lnTo>
                    <a:pt x="2939445" y="165757"/>
                  </a:lnTo>
                  <a:lnTo>
                    <a:pt x="2994985" y="189003"/>
                  </a:lnTo>
                  <a:lnTo>
                    <a:pt x="3047355" y="213257"/>
                  </a:lnTo>
                  <a:lnTo>
                    <a:pt x="3096541" y="238460"/>
                  </a:lnTo>
                  <a:lnTo>
                    <a:pt x="3142526" y="264551"/>
                  </a:lnTo>
                  <a:lnTo>
                    <a:pt x="3185296" y="291473"/>
                  </a:lnTo>
                  <a:lnTo>
                    <a:pt x="3224836" y="319164"/>
                  </a:lnTo>
                  <a:lnTo>
                    <a:pt x="3261131" y="347567"/>
                  </a:lnTo>
                  <a:lnTo>
                    <a:pt x="3294166" y="376621"/>
                  </a:lnTo>
                  <a:lnTo>
                    <a:pt x="3323926" y="406267"/>
                  </a:lnTo>
                  <a:lnTo>
                    <a:pt x="3350395" y="436446"/>
                  </a:lnTo>
                  <a:lnTo>
                    <a:pt x="3373560" y="467098"/>
                  </a:lnTo>
                  <a:lnTo>
                    <a:pt x="3409914" y="529586"/>
                  </a:lnTo>
                  <a:lnTo>
                    <a:pt x="3432867" y="593255"/>
                  </a:lnTo>
                  <a:lnTo>
                    <a:pt x="3442300" y="657631"/>
                  </a:lnTo>
                  <a:lnTo>
                    <a:pt x="3441908" y="689936"/>
                  </a:lnTo>
                  <a:lnTo>
                    <a:pt x="3430834" y="754481"/>
                  </a:lnTo>
                  <a:lnTo>
                    <a:pt x="3405940" y="818545"/>
                  </a:lnTo>
                  <a:lnTo>
                    <a:pt x="3367104" y="881654"/>
                  </a:lnTo>
                  <a:lnTo>
                    <a:pt x="3342420" y="912702"/>
                  </a:lnTo>
                  <a:lnTo>
                    <a:pt x="3314206" y="943333"/>
                  </a:lnTo>
                  <a:lnTo>
                    <a:pt x="3282447" y="973487"/>
                  </a:lnTo>
                  <a:lnTo>
                    <a:pt x="3247128" y="1003106"/>
                  </a:lnTo>
                  <a:lnTo>
                    <a:pt x="3208233" y="1032129"/>
                  </a:lnTo>
                  <a:lnTo>
                    <a:pt x="3165747" y="1060498"/>
                  </a:lnTo>
                  <a:lnTo>
                    <a:pt x="3131800" y="1081141"/>
                  </a:lnTo>
                  <a:lnTo>
                    <a:pt x="3096423" y="1101033"/>
                  </a:lnTo>
                  <a:lnTo>
                    <a:pt x="3059669" y="1120170"/>
                  </a:lnTo>
                  <a:lnTo>
                    <a:pt x="3021593" y="1138545"/>
                  </a:lnTo>
                  <a:lnTo>
                    <a:pt x="2982250" y="1156153"/>
                  </a:lnTo>
                  <a:lnTo>
                    <a:pt x="2941694" y="1172990"/>
                  </a:lnTo>
                  <a:lnTo>
                    <a:pt x="2899978" y="1189050"/>
                  </a:lnTo>
                  <a:lnTo>
                    <a:pt x="2857157" y="1204328"/>
                  </a:lnTo>
                  <a:lnTo>
                    <a:pt x="2813286" y="1218817"/>
                  </a:lnTo>
                  <a:lnTo>
                    <a:pt x="2768419" y="1232515"/>
                  </a:lnTo>
                  <a:lnTo>
                    <a:pt x="2722609" y="1245414"/>
                  </a:lnTo>
                  <a:lnTo>
                    <a:pt x="2675911" y="1257509"/>
                  </a:lnTo>
                  <a:lnTo>
                    <a:pt x="2628380" y="1268796"/>
                  </a:lnTo>
                  <a:lnTo>
                    <a:pt x="2580069" y="1279270"/>
                  </a:lnTo>
                  <a:lnTo>
                    <a:pt x="2531033" y="1288924"/>
                  </a:lnTo>
                  <a:lnTo>
                    <a:pt x="2481326" y="1297753"/>
                  </a:lnTo>
                  <a:lnTo>
                    <a:pt x="2431002" y="1305753"/>
                  </a:lnTo>
                  <a:lnTo>
                    <a:pt x="2380115" y="1312918"/>
                  </a:lnTo>
                  <a:lnTo>
                    <a:pt x="2328721" y="1319243"/>
                  </a:lnTo>
                  <a:lnTo>
                    <a:pt x="2276872" y="1324722"/>
                  </a:lnTo>
                  <a:lnTo>
                    <a:pt x="2224623" y="1329351"/>
                  </a:lnTo>
                  <a:lnTo>
                    <a:pt x="2172029" y="1333123"/>
                  </a:lnTo>
                  <a:lnTo>
                    <a:pt x="2119144" y="1336035"/>
                  </a:lnTo>
                  <a:lnTo>
                    <a:pt x="2066021" y="1338079"/>
                  </a:lnTo>
                  <a:lnTo>
                    <a:pt x="2012716" y="1339252"/>
                  </a:lnTo>
                  <a:lnTo>
                    <a:pt x="1959281" y="1339548"/>
                  </a:lnTo>
                  <a:lnTo>
                    <a:pt x="1905773" y="1338961"/>
                  </a:lnTo>
                  <a:lnTo>
                    <a:pt x="1852244" y="1337487"/>
                  </a:lnTo>
                  <a:lnTo>
                    <a:pt x="1798749" y="1335120"/>
                  </a:lnTo>
                  <a:lnTo>
                    <a:pt x="1745343" y="1331855"/>
                  </a:lnTo>
                  <a:lnTo>
                    <a:pt x="1692079" y="1327686"/>
                  </a:lnTo>
                  <a:lnTo>
                    <a:pt x="1639012" y="1322609"/>
                  </a:lnTo>
                  <a:lnTo>
                    <a:pt x="1586196" y="1316618"/>
                  </a:lnTo>
                  <a:lnTo>
                    <a:pt x="1533685" y="1309707"/>
                  </a:lnTo>
                  <a:lnTo>
                    <a:pt x="1481534" y="1301872"/>
                  </a:lnTo>
                  <a:lnTo>
                    <a:pt x="1429796" y="1293108"/>
                  </a:lnTo>
                  <a:lnTo>
                    <a:pt x="1378527" y="1283408"/>
                  </a:lnTo>
                  <a:lnTo>
                    <a:pt x="1327779" y="1272768"/>
                  </a:lnTo>
                  <a:lnTo>
                    <a:pt x="1277608" y="1261183"/>
                  </a:lnTo>
                  <a:lnTo>
                    <a:pt x="1228068" y="1248646"/>
                  </a:lnTo>
                  <a:lnTo>
                    <a:pt x="1165821" y="1231245"/>
                  </a:lnTo>
                  <a:lnTo>
                    <a:pt x="1106092" y="1212657"/>
                  </a:lnTo>
                  <a:lnTo>
                    <a:pt x="1048915" y="1192936"/>
                  </a:lnTo>
                  <a:lnTo>
                    <a:pt x="994327" y="1172133"/>
                  </a:lnTo>
                  <a:lnTo>
                    <a:pt x="942364" y="1150298"/>
                  </a:lnTo>
                  <a:lnTo>
                    <a:pt x="893061" y="1127485"/>
                  </a:lnTo>
                  <a:lnTo>
                    <a:pt x="846455" y="1103744"/>
                  </a:lnTo>
                  <a:lnTo>
                    <a:pt x="802582" y="1079127"/>
                  </a:lnTo>
                  <a:lnTo>
                    <a:pt x="761476" y="1053686"/>
                  </a:lnTo>
                  <a:lnTo>
                    <a:pt x="723176" y="1027473"/>
                  </a:lnTo>
                  <a:lnTo>
                    <a:pt x="687715" y="1000539"/>
                  </a:lnTo>
                  <a:lnTo>
                    <a:pt x="655131" y="972935"/>
                  </a:lnTo>
                  <a:lnTo>
                    <a:pt x="625459" y="944714"/>
                  </a:lnTo>
                  <a:lnTo>
                    <a:pt x="598735" y="915926"/>
                  </a:lnTo>
                  <a:lnTo>
                    <a:pt x="554276" y="856860"/>
                  </a:lnTo>
                  <a:lnTo>
                    <a:pt x="522041" y="796149"/>
                  </a:lnTo>
                  <a:lnTo>
                    <a:pt x="502317" y="734207"/>
                  </a:lnTo>
                  <a:lnTo>
                    <a:pt x="495392" y="671446"/>
                  </a:lnTo>
                  <a:lnTo>
                    <a:pt x="496820" y="639888"/>
                  </a:lnTo>
                  <a:lnTo>
                    <a:pt x="509633" y="576674"/>
                  </a:lnTo>
                  <a:lnTo>
                    <a:pt x="535963" y="513675"/>
                  </a:lnTo>
                  <a:lnTo>
                    <a:pt x="576100" y="451303"/>
                  </a:lnTo>
                  <a:lnTo>
                    <a:pt x="601435" y="420481"/>
                  </a:lnTo>
                  <a:lnTo>
                    <a:pt x="630329" y="389971"/>
                  </a:lnTo>
                  <a:lnTo>
                    <a:pt x="0" y="26803"/>
                  </a:lnTo>
                  <a:close/>
                </a:path>
              </a:pathLst>
            </a:custGeom>
            <a:ln w="9524">
              <a:solidFill>
                <a:srgbClr val="44546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6" name="object 26"/>
          <p:cNvSpPr txBox="1"/>
          <p:nvPr/>
        </p:nvSpPr>
        <p:spPr>
          <a:xfrm>
            <a:off x="6518764" y="5167488"/>
            <a:ext cx="1878330" cy="867410"/>
          </a:xfrm>
          <a:prstGeom prst="rect">
            <a:avLst/>
          </a:prstGeom>
        </p:spPr>
        <p:txBody>
          <a:bodyPr vert="horz" wrap="square" lIns="0" tIns="22860" rIns="0" bIns="0" rtlCol="0">
            <a:spAutoFit/>
          </a:bodyPr>
          <a:lstStyle/>
          <a:p>
            <a:pPr marL="12700" marR="5080" lvl="0" indent="0" defTabSz="914400" eaLnBrk="1" fontAlgn="auto" latinLnBrk="0" hangingPunct="1">
              <a:lnSpc>
                <a:spcPts val="1650"/>
              </a:lnSpc>
              <a:spcBef>
                <a:spcPts val="180"/>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ＭＳ Ｐゴシック"/>
                <a:cs typeface="ＭＳ Ｐゴシック"/>
              </a:rPr>
              <a:t>肩をトントンとしたり、目</a:t>
            </a:r>
            <a:r>
              <a:rPr kumimoji="0" sz="1400" b="0" i="0" u="none" strike="noStrike" kern="0" cap="none" spc="-30" normalizeH="0" baseline="0" noProof="0" dirty="0">
                <a:ln>
                  <a:noFill/>
                </a:ln>
                <a:solidFill>
                  <a:sysClr val="windowText" lastClr="000000"/>
                </a:solidFill>
                <a:effectLst/>
                <a:uLnTx/>
                <a:uFillTx/>
                <a:latin typeface="ＭＳ Ｐゴシック"/>
                <a:cs typeface="ＭＳ Ｐゴシック"/>
              </a:rPr>
              <a:t>の前で名前を呼んでからお話してあげるのもいいと思われます。</a:t>
            </a:r>
            <a:endParaRPr kumimoji="0" sz="1400" b="0" i="0" u="none" strike="noStrike" kern="0" cap="none" spc="0" normalizeH="0" baseline="0" noProof="0">
              <a:ln>
                <a:noFill/>
              </a:ln>
              <a:solidFill>
                <a:sysClr val="windowText" lastClr="000000"/>
              </a:solidFill>
              <a:effectLst/>
              <a:uLnTx/>
              <a:uFillTx/>
              <a:latin typeface="ＭＳ Ｐゴシック"/>
              <a:cs typeface="ＭＳ Ｐゴシック"/>
            </a:endParaRPr>
          </a:p>
        </p:txBody>
      </p:sp>
      <p:sp>
        <p:nvSpPr>
          <p:cNvPr id="27" name="テキスト ボックス 26">
            <a:extLst>
              <a:ext uri="{FF2B5EF4-FFF2-40B4-BE49-F238E27FC236}">
                <a16:creationId xmlns:a16="http://schemas.microsoft.com/office/drawing/2014/main" id="{F14D4BD2-FD88-931D-7FFB-7F8F117B6F18}"/>
              </a:ext>
            </a:extLst>
          </p:cNvPr>
          <p:cNvSpPr txBox="1"/>
          <p:nvPr/>
        </p:nvSpPr>
        <p:spPr>
          <a:xfrm>
            <a:off x="10396928" y="6598707"/>
            <a:ext cx="1886857" cy="307777"/>
          </a:xfrm>
          <a:prstGeom prst="rect">
            <a:avLst/>
          </a:prstGeom>
          <a:noFill/>
        </p:spPr>
        <p:txBody>
          <a:bodyPr wrap="square" rtlCol="0">
            <a:spAutoFit/>
          </a:bodyPr>
          <a:lstStyle/>
          <a:p>
            <a:pPr algn="r"/>
            <a:r>
              <a:rPr kumimoji="1" lang="en-US" altLang="ja-JP" sz="1400" dirty="0"/>
              <a:t>2024</a:t>
            </a:r>
            <a:r>
              <a:rPr kumimoji="1" lang="ja-JP" altLang="en-US" sz="1400" dirty="0"/>
              <a:t>　大嶋正浩</a:t>
            </a:r>
          </a:p>
        </p:txBody>
      </p:sp>
    </p:spTree>
  </p:cSld>
  <p:clrMapOvr>
    <a:masterClrMapping/>
  </p:clrMapOvr>
</p:sld>
</file>

<file path=ppt/theme/theme1.xml><?xml version="1.0" encoding="utf-8"?>
<a:theme xmlns:a="http://schemas.openxmlformats.org/drawingml/2006/main" name="テーマ1">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4241519A-6780-419D-9EAB-54710B6FC95E}" vid="{FF4951F6-7D6B-450A-9BA3-5D4081CE899E}"/>
    </a:ext>
  </a:extLst>
</a:theme>
</file>

<file path=ppt/theme/theme2.xml><?xml version="1.0" encoding="utf-8"?>
<a:theme xmlns:a="http://schemas.openxmlformats.org/drawingml/2006/main" name="テーマ4">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4" id="{7632A4B0-25B2-405C-937F-4126AEB0498C}" vid="{A382B08A-4452-4B3F-8E22-6424DFCA9B6B}"/>
    </a:ext>
  </a:extLst>
</a:theme>
</file>

<file path=ppt/theme/theme3.xml><?xml version="1.0" encoding="utf-8"?>
<a:theme xmlns:a="http://schemas.openxmlformats.org/drawingml/2006/main" name="1_テーマ1">
  <a:themeElements>
    <a:clrScheme name="ユーザー定義 1">
      <a:dk1>
        <a:sysClr val="windowText" lastClr="000000"/>
      </a:dk1>
      <a:lt1>
        <a:sysClr val="window" lastClr="FFFFFF"/>
      </a:lt1>
      <a:dk2>
        <a:srgbClr val="455F51"/>
      </a:dk2>
      <a:lt2>
        <a:srgbClr val="E3DED1"/>
      </a:lt2>
      <a:accent1>
        <a:srgbClr val="549E39"/>
      </a:accent1>
      <a:accent2>
        <a:srgbClr val="455F51"/>
      </a:accent2>
      <a:accent3>
        <a:srgbClr val="FF0000"/>
      </a:accent3>
      <a:accent4>
        <a:srgbClr val="83DCF8"/>
      </a:accent4>
      <a:accent5>
        <a:srgbClr val="4AB5C4"/>
      </a:accent5>
      <a:accent6>
        <a:srgbClr val="0989B1"/>
      </a:accent6>
      <a:hlink>
        <a:srgbClr val="6B9F25"/>
      </a:hlink>
      <a:folHlink>
        <a:srgbClr val="BA6906"/>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4241519A-6780-419D-9EAB-54710B6FC95E}" vid="{FF4951F6-7D6B-450A-9BA3-5D4081CE89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919</TotalTime>
  <Words>3450</Words>
  <Application>Microsoft Office PowerPoint</Application>
  <PresentationFormat>ワイド画面</PresentationFormat>
  <Paragraphs>313</Paragraphs>
  <Slides>32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5</vt:i4>
      </vt:variant>
      <vt:variant>
        <vt:lpstr>スライド タイトル</vt:lpstr>
      </vt:variant>
      <vt:variant>
        <vt:i4>32</vt:i4>
      </vt:variant>
    </vt:vector>
  </HeadingPairs>
  <TitlesOfParts>
    <vt:vector size="51" baseType="lpstr">
      <vt:lpstr>BIZ UDPゴシック</vt:lpstr>
      <vt:lpstr>HG丸ｺﾞｼｯｸM-PRO</vt:lpstr>
      <vt:lpstr>Meiryo UI</vt:lpstr>
      <vt:lpstr>ＭＳ Ｐゴシック</vt:lpstr>
      <vt:lpstr>ヒラギノ角ゴ Pro W3</vt:lpstr>
      <vt:lpstr>メイリオ</vt:lpstr>
      <vt:lpstr>游ゴシック</vt:lpstr>
      <vt:lpstr>Arial</vt:lpstr>
      <vt:lpstr>Calibri</vt:lpstr>
      <vt:lpstr>Century</vt:lpstr>
      <vt:lpstr>Century Gothic</vt:lpstr>
      <vt:lpstr>Times</vt:lpstr>
      <vt:lpstr>Times New Roman</vt:lpstr>
      <vt:lpstr>Wingdings</vt:lpstr>
      <vt:lpstr>テーマ1</vt:lpstr>
      <vt:lpstr>テーマ4</vt:lpstr>
      <vt:lpstr>1_テーマ1</vt:lpstr>
      <vt:lpstr>Office Theme</vt:lpstr>
      <vt:lpstr>1_Office Theme</vt:lpstr>
      <vt:lpstr>予想以上に多いADHD ～薬の使い方を含めて～</vt:lpstr>
      <vt:lpstr>発達障害と二次障害との関係</vt:lpstr>
      <vt:lpstr>これからの精神科臨床</vt:lpstr>
      <vt:lpstr>ADHDの特徴  　ADHD(注意欠如多動症)とは</vt:lpstr>
      <vt:lpstr>ADHDの特徴</vt:lpstr>
      <vt:lpstr>ADHDの特徴</vt:lpstr>
      <vt:lpstr>ADHDの特徴</vt:lpstr>
      <vt:lpstr>◎一斉指示が聞けないのはどうして？</vt:lpstr>
      <vt:lpstr>必要なサポートとは？</vt:lpstr>
      <vt:lpstr>◎集団から外れてしまうのはどうして？</vt:lpstr>
      <vt:lpstr>必要なサポートとは？</vt:lpstr>
      <vt:lpstr>必要なサポートとは？</vt:lpstr>
      <vt:lpstr>必要なサポートとは？</vt:lpstr>
      <vt:lpstr>◎身支度や片付けなどやるべきことができないの はどうして？</vt:lpstr>
      <vt:lpstr>必要なサポートとは？</vt:lpstr>
      <vt:lpstr>神経発達症</vt:lpstr>
      <vt:lpstr>PowerPoint プレゼンテーション</vt:lpstr>
      <vt:lpstr>PowerPoint プレゼンテーション</vt:lpstr>
      <vt:lpstr>病態解析の課題</vt:lpstr>
      <vt:lpstr>　児童期のADHD診断は難しい　ADHD-RSの項目から考える</vt:lpstr>
      <vt:lpstr>児童期のADHD診断は難しい　ADHD-RSの項目から考える</vt:lpstr>
      <vt:lpstr>PowerPoint プレゼンテーション</vt:lpstr>
      <vt:lpstr>児童期のADHD診断は難しい　ADHD-RSの項目から考える</vt:lpstr>
      <vt:lpstr>ＡＤＨＤとＡＳＤ</vt:lpstr>
      <vt:lpstr>併存の意味</vt:lpstr>
      <vt:lpstr>　グレーゾーンと高機能群の関係</vt:lpstr>
      <vt:lpstr>幼児期早期からのアプローチの基本（療育も外来指導もこの原則で）</vt:lpstr>
      <vt:lpstr>安心できる対象を失うと不安がこみあげるがありとあらゆる補修を試みる</vt:lpstr>
      <vt:lpstr>将来のために必要な適応能力</vt:lpstr>
      <vt:lpstr>支援の基本　学童期前期</vt:lpstr>
      <vt:lpstr>支援の基本　学童期後期（小学校高学年から中学にかけて）</vt:lpstr>
      <vt:lpstr>生来性の問題に深くかかわっている表われ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dc:creator>
  <cp:lastModifiedBy>正浩 大嶋</cp:lastModifiedBy>
  <cp:revision>10</cp:revision>
  <cp:lastPrinted>2024-12-17T01:08:38Z</cp:lastPrinted>
  <dcterms:created xsi:type="dcterms:W3CDTF">2024-12-09T13:06:54Z</dcterms:created>
  <dcterms:modified xsi:type="dcterms:W3CDTF">2024-12-17T01:20:43Z</dcterms:modified>
</cp:coreProperties>
</file>