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01" r:id="rId2"/>
    <p:sldMasterId id="2147483713" r:id="rId3"/>
    <p:sldMasterId id="2147483737" r:id="rId4"/>
    <p:sldMasterId id="2147483749" r:id="rId5"/>
  </p:sldMasterIdLst>
  <p:notesMasterIdLst>
    <p:notesMasterId r:id="rId36"/>
  </p:notesMasterIdLst>
  <p:sldIdLst>
    <p:sldId id="256" r:id="rId6"/>
    <p:sldId id="257" r:id="rId7"/>
    <p:sldId id="275" r:id="rId8"/>
    <p:sldId id="876" r:id="rId9"/>
    <p:sldId id="877" r:id="rId10"/>
    <p:sldId id="878" r:id="rId11"/>
    <p:sldId id="871" r:id="rId12"/>
    <p:sldId id="879" r:id="rId13"/>
    <p:sldId id="873" r:id="rId14"/>
    <p:sldId id="880" r:id="rId15"/>
    <p:sldId id="874" r:id="rId16"/>
    <p:sldId id="881" r:id="rId17"/>
    <p:sldId id="704" r:id="rId18"/>
    <p:sldId id="364" r:id="rId19"/>
    <p:sldId id="363" r:id="rId20"/>
    <p:sldId id="366" r:id="rId21"/>
    <p:sldId id="778" r:id="rId22"/>
    <p:sldId id="779" r:id="rId23"/>
    <p:sldId id="362" r:id="rId24"/>
    <p:sldId id="790" r:id="rId25"/>
    <p:sldId id="297" r:id="rId26"/>
    <p:sldId id="786" r:id="rId27"/>
    <p:sldId id="273" r:id="rId28"/>
    <p:sldId id="365" r:id="rId29"/>
    <p:sldId id="274" r:id="rId30"/>
    <p:sldId id="449" r:id="rId31"/>
    <p:sldId id="360" r:id="rId32"/>
    <p:sldId id="771" r:id="rId33"/>
    <p:sldId id="283" r:id="rId34"/>
    <p:sldId id="86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3D5"/>
    <a:srgbClr val="D9F2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11" autoAdjust="0"/>
    <p:restoredTop sz="94464" autoAdjust="0"/>
  </p:normalViewPr>
  <p:slideViewPr>
    <p:cSldViewPr snapToGrid="0">
      <p:cViewPr varScale="1">
        <p:scale>
          <a:sx n="65" d="100"/>
          <a:sy n="65" d="100"/>
        </p:scale>
        <p:origin x="264" y="60"/>
      </p:cViewPr>
      <p:guideLst/>
    </p:cSldViewPr>
  </p:slideViewPr>
  <p:notesTextViewPr>
    <p:cViewPr>
      <p:scale>
        <a:sx n="1" d="1"/>
        <a:sy n="1" d="1"/>
      </p:scale>
      <p:origin x="0" y="0"/>
    </p:cViewPr>
  </p:notesTextViewPr>
  <p:sorterViewPr>
    <p:cViewPr>
      <p:scale>
        <a:sx n="117" d="100"/>
        <a:sy n="11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31D4C-6156-429C-96D2-024C0B7E0C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kumimoji="1" lang="ja-JP" altLang="en-US"/>
        </a:p>
      </dgm:t>
    </dgm:pt>
    <dgm:pt modelId="{ACC69AB5-F470-44AC-B16F-56F3080991A1}">
      <dgm:prSet phldrT="[テキスト]"/>
      <dgm:spPr/>
      <dgm:t>
        <a:bodyPr/>
        <a:lstStyle/>
        <a:p>
          <a:r>
            <a:rPr kumimoji="1" lang="ja-JP" altLang="en-US" dirty="0"/>
            <a:t>母親との愛着関係は</a:t>
          </a:r>
        </a:p>
      </dgm:t>
    </dgm:pt>
    <dgm:pt modelId="{C0E50599-4619-4C15-9FDC-A11E1AD27817}" type="parTrans" cxnId="{04CC8D31-12D3-4C34-B9C0-5B06C9021BD2}">
      <dgm:prSet/>
      <dgm:spPr/>
      <dgm:t>
        <a:bodyPr/>
        <a:lstStyle/>
        <a:p>
          <a:endParaRPr kumimoji="1" lang="ja-JP" altLang="en-US"/>
        </a:p>
      </dgm:t>
    </dgm:pt>
    <dgm:pt modelId="{9310DF61-FBEB-4357-8D6F-229B5EFE5706}" type="sibTrans" cxnId="{04CC8D31-12D3-4C34-B9C0-5B06C9021BD2}">
      <dgm:prSet/>
      <dgm:spPr/>
      <dgm:t>
        <a:bodyPr/>
        <a:lstStyle/>
        <a:p>
          <a:endParaRPr kumimoji="1" lang="ja-JP" altLang="en-US"/>
        </a:p>
      </dgm:t>
    </dgm:pt>
    <dgm:pt modelId="{E8EE64DD-FA8F-4433-8889-3454300FDC0C}">
      <dgm:prSet phldrT="[テキスト]"/>
      <dgm:spPr/>
      <dgm:t>
        <a:bodyPr/>
        <a:lstStyle/>
        <a:p>
          <a:r>
            <a:rPr kumimoji="1" lang="ja-JP" altLang="en-US" dirty="0"/>
            <a:t>周囲の物事を認知する力</a:t>
          </a:r>
        </a:p>
      </dgm:t>
    </dgm:pt>
    <dgm:pt modelId="{8DA238FE-3185-4989-9BF8-00EDCF05D88D}" type="parTrans" cxnId="{A1C13F6B-C4D5-45C2-92A8-B9C48B1815A6}">
      <dgm:prSet/>
      <dgm:spPr/>
      <dgm:t>
        <a:bodyPr/>
        <a:lstStyle/>
        <a:p>
          <a:endParaRPr kumimoji="1" lang="ja-JP" altLang="en-US"/>
        </a:p>
      </dgm:t>
    </dgm:pt>
    <dgm:pt modelId="{0755AC79-4561-4F48-9A46-C70F2C1633DA}" type="sibTrans" cxnId="{A1C13F6B-C4D5-45C2-92A8-B9C48B1815A6}">
      <dgm:prSet/>
      <dgm:spPr/>
      <dgm:t>
        <a:bodyPr/>
        <a:lstStyle/>
        <a:p>
          <a:endParaRPr kumimoji="1" lang="ja-JP" altLang="en-US"/>
        </a:p>
      </dgm:t>
    </dgm:pt>
    <dgm:pt modelId="{DBE66184-012F-429A-AF58-1B857661CAC7}">
      <dgm:prSet phldrT="[テキスト]"/>
      <dgm:spPr/>
      <dgm:t>
        <a:bodyPr/>
        <a:lstStyle/>
        <a:p>
          <a:r>
            <a:rPr kumimoji="1" lang="ja-JP" altLang="en-US" dirty="0"/>
            <a:t>虐待的養育状況の有無</a:t>
          </a:r>
        </a:p>
      </dgm:t>
    </dgm:pt>
    <dgm:pt modelId="{67F894D9-9664-41DD-B4E4-61A3F11F9AA1}" type="parTrans" cxnId="{7072D04C-CD45-4057-B5A8-B7B57C2F8694}">
      <dgm:prSet/>
      <dgm:spPr/>
      <dgm:t>
        <a:bodyPr/>
        <a:lstStyle/>
        <a:p>
          <a:endParaRPr kumimoji="1" lang="ja-JP" altLang="en-US"/>
        </a:p>
      </dgm:t>
    </dgm:pt>
    <dgm:pt modelId="{778E89FF-62C7-4814-8B30-69B42C9A9534}" type="sibTrans" cxnId="{7072D04C-CD45-4057-B5A8-B7B57C2F8694}">
      <dgm:prSet/>
      <dgm:spPr/>
      <dgm:t>
        <a:bodyPr/>
        <a:lstStyle/>
        <a:p>
          <a:endParaRPr kumimoji="1" lang="ja-JP" altLang="en-US"/>
        </a:p>
      </dgm:t>
    </dgm:pt>
    <dgm:pt modelId="{4739CD8F-C197-4326-9CF1-AA789B183E11}">
      <dgm:prSet phldrT="[テキスト]"/>
      <dgm:spPr/>
      <dgm:t>
        <a:bodyPr/>
        <a:lstStyle/>
        <a:p>
          <a:r>
            <a:rPr kumimoji="1" lang="ja-JP" altLang="en-US" dirty="0"/>
            <a:t>周囲の人との関係の持ち方</a:t>
          </a:r>
        </a:p>
      </dgm:t>
    </dgm:pt>
    <dgm:pt modelId="{DB074796-19ED-419D-925B-1298E6608032}" type="parTrans" cxnId="{D1C3893C-E876-485D-8D6C-57DB5BC8E45E}">
      <dgm:prSet/>
      <dgm:spPr/>
      <dgm:t>
        <a:bodyPr/>
        <a:lstStyle/>
        <a:p>
          <a:endParaRPr kumimoji="1" lang="ja-JP" altLang="en-US"/>
        </a:p>
      </dgm:t>
    </dgm:pt>
    <dgm:pt modelId="{9AB5FCD3-5341-4126-8FDD-C3B17A58639D}" type="sibTrans" cxnId="{D1C3893C-E876-485D-8D6C-57DB5BC8E45E}">
      <dgm:prSet/>
      <dgm:spPr/>
      <dgm:t>
        <a:bodyPr/>
        <a:lstStyle/>
        <a:p>
          <a:endParaRPr kumimoji="1" lang="ja-JP" altLang="en-US"/>
        </a:p>
      </dgm:t>
    </dgm:pt>
    <dgm:pt modelId="{30F0DBCD-0139-442D-8060-8A69D35D891A}">
      <dgm:prSet phldrT="[テキスト]"/>
      <dgm:spPr/>
      <dgm:t>
        <a:bodyPr/>
        <a:lstStyle/>
        <a:p>
          <a:r>
            <a:rPr kumimoji="1" lang="ja-JP" altLang="en-US" dirty="0"/>
            <a:t>集団への適応遊びや行動</a:t>
          </a:r>
        </a:p>
      </dgm:t>
    </dgm:pt>
    <dgm:pt modelId="{FE6072AD-D2F5-4498-990B-8F5A52E69EF3}" type="parTrans" cxnId="{8640FE01-4893-43E4-B9E0-7B6707268EC4}">
      <dgm:prSet/>
      <dgm:spPr/>
      <dgm:t>
        <a:bodyPr/>
        <a:lstStyle/>
        <a:p>
          <a:endParaRPr kumimoji="1" lang="ja-JP" altLang="en-US"/>
        </a:p>
      </dgm:t>
    </dgm:pt>
    <dgm:pt modelId="{CA6B7674-01BF-43BA-8766-86F67414A130}" type="sibTrans" cxnId="{8640FE01-4893-43E4-B9E0-7B6707268EC4}">
      <dgm:prSet/>
      <dgm:spPr/>
      <dgm:t>
        <a:bodyPr/>
        <a:lstStyle/>
        <a:p>
          <a:endParaRPr kumimoji="1" lang="ja-JP" altLang="en-US"/>
        </a:p>
      </dgm:t>
    </dgm:pt>
    <dgm:pt modelId="{E21E123A-863D-4FF1-B2E4-04EDE2E32543}">
      <dgm:prSet phldrT="[テキスト]"/>
      <dgm:spPr/>
      <dgm:t>
        <a:bodyPr/>
        <a:lstStyle/>
        <a:p>
          <a:r>
            <a:rPr kumimoji="1" lang="ja-JP" altLang="en-US" dirty="0"/>
            <a:t>甘え</a:t>
          </a:r>
          <a:r>
            <a:rPr kumimoji="1" lang="en-US" altLang="ja-JP" dirty="0"/>
            <a:t>,</a:t>
          </a:r>
          <a:r>
            <a:rPr kumimoji="1" lang="ja-JP" altLang="en-US" dirty="0"/>
            <a:t>ぐずり</a:t>
          </a:r>
          <a:r>
            <a:rPr kumimoji="1" lang="en-US" altLang="ja-JP" dirty="0"/>
            <a:t>,</a:t>
          </a:r>
          <a:r>
            <a:rPr kumimoji="1" lang="ja-JP" altLang="en-US" dirty="0"/>
            <a:t>反抗</a:t>
          </a:r>
          <a:r>
            <a:rPr kumimoji="1" lang="en-US" altLang="ja-JP" dirty="0"/>
            <a:t>,</a:t>
          </a:r>
          <a:r>
            <a:rPr kumimoji="1" lang="ja-JP" altLang="en-US" dirty="0"/>
            <a:t>喧嘩等</a:t>
          </a:r>
        </a:p>
      </dgm:t>
    </dgm:pt>
    <dgm:pt modelId="{18F3A4BD-96EE-4476-83A2-4CBF51E8F9DD}" type="parTrans" cxnId="{3F72CC67-905F-4BB4-ADA5-94A56C0FAE0B}">
      <dgm:prSet/>
      <dgm:spPr/>
      <dgm:t>
        <a:bodyPr/>
        <a:lstStyle/>
        <a:p>
          <a:endParaRPr kumimoji="1" lang="ja-JP" altLang="en-US"/>
        </a:p>
      </dgm:t>
    </dgm:pt>
    <dgm:pt modelId="{D43AAC82-CD2D-469D-ABE3-780ED96FC98F}" type="sibTrans" cxnId="{3F72CC67-905F-4BB4-ADA5-94A56C0FAE0B}">
      <dgm:prSet/>
      <dgm:spPr/>
      <dgm:t>
        <a:bodyPr/>
        <a:lstStyle/>
        <a:p>
          <a:endParaRPr kumimoji="1" lang="ja-JP" altLang="en-US"/>
        </a:p>
      </dgm:t>
    </dgm:pt>
    <dgm:pt modelId="{90D2346C-ABD9-43C5-84AA-C4262E3F8BBF}" type="pres">
      <dgm:prSet presAssocID="{F2F31D4C-6156-429C-96D2-024C0B7E0C72}" presName="diagram" presStyleCnt="0">
        <dgm:presLayoutVars>
          <dgm:dir/>
          <dgm:resizeHandles val="exact"/>
        </dgm:presLayoutVars>
      </dgm:prSet>
      <dgm:spPr/>
    </dgm:pt>
    <dgm:pt modelId="{6BD9569B-427F-4C71-96E6-048758025BE0}" type="pres">
      <dgm:prSet presAssocID="{ACC69AB5-F470-44AC-B16F-56F3080991A1}" presName="node" presStyleLbl="node1" presStyleIdx="0" presStyleCnt="6">
        <dgm:presLayoutVars>
          <dgm:bulletEnabled val="1"/>
        </dgm:presLayoutVars>
      </dgm:prSet>
      <dgm:spPr/>
    </dgm:pt>
    <dgm:pt modelId="{B516517A-3977-41FA-AC70-A6B532D74582}" type="pres">
      <dgm:prSet presAssocID="{9310DF61-FBEB-4357-8D6F-229B5EFE5706}" presName="sibTrans" presStyleCnt="0"/>
      <dgm:spPr/>
    </dgm:pt>
    <dgm:pt modelId="{3C2CC591-3A34-4C29-87C4-8E1F4B21084C}" type="pres">
      <dgm:prSet presAssocID="{E8EE64DD-FA8F-4433-8889-3454300FDC0C}" presName="node" presStyleLbl="node1" presStyleIdx="1" presStyleCnt="6">
        <dgm:presLayoutVars>
          <dgm:bulletEnabled val="1"/>
        </dgm:presLayoutVars>
      </dgm:prSet>
      <dgm:spPr/>
    </dgm:pt>
    <dgm:pt modelId="{15CEB782-F01C-4F8B-803D-60AC903FD40C}" type="pres">
      <dgm:prSet presAssocID="{0755AC79-4561-4F48-9A46-C70F2C1633DA}" presName="sibTrans" presStyleCnt="0"/>
      <dgm:spPr/>
    </dgm:pt>
    <dgm:pt modelId="{0F787ADB-2159-4090-9A0C-23ADA3DED3F5}" type="pres">
      <dgm:prSet presAssocID="{DBE66184-012F-429A-AF58-1B857661CAC7}" presName="node" presStyleLbl="node1" presStyleIdx="2" presStyleCnt="6">
        <dgm:presLayoutVars>
          <dgm:bulletEnabled val="1"/>
        </dgm:presLayoutVars>
      </dgm:prSet>
      <dgm:spPr/>
    </dgm:pt>
    <dgm:pt modelId="{481BA9F3-C7F8-4315-9977-39949DCCC79E}" type="pres">
      <dgm:prSet presAssocID="{778E89FF-62C7-4814-8B30-69B42C9A9534}" presName="sibTrans" presStyleCnt="0"/>
      <dgm:spPr/>
    </dgm:pt>
    <dgm:pt modelId="{CB1D1894-31E3-4A23-84ED-8A9B20E2D57D}" type="pres">
      <dgm:prSet presAssocID="{4739CD8F-C197-4326-9CF1-AA789B183E11}" presName="node" presStyleLbl="node1" presStyleIdx="3" presStyleCnt="6">
        <dgm:presLayoutVars>
          <dgm:bulletEnabled val="1"/>
        </dgm:presLayoutVars>
      </dgm:prSet>
      <dgm:spPr/>
    </dgm:pt>
    <dgm:pt modelId="{31517F1F-94CD-41FF-9B0C-AD22C8CF4F0D}" type="pres">
      <dgm:prSet presAssocID="{9AB5FCD3-5341-4126-8FDD-C3B17A58639D}" presName="sibTrans" presStyleCnt="0"/>
      <dgm:spPr/>
    </dgm:pt>
    <dgm:pt modelId="{E6D19F9E-4429-4C91-959D-D87D40922345}" type="pres">
      <dgm:prSet presAssocID="{30F0DBCD-0139-442D-8060-8A69D35D891A}" presName="node" presStyleLbl="node1" presStyleIdx="4" presStyleCnt="6">
        <dgm:presLayoutVars>
          <dgm:bulletEnabled val="1"/>
        </dgm:presLayoutVars>
      </dgm:prSet>
      <dgm:spPr/>
    </dgm:pt>
    <dgm:pt modelId="{18532BBC-20FF-4AF1-B26C-8EB7CCD15E68}" type="pres">
      <dgm:prSet presAssocID="{CA6B7674-01BF-43BA-8766-86F67414A130}" presName="sibTrans" presStyleCnt="0"/>
      <dgm:spPr/>
    </dgm:pt>
    <dgm:pt modelId="{3637C870-4E91-4EE5-B936-ED2F1853431F}" type="pres">
      <dgm:prSet presAssocID="{E21E123A-863D-4FF1-B2E4-04EDE2E32543}" presName="node" presStyleLbl="node1" presStyleIdx="5" presStyleCnt="6">
        <dgm:presLayoutVars>
          <dgm:bulletEnabled val="1"/>
        </dgm:presLayoutVars>
      </dgm:prSet>
      <dgm:spPr/>
    </dgm:pt>
  </dgm:ptLst>
  <dgm:cxnLst>
    <dgm:cxn modelId="{8640FE01-4893-43E4-B9E0-7B6707268EC4}" srcId="{F2F31D4C-6156-429C-96D2-024C0B7E0C72}" destId="{30F0DBCD-0139-442D-8060-8A69D35D891A}" srcOrd="4" destOrd="0" parTransId="{FE6072AD-D2F5-4498-990B-8F5A52E69EF3}" sibTransId="{CA6B7674-01BF-43BA-8766-86F67414A130}"/>
    <dgm:cxn modelId="{04CC8D31-12D3-4C34-B9C0-5B06C9021BD2}" srcId="{F2F31D4C-6156-429C-96D2-024C0B7E0C72}" destId="{ACC69AB5-F470-44AC-B16F-56F3080991A1}" srcOrd="0" destOrd="0" parTransId="{C0E50599-4619-4C15-9FDC-A11E1AD27817}" sibTransId="{9310DF61-FBEB-4357-8D6F-229B5EFE5706}"/>
    <dgm:cxn modelId="{0099703B-1CF1-4788-89CC-2904BCE5E1FB}" type="presOf" srcId="{E8EE64DD-FA8F-4433-8889-3454300FDC0C}" destId="{3C2CC591-3A34-4C29-87C4-8E1F4B21084C}" srcOrd="0" destOrd="0" presId="urn:microsoft.com/office/officeart/2005/8/layout/default"/>
    <dgm:cxn modelId="{D1C3893C-E876-485D-8D6C-57DB5BC8E45E}" srcId="{F2F31D4C-6156-429C-96D2-024C0B7E0C72}" destId="{4739CD8F-C197-4326-9CF1-AA789B183E11}" srcOrd="3" destOrd="0" parTransId="{DB074796-19ED-419D-925B-1298E6608032}" sibTransId="{9AB5FCD3-5341-4126-8FDD-C3B17A58639D}"/>
    <dgm:cxn modelId="{3F72CC67-905F-4BB4-ADA5-94A56C0FAE0B}" srcId="{F2F31D4C-6156-429C-96D2-024C0B7E0C72}" destId="{E21E123A-863D-4FF1-B2E4-04EDE2E32543}" srcOrd="5" destOrd="0" parTransId="{18F3A4BD-96EE-4476-83A2-4CBF51E8F9DD}" sibTransId="{D43AAC82-CD2D-469D-ABE3-780ED96FC98F}"/>
    <dgm:cxn modelId="{38F34448-0D92-4B40-97E1-C7C66A01224B}" type="presOf" srcId="{30F0DBCD-0139-442D-8060-8A69D35D891A}" destId="{E6D19F9E-4429-4C91-959D-D87D40922345}" srcOrd="0" destOrd="0" presId="urn:microsoft.com/office/officeart/2005/8/layout/default"/>
    <dgm:cxn modelId="{A1C13F6B-C4D5-45C2-92A8-B9C48B1815A6}" srcId="{F2F31D4C-6156-429C-96D2-024C0B7E0C72}" destId="{E8EE64DD-FA8F-4433-8889-3454300FDC0C}" srcOrd="1" destOrd="0" parTransId="{8DA238FE-3185-4989-9BF8-00EDCF05D88D}" sibTransId="{0755AC79-4561-4F48-9A46-C70F2C1633DA}"/>
    <dgm:cxn modelId="{7072D04C-CD45-4057-B5A8-B7B57C2F8694}" srcId="{F2F31D4C-6156-429C-96D2-024C0B7E0C72}" destId="{DBE66184-012F-429A-AF58-1B857661CAC7}" srcOrd="2" destOrd="0" parTransId="{67F894D9-9664-41DD-B4E4-61A3F11F9AA1}" sibTransId="{778E89FF-62C7-4814-8B30-69B42C9A9534}"/>
    <dgm:cxn modelId="{B7D7339C-FEAE-4E23-A362-CFBBE921DC41}" type="presOf" srcId="{ACC69AB5-F470-44AC-B16F-56F3080991A1}" destId="{6BD9569B-427F-4C71-96E6-048758025BE0}" srcOrd="0" destOrd="0" presId="urn:microsoft.com/office/officeart/2005/8/layout/default"/>
    <dgm:cxn modelId="{2560BCB2-8E69-484B-AE3E-0684E8E2CDF2}" type="presOf" srcId="{DBE66184-012F-429A-AF58-1B857661CAC7}" destId="{0F787ADB-2159-4090-9A0C-23ADA3DED3F5}" srcOrd="0" destOrd="0" presId="urn:microsoft.com/office/officeart/2005/8/layout/default"/>
    <dgm:cxn modelId="{CCE6D5B3-81A0-42A9-922D-2BC1F4BFC154}" type="presOf" srcId="{F2F31D4C-6156-429C-96D2-024C0B7E0C72}" destId="{90D2346C-ABD9-43C5-84AA-C4262E3F8BBF}" srcOrd="0" destOrd="0" presId="urn:microsoft.com/office/officeart/2005/8/layout/default"/>
    <dgm:cxn modelId="{0CA43BC3-1441-4038-82AE-55E9D0DF95AB}" type="presOf" srcId="{4739CD8F-C197-4326-9CF1-AA789B183E11}" destId="{CB1D1894-31E3-4A23-84ED-8A9B20E2D57D}" srcOrd="0" destOrd="0" presId="urn:microsoft.com/office/officeart/2005/8/layout/default"/>
    <dgm:cxn modelId="{844848ED-6D61-4A61-A1E0-70C27F93035C}" type="presOf" srcId="{E21E123A-863D-4FF1-B2E4-04EDE2E32543}" destId="{3637C870-4E91-4EE5-B936-ED2F1853431F}" srcOrd="0" destOrd="0" presId="urn:microsoft.com/office/officeart/2005/8/layout/default"/>
    <dgm:cxn modelId="{717BB230-1B25-4D85-89F8-7A996F4CE99E}" type="presParOf" srcId="{90D2346C-ABD9-43C5-84AA-C4262E3F8BBF}" destId="{6BD9569B-427F-4C71-96E6-048758025BE0}" srcOrd="0" destOrd="0" presId="urn:microsoft.com/office/officeart/2005/8/layout/default"/>
    <dgm:cxn modelId="{4658C671-2664-469C-80B8-C3314F8EADCB}" type="presParOf" srcId="{90D2346C-ABD9-43C5-84AA-C4262E3F8BBF}" destId="{B516517A-3977-41FA-AC70-A6B532D74582}" srcOrd="1" destOrd="0" presId="urn:microsoft.com/office/officeart/2005/8/layout/default"/>
    <dgm:cxn modelId="{6968A1B2-2102-44A2-B3FB-7D5B130B7AF3}" type="presParOf" srcId="{90D2346C-ABD9-43C5-84AA-C4262E3F8BBF}" destId="{3C2CC591-3A34-4C29-87C4-8E1F4B21084C}" srcOrd="2" destOrd="0" presId="urn:microsoft.com/office/officeart/2005/8/layout/default"/>
    <dgm:cxn modelId="{FDCA716D-DC5C-4245-8C59-DDDA983045FC}" type="presParOf" srcId="{90D2346C-ABD9-43C5-84AA-C4262E3F8BBF}" destId="{15CEB782-F01C-4F8B-803D-60AC903FD40C}" srcOrd="3" destOrd="0" presId="urn:microsoft.com/office/officeart/2005/8/layout/default"/>
    <dgm:cxn modelId="{AC0B150B-C518-44BE-B872-946D17D5BDDF}" type="presParOf" srcId="{90D2346C-ABD9-43C5-84AA-C4262E3F8BBF}" destId="{0F787ADB-2159-4090-9A0C-23ADA3DED3F5}" srcOrd="4" destOrd="0" presId="urn:microsoft.com/office/officeart/2005/8/layout/default"/>
    <dgm:cxn modelId="{54F77C49-5BEF-4B44-BB7B-DD8CBAD2A5DC}" type="presParOf" srcId="{90D2346C-ABD9-43C5-84AA-C4262E3F8BBF}" destId="{481BA9F3-C7F8-4315-9977-39949DCCC79E}" srcOrd="5" destOrd="0" presId="urn:microsoft.com/office/officeart/2005/8/layout/default"/>
    <dgm:cxn modelId="{9A41589B-29B7-48E9-9047-B7A9327AF58D}" type="presParOf" srcId="{90D2346C-ABD9-43C5-84AA-C4262E3F8BBF}" destId="{CB1D1894-31E3-4A23-84ED-8A9B20E2D57D}" srcOrd="6" destOrd="0" presId="urn:microsoft.com/office/officeart/2005/8/layout/default"/>
    <dgm:cxn modelId="{6F19922E-B2D0-406C-9A88-6FEF309F2F3F}" type="presParOf" srcId="{90D2346C-ABD9-43C5-84AA-C4262E3F8BBF}" destId="{31517F1F-94CD-41FF-9B0C-AD22C8CF4F0D}" srcOrd="7" destOrd="0" presId="urn:microsoft.com/office/officeart/2005/8/layout/default"/>
    <dgm:cxn modelId="{6E5EBC78-E0A7-4E82-8268-14E6947B598C}" type="presParOf" srcId="{90D2346C-ABD9-43C5-84AA-C4262E3F8BBF}" destId="{E6D19F9E-4429-4C91-959D-D87D40922345}" srcOrd="8" destOrd="0" presId="urn:microsoft.com/office/officeart/2005/8/layout/default"/>
    <dgm:cxn modelId="{74FC4A52-6BAC-48C4-8DC1-83498D07A1BB}" type="presParOf" srcId="{90D2346C-ABD9-43C5-84AA-C4262E3F8BBF}" destId="{18532BBC-20FF-4AF1-B26C-8EB7CCD15E68}" srcOrd="9" destOrd="0" presId="urn:microsoft.com/office/officeart/2005/8/layout/default"/>
    <dgm:cxn modelId="{D383D439-5EBB-4717-A283-19B75CA90BE2}" type="presParOf" srcId="{90D2346C-ABD9-43C5-84AA-C4262E3F8BBF}" destId="{3637C870-4E91-4EE5-B936-ED2F1853431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9569B-427F-4C71-96E6-048758025BE0}">
      <dsp:nvSpPr>
        <dsp:cNvPr id="0" name=""/>
        <dsp:cNvSpPr/>
      </dsp:nvSpPr>
      <dsp:spPr>
        <a:xfrm>
          <a:off x="836201" y="956"/>
          <a:ext cx="2088228" cy="12529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母親との愛着関係は</a:t>
          </a:r>
        </a:p>
      </dsp:txBody>
      <dsp:txXfrm>
        <a:off x="836201" y="956"/>
        <a:ext cx="2088228" cy="1252936"/>
      </dsp:txXfrm>
    </dsp:sp>
    <dsp:sp modelId="{3C2CC591-3A34-4C29-87C4-8E1F4B21084C}">
      <dsp:nvSpPr>
        <dsp:cNvPr id="0" name=""/>
        <dsp:cNvSpPr/>
      </dsp:nvSpPr>
      <dsp:spPr>
        <a:xfrm>
          <a:off x="3133252" y="956"/>
          <a:ext cx="2088228" cy="12529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周囲の物事を認知する力</a:t>
          </a:r>
        </a:p>
      </dsp:txBody>
      <dsp:txXfrm>
        <a:off x="3133252" y="956"/>
        <a:ext cx="2088228" cy="1252936"/>
      </dsp:txXfrm>
    </dsp:sp>
    <dsp:sp modelId="{0F787ADB-2159-4090-9A0C-23ADA3DED3F5}">
      <dsp:nvSpPr>
        <dsp:cNvPr id="0" name=""/>
        <dsp:cNvSpPr/>
      </dsp:nvSpPr>
      <dsp:spPr>
        <a:xfrm>
          <a:off x="5430303" y="956"/>
          <a:ext cx="2088228" cy="12529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虐待的養育状況の有無</a:t>
          </a:r>
        </a:p>
      </dsp:txBody>
      <dsp:txXfrm>
        <a:off x="5430303" y="956"/>
        <a:ext cx="2088228" cy="1252936"/>
      </dsp:txXfrm>
    </dsp:sp>
    <dsp:sp modelId="{CB1D1894-31E3-4A23-84ED-8A9B20E2D57D}">
      <dsp:nvSpPr>
        <dsp:cNvPr id="0" name=""/>
        <dsp:cNvSpPr/>
      </dsp:nvSpPr>
      <dsp:spPr>
        <a:xfrm>
          <a:off x="7727354" y="956"/>
          <a:ext cx="2088228" cy="125293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周囲の人との関係の持ち方</a:t>
          </a:r>
        </a:p>
      </dsp:txBody>
      <dsp:txXfrm>
        <a:off x="7727354" y="956"/>
        <a:ext cx="2088228" cy="1252936"/>
      </dsp:txXfrm>
    </dsp:sp>
    <dsp:sp modelId="{E6D19F9E-4429-4C91-959D-D87D40922345}">
      <dsp:nvSpPr>
        <dsp:cNvPr id="0" name=""/>
        <dsp:cNvSpPr/>
      </dsp:nvSpPr>
      <dsp:spPr>
        <a:xfrm>
          <a:off x="3133252" y="1462715"/>
          <a:ext cx="2088228" cy="125293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集団への適応遊びや行動</a:t>
          </a:r>
        </a:p>
      </dsp:txBody>
      <dsp:txXfrm>
        <a:off x="3133252" y="1462715"/>
        <a:ext cx="2088228" cy="1252936"/>
      </dsp:txXfrm>
    </dsp:sp>
    <dsp:sp modelId="{3637C870-4E91-4EE5-B936-ED2F1853431F}">
      <dsp:nvSpPr>
        <dsp:cNvPr id="0" name=""/>
        <dsp:cNvSpPr/>
      </dsp:nvSpPr>
      <dsp:spPr>
        <a:xfrm>
          <a:off x="5430303" y="1462715"/>
          <a:ext cx="2088228" cy="12529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ja-JP" altLang="en-US" sz="2500" kern="1200" dirty="0"/>
            <a:t>甘え</a:t>
          </a:r>
          <a:r>
            <a:rPr kumimoji="1" lang="en-US" altLang="ja-JP" sz="2500" kern="1200" dirty="0"/>
            <a:t>,</a:t>
          </a:r>
          <a:r>
            <a:rPr kumimoji="1" lang="ja-JP" altLang="en-US" sz="2500" kern="1200" dirty="0"/>
            <a:t>ぐずり</a:t>
          </a:r>
          <a:r>
            <a:rPr kumimoji="1" lang="en-US" altLang="ja-JP" sz="2500" kern="1200" dirty="0"/>
            <a:t>,</a:t>
          </a:r>
          <a:r>
            <a:rPr kumimoji="1" lang="ja-JP" altLang="en-US" sz="2500" kern="1200" dirty="0"/>
            <a:t>反抗</a:t>
          </a:r>
          <a:r>
            <a:rPr kumimoji="1" lang="en-US" altLang="ja-JP" sz="2500" kern="1200" dirty="0"/>
            <a:t>,</a:t>
          </a:r>
          <a:r>
            <a:rPr kumimoji="1" lang="ja-JP" altLang="en-US" sz="2500" kern="1200" dirty="0"/>
            <a:t>喧嘩等</a:t>
          </a:r>
        </a:p>
      </dsp:txBody>
      <dsp:txXfrm>
        <a:off x="5430303" y="1462715"/>
        <a:ext cx="2088228" cy="12529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30.61224" units="1/cm"/>
          <inkml:channelProperty channel="Y" name="resolution" value="65.45454" units="1/cm"/>
          <inkml:channelProperty channel="T" name="resolution" value="1" units="1/dev"/>
        </inkml:channelProperties>
      </inkml:inkSource>
      <inkml:timestamp xml:id="ts0" timeString="2024-12-15T03:54:48.263"/>
    </inkml:context>
    <inkml:brush xml:id="br0">
      <inkml:brushProperty name="width" value="0.05292" units="cm"/>
      <inkml:brushProperty name="height" value="0.05292" units="cm"/>
      <inkml:brushProperty name="color" value="#FF0000"/>
    </inkml:brush>
  </inkml:definitions>
  <inkml:trace contextRef="#ctx0" brushRef="#br0">3663 18053 0,'0'30'297,"0"-1"-281,0 0-16,0 30 15,0-30-15,0 1 16,0 28-16,-30 1 0,30-1 16,0-28-1,0 28-15,0-28 16,0 87-16,0-59 0,0 1 16,0-30-1,0 30-15,0-30 0,0 30 16,0-30-1,0 1-15,0-1 16,0 0 0,0 0-1,0 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051D2-D7A9-458B-82B2-5399B878779B}" type="datetimeFigureOut">
              <a:rPr kumimoji="1" lang="ja-JP" altLang="en-US" smtClean="0"/>
              <a:t>2024/12/15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9AED8-0FBF-4943-9F9F-96E340D2B4F5}" type="slidenum">
              <a:rPr kumimoji="1" lang="ja-JP" altLang="en-US" smtClean="0"/>
              <a:t>‹#›</a:t>
            </a:fld>
            <a:endParaRPr kumimoji="1" lang="ja-JP" altLang="en-US"/>
          </a:p>
        </p:txBody>
      </p:sp>
    </p:spTree>
    <p:extLst>
      <p:ext uri="{BB962C8B-B14F-4D97-AF65-F5344CB8AC3E}">
        <p14:creationId xmlns:p14="http://schemas.microsoft.com/office/powerpoint/2010/main" val="30106036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anose="05000000000000000000" pitchFamily="2" charset="2"/>
              <a:buNone/>
            </a:pPr>
            <a:r>
              <a:rPr lang="ja-JP" altLang="en-US" sz="2400" dirty="0"/>
              <a:t>浜松市では独自の早期発見早期支援システムが構築されてきました。今日は、発達支援広場を中心に皆様にご紹介できればと思います。</a:t>
            </a:r>
            <a:r>
              <a:rPr lang="ja-JP" altLang="en-US" sz="2400" dirty="0">
                <a:solidFill>
                  <a:prstClr val="black"/>
                </a:solidFill>
              </a:rPr>
              <a:t>　</a:t>
            </a:r>
            <a:endParaRPr lang="ja-JP" altLang="en-US" sz="2400" dirty="0"/>
          </a:p>
        </p:txBody>
      </p:sp>
      <p:sp>
        <p:nvSpPr>
          <p:cNvPr id="4" name="スライド番号プレースホルダー 3"/>
          <p:cNvSpPr>
            <a:spLocks noGrp="1"/>
          </p:cNvSpPr>
          <p:nvPr>
            <p:ph type="sldNum" sz="quarter" idx="10"/>
          </p:nvPr>
        </p:nvSpPr>
        <p:spPr/>
        <p:txBody>
          <a:bodyPr/>
          <a:lstStyle/>
          <a:p>
            <a:fld id="{D6D4A8F6-41B7-4DCF-943B-696D0B8D20E2}" type="slidenum">
              <a:rPr kumimoji="1" lang="ja-JP" altLang="en-US" smtClean="0"/>
              <a:t>26</a:t>
            </a:fld>
            <a:endParaRPr kumimoji="1" lang="ja-JP" altLang="en-US"/>
          </a:p>
        </p:txBody>
      </p:sp>
    </p:spTree>
    <p:extLst>
      <p:ext uri="{BB962C8B-B14F-4D97-AF65-F5344CB8AC3E}">
        <p14:creationId xmlns:p14="http://schemas.microsoft.com/office/powerpoint/2010/main" val="342547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137" indent="-287275"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5448" indent="-230137"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7310" indent="-230137"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9171" indent="-230137"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6271" indent="-23013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371" indent="-23013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0471" indent="-23013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7571" indent="-23013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F2A0E9-D5B5-43D7-A341-CCC58B89EB19}"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9255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5231D5A-4197-4EC6-A8B9-2BE1E0674D4D}" type="slidenum">
              <a:rPr kumimoji="1" lang="en-US" altLang="ja-JP" sz="1200" b="0" i="0" u="none" strike="noStrike" kern="1200" cap="none" spc="0" normalizeH="0" baseline="0" noProof="0" smtClean="0">
                <a:ln>
                  <a:noFill/>
                </a:ln>
                <a:solidFill>
                  <a:srgbClr val="000000"/>
                </a:solidFill>
                <a:effectLst/>
                <a:uLnTx/>
                <a:uFillTx/>
                <a:latin typeface="Calibri" pitchFamily="34" charset="0"/>
                <a:ea typeface="ＭＳ Ｐゴシック"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Calibri" pitchFamily="34" charset="0"/>
              <a:ea typeface="ＭＳ Ｐゴシック" pitchFamily="50" charset="-128"/>
              <a:cs typeface="+mn-cs"/>
            </a:endParaRPr>
          </a:p>
        </p:txBody>
      </p:sp>
      <p:sp>
        <p:nvSpPr>
          <p:cNvPr id="54275" name="Rectangle 2"/>
          <p:cNvSpPr>
            <a:spLocks noGrp="1" noRot="1" noChangeAspect="1" noChangeArrowheads="1" noTextEdit="1"/>
          </p:cNvSpPr>
          <p:nvPr>
            <p:ph type="sldImg"/>
          </p:nvPr>
        </p:nvSpPr>
        <p:spPr bwMode="auto">
          <a:xfrm>
            <a:off x="-23495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884075" y="5058129"/>
            <a:ext cx="4847566" cy="4789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a:p>
        </p:txBody>
      </p:sp>
    </p:spTree>
    <p:extLst>
      <p:ext uri="{BB962C8B-B14F-4D97-AF65-F5344CB8AC3E}">
        <p14:creationId xmlns:p14="http://schemas.microsoft.com/office/powerpoint/2010/main" val="40031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3B9AED8-0FBF-4943-9F9F-96E340D2B4F5}" type="slidenum">
              <a:rPr kumimoji="1" lang="ja-JP" altLang="en-US" smtClean="0"/>
              <a:t>30</a:t>
            </a:fld>
            <a:endParaRPr kumimoji="1" lang="ja-JP" altLang="en-US"/>
          </a:p>
        </p:txBody>
      </p:sp>
    </p:spTree>
    <p:extLst>
      <p:ext uri="{BB962C8B-B14F-4D97-AF65-F5344CB8AC3E}">
        <p14:creationId xmlns:p14="http://schemas.microsoft.com/office/powerpoint/2010/main" val="195200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8223" name="AutoShape 31"/>
          <p:cNvSpPr>
            <a:spLocks noChangeArrowheads="1"/>
          </p:cNvSpPr>
          <p:nvPr/>
        </p:nvSpPr>
        <p:spPr bwMode="auto">
          <a:xfrm rot="5400000">
            <a:off x="506414" y="2305580"/>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4" name="AutoShape 32"/>
          <p:cNvSpPr>
            <a:spLocks noChangeArrowheads="1"/>
          </p:cNvSpPr>
          <p:nvPr/>
        </p:nvSpPr>
        <p:spPr bwMode="auto">
          <a:xfrm rot="5400000">
            <a:off x="511704" y="3349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5" name="AutoShape 33"/>
          <p:cNvSpPr>
            <a:spLocks noChangeArrowheads="1"/>
          </p:cNvSpPr>
          <p:nvPr/>
        </p:nvSpPr>
        <p:spPr bwMode="auto">
          <a:xfrm rot="5400000">
            <a:off x="289455" y="47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6" name="AutoShape 34"/>
          <p:cNvSpPr>
            <a:spLocks noChangeArrowheads="1"/>
          </p:cNvSpPr>
          <p:nvPr/>
        </p:nvSpPr>
        <p:spPr bwMode="auto">
          <a:xfrm rot="5400000">
            <a:off x="216430" y="665693"/>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7" name="AutoShape 35"/>
          <p:cNvSpPr>
            <a:spLocks noChangeArrowheads="1"/>
          </p:cNvSpPr>
          <p:nvPr/>
        </p:nvSpPr>
        <p:spPr bwMode="auto">
          <a:xfrm rot="5400000">
            <a:off x="511704" y="9985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8" name="AutoShape 36"/>
          <p:cNvSpPr>
            <a:spLocks noChangeArrowheads="1"/>
          </p:cNvSpPr>
          <p:nvPr/>
        </p:nvSpPr>
        <p:spPr bwMode="auto">
          <a:xfrm rot="5400000">
            <a:off x="804069" y="1328474"/>
            <a:ext cx="442913" cy="510117"/>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9" name="AutoShape 37"/>
          <p:cNvSpPr>
            <a:spLocks noChangeArrowheads="1"/>
          </p:cNvSpPr>
          <p:nvPr/>
        </p:nvSpPr>
        <p:spPr bwMode="auto">
          <a:xfrm rot="5400000">
            <a:off x="511704" y="1660526"/>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1" name="AutoShape 39"/>
          <p:cNvSpPr>
            <a:spLocks noChangeArrowheads="1"/>
          </p:cNvSpPr>
          <p:nvPr/>
        </p:nvSpPr>
        <p:spPr bwMode="auto">
          <a:xfrm rot="5400000">
            <a:off x="234422" y="1968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2" name="AutoShape 40"/>
          <p:cNvSpPr>
            <a:spLocks noChangeArrowheads="1"/>
          </p:cNvSpPr>
          <p:nvPr/>
        </p:nvSpPr>
        <p:spPr bwMode="auto">
          <a:xfrm rot="5400000">
            <a:off x="776288" y="26463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3" name="AutoShape 41"/>
          <p:cNvSpPr>
            <a:spLocks noChangeArrowheads="1"/>
          </p:cNvSpPr>
          <p:nvPr/>
        </p:nvSpPr>
        <p:spPr bwMode="auto">
          <a:xfrm rot="5400000">
            <a:off x="505355" y="2984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4" name="AutoShape 42"/>
          <p:cNvSpPr>
            <a:spLocks noChangeArrowheads="1"/>
          </p:cNvSpPr>
          <p:nvPr/>
        </p:nvSpPr>
        <p:spPr bwMode="auto">
          <a:xfrm rot="5400000">
            <a:off x="234422" y="3322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5" name="AutoShape 43"/>
          <p:cNvSpPr>
            <a:spLocks noChangeArrowheads="1"/>
          </p:cNvSpPr>
          <p:nvPr/>
        </p:nvSpPr>
        <p:spPr bwMode="auto">
          <a:xfrm rot="5400000">
            <a:off x="505620" y="3660511"/>
            <a:ext cx="442912" cy="510116"/>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6" name="AutoShape 44"/>
          <p:cNvSpPr>
            <a:spLocks noChangeArrowheads="1"/>
          </p:cNvSpPr>
          <p:nvPr/>
        </p:nvSpPr>
        <p:spPr bwMode="auto">
          <a:xfrm rot="5400000">
            <a:off x="234422" y="4000501"/>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7" name="AutoShape 45"/>
          <p:cNvSpPr>
            <a:spLocks noChangeArrowheads="1"/>
          </p:cNvSpPr>
          <p:nvPr/>
        </p:nvSpPr>
        <p:spPr bwMode="auto">
          <a:xfrm rot="5400000">
            <a:off x="505355" y="4338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9" name="AutoShape 47"/>
          <p:cNvSpPr>
            <a:spLocks noChangeArrowheads="1"/>
          </p:cNvSpPr>
          <p:nvPr/>
        </p:nvSpPr>
        <p:spPr bwMode="auto">
          <a:xfrm rot="5400000">
            <a:off x="234422" y="4676776"/>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0" name="AutoShape 48"/>
          <p:cNvSpPr>
            <a:spLocks noChangeArrowheads="1"/>
          </p:cNvSpPr>
          <p:nvPr/>
        </p:nvSpPr>
        <p:spPr bwMode="auto">
          <a:xfrm rot="5400000">
            <a:off x="506414" y="5015443"/>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1" name="AutoShape 49"/>
          <p:cNvSpPr>
            <a:spLocks noChangeArrowheads="1"/>
          </p:cNvSpPr>
          <p:nvPr/>
        </p:nvSpPr>
        <p:spPr bwMode="auto">
          <a:xfrm rot="5400000">
            <a:off x="777347" y="5353580"/>
            <a:ext cx="441325" cy="510116"/>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3" name="AutoShape 51"/>
          <p:cNvSpPr>
            <a:spLocks noChangeArrowheads="1"/>
          </p:cNvSpPr>
          <p:nvPr/>
        </p:nvSpPr>
        <p:spPr bwMode="auto">
          <a:xfrm rot="5400000">
            <a:off x="236538" y="53387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4" name="AutoShape 52"/>
          <p:cNvSpPr>
            <a:spLocks noChangeArrowheads="1"/>
          </p:cNvSpPr>
          <p:nvPr/>
        </p:nvSpPr>
        <p:spPr bwMode="auto">
          <a:xfrm rot="5400000">
            <a:off x="490538" y="5694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5" name="AutoShape 53"/>
          <p:cNvSpPr>
            <a:spLocks noChangeArrowheads="1"/>
          </p:cNvSpPr>
          <p:nvPr/>
        </p:nvSpPr>
        <p:spPr bwMode="auto">
          <a:xfrm rot="5400000">
            <a:off x="236538" y="60372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6" name="AutoShape 54"/>
          <p:cNvSpPr>
            <a:spLocks noChangeArrowheads="1"/>
          </p:cNvSpPr>
          <p:nvPr/>
        </p:nvSpPr>
        <p:spPr bwMode="auto">
          <a:xfrm rot="5400000">
            <a:off x="542396" y="6369580"/>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196" name="Rectangle 4"/>
          <p:cNvSpPr>
            <a:spLocks noGrp="1" noChangeArrowheads="1"/>
          </p:cNvSpPr>
          <p:nvPr>
            <p:ph type="dt" sz="half" idx="2"/>
          </p:nvPr>
        </p:nvSpPr>
        <p:spPr>
          <a:xfrm>
            <a:off x="1930400" y="6553200"/>
            <a:ext cx="2336800" cy="457200"/>
          </a:xfrm>
        </p:spPr>
        <p:txBody>
          <a:bodyPr/>
          <a:lstStyle>
            <a:lvl1pPr algn="ctr">
              <a:defRPr kumimoji="1" b="0">
                <a:solidFill>
                  <a:schemeClr val="tx1"/>
                </a:solidFill>
                <a:effectLst/>
                <a:latin typeface="+mn-lt"/>
                <a:ea typeface="+mn-ea"/>
              </a:defRPr>
            </a:lvl1pPr>
          </a:lstStyle>
          <a:p>
            <a:fld id="{08B9EBBA-996F-894A-B54A-D6246ED52CEA}" type="datetimeFigureOut">
              <a:rPr lang="en-US" smtClean="0"/>
              <a:pPr/>
              <a:t>12/15/2024</a:t>
            </a:fld>
            <a:endParaRPr lang="en-US" dirty="0"/>
          </a:p>
        </p:txBody>
      </p:sp>
      <p:sp>
        <p:nvSpPr>
          <p:cNvPr id="8197" name="Rectangle 5"/>
          <p:cNvSpPr>
            <a:spLocks noGrp="1" noChangeArrowheads="1"/>
          </p:cNvSpPr>
          <p:nvPr>
            <p:ph type="ftr" sz="quarter" idx="3"/>
          </p:nvPr>
        </p:nvSpPr>
        <p:spPr bwMode="auto">
          <a:xfrm>
            <a:off x="4320118" y="6553200"/>
            <a:ext cx="3551767"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en-US" dirty="0"/>
          </a:p>
        </p:txBody>
      </p:sp>
      <p:sp>
        <p:nvSpPr>
          <p:cNvPr id="8206" name="Text Box 14"/>
          <p:cNvSpPr txBox="1">
            <a:spLocks noChangeArrowheads="1"/>
          </p:cNvSpPr>
          <p:nvPr/>
        </p:nvSpPr>
        <p:spPr bwMode="auto">
          <a:xfrm>
            <a:off x="9723967" y="365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8221" name="Rectangle 29"/>
          <p:cNvSpPr>
            <a:spLocks noGrp="1" noChangeArrowheads="1"/>
          </p:cNvSpPr>
          <p:nvPr>
            <p:ph type="ctrTitle" sz="quarter"/>
          </p:nvPr>
        </p:nvSpPr>
        <p:spPr>
          <a:xfrm>
            <a:off x="914400" y="1752600"/>
            <a:ext cx="103632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lgn="ctr">
              <a:defRPr sz="4400" i="0"/>
            </a:lvl1pPr>
          </a:lstStyle>
          <a:p>
            <a:pPr lvl="0"/>
            <a:r>
              <a:rPr lang="ja-JP" altLang="en-US" noProof="0"/>
              <a:t>マスター タイトルの書式設定</a:t>
            </a:r>
          </a:p>
        </p:txBody>
      </p:sp>
      <p:sp>
        <p:nvSpPr>
          <p:cNvPr id="8222" name="Rectangle 30"/>
          <p:cNvSpPr>
            <a:spLocks noGrp="1" noChangeArrowheads="1"/>
          </p:cNvSpPr>
          <p:nvPr>
            <p:ph type="subTitle" sz="quarter" idx="1"/>
          </p:nvPr>
        </p:nvSpPr>
        <p:spPr>
          <a:xfrm>
            <a:off x="1828800" y="4038600"/>
            <a:ext cx="8534400" cy="762000"/>
          </a:xfrm>
        </p:spPr>
        <p:txBody>
          <a:bodyPr/>
          <a:lstStyle>
            <a:lvl1pPr marL="0" indent="0" algn="ctr">
              <a:defRPr/>
            </a:lvl1pPr>
          </a:lstStyle>
          <a:p>
            <a:pPr lvl="0"/>
            <a:r>
              <a:rPr lang="ja-JP" altLang="en-US" noProof="0"/>
              <a:t>マスター サブタイトルの書式設定</a:t>
            </a:r>
          </a:p>
        </p:txBody>
      </p:sp>
      <p:sp>
        <p:nvSpPr>
          <p:cNvPr id="8248" name="AutoShape 56"/>
          <p:cNvSpPr>
            <a:spLocks noChangeArrowheads="1"/>
          </p:cNvSpPr>
          <p:nvPr/>
        </p:nvSpPr>
        <p:spPr bwMode="auto">
          <a:xfrm rot="5400000">
            <a:off x="11295063" y="6369580"/>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9" name="AutoShape 57"/>
          <p:cNvSpPr>
            <a:spLocks noChangeArrowheads="1"/>
          </p:cNvSpPr>
          <p:nvPr/>
        </p:nvSpPr>
        <p:spPr bwMode="auto">
          <a:xfrm rot="5400000">
            <a:off x="11024130"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0" name="AutoShape 58"/>
          <p:cNvSpPr>
            <a:spLocks noChangeArrowheads="1"/>
          </p:cNvSpPr>
          <p:nvPr/>
        </p:nvSpPr>
        <p:spPr bwMode="auto">
          <a:xfrm rot="5400000">
            <a:off x="11294004" y="56816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1" name="AutoShape 59"/>
          <p:cNvSpPr>
            <a:spLocks noChangeArrowheads="1"/>
          </p:cNvSpPr>
          <p:nvPr/>
        </p:nvSpPr>
        <p:spPr bwMode="auto">
          <a:xfrm rot="5400000">
            <a:off x="11006138" y="5329238"/>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2" name="AutoShape 60"/>
          <p:cNvSpPr>
            <a:spLocks noChangeArrowheads="1"/>
          </p:cNvSpPr>
          <p:nvPr/>
        </p:nvSpPr>
        <p:spPr bwMode="auto">
          <a:xfrm rot="5400000">
            <a:off x="11260138" y="4970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3" name="AutoShape 61"/>
          <p:cNvSpPr>
            <a:spLocks noChangeArrowheads="1"/>
          </p:cNvSpPr>
          <p:nvPr/>
        </p:nvSpPr>
        <p:spPr bwMode="auto">
          <a:xfrm rot="5400000">
            <a:off x="10989204" y="46275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4" name="AutoShape 62"/>
          <p:cNvSpPr>
            <a:spLocks noChangeArrowheads="1"/>
          </p:cNvSpPr>
          <p:nvPr/>
        </p:nvSpPr>
        <p:spPr bwMode="auto">
          <a:xfrm rot="5400000">
            <a:off x="11277071" y="4297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5" name="AutoShape 63"/>
          <p:cNvSpPr>
            <a:spLocks noChangeArrowheads="1"/>
          </p:cNvSpPr>
          <p:nvPr/>
        </p:nvSpPr>
        <p:spPr bwMode="auto">
          <a:xfrm rot="5400000">
            <a:off x="11564938" y="3954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6" name="AutoShape 64"/>
          <p:cNvSpPr>
            <a:spLocks noChangeArrowheads="1"/>
          </p:cNvSpPr>
          <p:nvPr/>
        </p:nvSpPr>
        <p:spPr bwMode="auto">
          <a:xfrm rot="5400000">
            <a:off x="11278130" y="3610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7" name="AutoShape 65"/>
          <p:cNvSpPr>
            <a:spLocks noChangeArrowheads="1"/>
          </p:cNvSpPr>
          <p:nvPr/>
        </p:nvSpPr>
        <p:spPr bwMode="auto">
          <a:xfrm rot="5400000">
            <a:off x="11565996"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396892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09B482E8-6E0E-1B4F-B1FD-C69DB9E858D9}" type="datetimeFigureOut">
              <a:rPr lang="en-US" smtClean="0"/>
              <a:pPr/>
              <a:t>12/15/2024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3494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40800" y="381000"/>
            <a:ext cx="2844800" cy="6019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06400" y="381000"/>
            <a:ext cx="8331200" cy="6019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ED62726E-379B-B349-9EED-81ED093FA806}" type="datetimeFigureOut">
              <a:rPr lang="en-US" smtClean="0"/>
              <a:pPr/>
              <a:t>12/15/2024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13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5C4BE08-EA21-4C75-9418-12CB75BE7AF3}" type="datetime1">
              <a:rPr kumimoji="1" lang="ja-JP" altLang="en-US" smtClean="0"/>
              <a:t>2024/12/15</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7CE73126-B4B2-4295-8A1A-CA2693690E4D}"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5468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FF0B12-C375-4B89-A3BE-4DA83355F6C6}" type="datetime1">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607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6230B0-1C64-45B7-86F5-AA968A241FA9}" type="datetime1">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1382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36DC64C-B1E2-4409-9F59-3A797DE99408}" type="datetime1">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067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B9847B-3953-4C70-A6C6-4AB8AE7FD130}" type="datetime1">
              <a:rPr kumimoji="1" lang="ja-JP" altLang="en-US" smtClean="0"/>
              <a:t>2024/12/15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765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E7F14C-64D3-4EFF-853B-0BF3E5A8BED2}" type="datetime1">
              <a:rPr kumimoji="1" lang="ja-JP" altLang="en-US" smtClean="0"/>
              <a:t>2024/12/15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6999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1DB2B-8821-45E2-8179-9CFCBE53B340}" type="datetime1">
              <a:rPr kumimoji="1" lang="ja-JP" altLang="en-US" smtClean="0"/>
              <a:t>2024/12/15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204665" y="6154744"/>
            <a:ext cx="811019" cy="503578"/>
          </a:xfrm>
        </p:spPr>
        <p:txBody>
          <a:bodyPr/>
          <a:lstStyle>
            <a:lvl1pPr>
              <a:defRPr>
                <a:solidFill>
                  <a:schemeClr val="bg1"/>
                </a:solidFill>
              </a:defRPr>
            </a:lvl1pPr>
          </a:lstStyle>
          <a:p>
            <a:fld id="{7CE73126-B4B2-4295-8A1A-CA2693690E4D}" type="slidenum">
              <a:rPr kumimoji="1" lang="ja-JP" altLang="en-US" smtClean="0"/>
              <a:pPr/>
              <a:t>‹#›</a:t>
            </a:fld>
            <a:endParaRPr kumimoji="1" lang="ja-JP" altLang="en-US" dirty="0"/>
          </a:p>
        </p:txBody>
      </p:sp>
    </p:spTree>
    <p:extLst>
      <p:ext uri="{BB962C8B-B14F-4D97-AF65-F5344CB8AC3E}">
        <p14:creationId xmlns:p14="http://schemas.microsoft.com/office/powerpoint/2010/main" val="1654573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F15C61-59EC-4EBF-919B-938ED5A024F3}" type="datetime1">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429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9B3A1323-8D79-1946-B0D7-40001CF92E9D}" type="datetimeFigureOut">
              <a:rPr lang="en-US" smtClean="0"/>
              <a:pPr/>
              <a:t>12/15/2024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1489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980E0C3-E2AC-4952-A7DB-84572DEC9A02}" type="datetime1">
              <a:rPr kumimoji="1" lang="ja-JP" altLang="en-US" smtClean="0"/>
              <a:t>2024/12/15</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4593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255DF6-6983-46CA-83EE-0C2558FF8E42}" type="datetime1">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1628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AADD6E-9374-4CEB-8D9A-189A791B1A7A}" type="datetime1">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E73126-B4B2-4295-8A1A-CA2693690E4D}"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3349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8223" name="AutoShape 31"/>
          <p:cNvSpPr>
            <a:spLocks noChangeArrowheads="1"/>
          </p:cNvSpPr>
          <p:nvPr/>
        </p:nvSpPr>
        <p:spPr bwMode="auto">
          <a:xfrm rot="5400000">
            <a:off x="506414" y="2305580"/>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4" name="AutoShape 32"/>
          <p:cNvSpPr>
            <a:spLocks noChangeArrowheads="1"/>
          </p:cNvSpPr>
          <p:nvPr/>
        </p:nvSpPr>
        <p:spPr bwMode="auto">
          <a:xfrm rot="5400000">
            <a:off x="511704" y="3349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5" name="AutoShape 33"/>
          <p:cNvSpPr>
            <a:spLocks noChangeArrowheads="1"/>
          </p:cNvSpPr>
          <p:nvPr/>
        </p:nvSpPr>
        <p:spPr bwMode="auto">
          <a:xfrm rot="5400000">
            <a:off x="289455" y="47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6" name="AutoShape 34"/>
          <p:cNvSpPr>
            <a:spLocks noChangeArrowheads="1"/>
          </p:cNvSpPr>
          <p:nvPr/>
        </p:nvSpPr>
        <p:spPr bwMode="auto">
          <a:xfrm rot="5400000">
            <a:off x="216430" y="665693"/>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7" name="AutoShape 35"/>
          <p:cNvSpPr>
            <a:spLocks noChangeArrowheads="1"/>
          </p:cNvSpPr>
          <p:nvPr/>
        </p:nvSpPr>
        <p:spPr bwMode="auto">
          <a:xfrm rot="5400000">
            <a:off x="511704" y="9985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8" name="AutoShape 36"/>
          <p:cNvSpPr>
            <a:spLocks noChangeArrowheads="1"/>
          </p:cNvSpPr>
          <p:nvPr/>
        </p:nvSpPr>
        <p:spPr bwMode="auto">
          <a:xfrm rot="5400000">
            <a:off x="804069" y="1328474"/>
            <a:ext cx="442913" cy="510117"/>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29" name="AutoShape 37"/>
          <p:cNvSpPr>
            <a:spLocks noChangeArrowheads="1"/>
          </p:cNvSpPr>
          <p:nvPr/>
        </p:nvSpPr>
        <p:spPr bwMode="auto">
          <a:xfrm rot="5400000">
            <a:off x="511704" y="1660526"/>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1" name="AutoShape 39"/>
          <p:cNvSpPr>
            <a:spLocks noChangeArrowheads="1"/>
          </p:cNvSpPr>
          <p:nvPr/>
        </p:nvSpPr>
        <p:spPr bwMode="auto">
          <a:xfrm rot="5400000">
            <a:off x="234422" y="1968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2" name="AutoShape 40"/>
          <p:cNvSpPr>
            <a:spLocks noChangeArrowheads="1"/>
          </p:cNvSpPr>
          <p:nvPr/>
        </p:nvSpPr>
        <p:spPr bwMode="auto">
          <a:xfrm rot="5400000">
            <a:off x="776288" y="26463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3" name="AutoShape 41"/>
          <p:cNvSpPr>
            <a:spLocks noChangeArrowheads="1"/>
          </p:cNvSpPr>
          <p:nvPr/>
        </p:nvSpPr>
        <p:spPr bwMode="auto">
          <a:xfrm rot="5400000">
            <a:off x="505355" y="2984501"/>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4" name="AutoShape 42"/>
          <p:cNvSpPr>
            <a:spLocks noChangeArrowheads="1"/>
          </p:cNvSpPr>
          <p:nvPr/>
        </p:nvSpPr>
        <p:spPr bwMode="auto">
          <a:xfrm rot="5400000">
            <a:off x="234422" y="3322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5" name="AutoShape 43"/>
          <p:cNvSpPr>
            <a:spLocks noChangeArrowheads="1"/>
          </p:cNvSpPr>
          <p:nvPr/>
        </p:nvSpPr>
        <p:spPr bwMode="auto">
          <a:xfrm rot="5400000">
            <a:off x="505620" y="3660511"/>
            <a:ext cx="442912" cy="510116"/>
          </a:xfrm>
          <a:prstGeom prst="hexagon">
            <a:avLst>
              <a:gd name="adj" fmla="val 28942"/>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6" name="AutoShape 44"/>
          <p:cNvSpPr>
            <a:spLocks noChangeArrowheads="1"/>
          </p:cNvSpPr>
          <p:nvPr/>
        </p:nvSpPr>
        <p:spPr bwMode="auto">
          <a:xfrm rot="5400000">
            <a:off x="234422" y="4000501"/>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7" name="AutoShape 45"/>
          <p:cNvSpPr>
            <a:spLocks noChangeArrowheads="1"/>
          </p:cNvSpPr>
          <p:nvPr/>
        </p:nvSpPr>
        <p:spPr bwMode="auto">
          <a:xfrm rot="5400000">
            <a:off x="505355" y="4338638"/>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39" name="AutoShape 47"/>
          <p:cNvSpPr>
            <a:spLocks noChangeArrowheads="1"/>
          </p:cNvSpPr>
          <p:nvPr/>
        </p:nvSpPr>
        <p:spPr bwMode="auto">
          <a:xfrm rot="5400000">
            <a:off x="234422" y="4676776"/>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0" name="AutoShape 48"/>
          <p:cNvSpPr>
            <a:spLocks noChangeArrowheads="1"/>
          </p:cNvSpPr>
          <p:nvPr/>
        </p:nvSpPr>
        <p:spPr bwMode="auto">
          <a:xfrm rot="5400000">
            <a:off x="506414" y="5015443"/>
            <a:ext cx="441325" cy="510116"/>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1" name="AutoShape 49"/>
          <p:cNvSpPr>
            <a:spLocks noChangeArrowheads="1"/>
          </p:cNvSpPr>
          <p:nvPr/>
        </p:nvSpPr>
        <p:spPr bwMode="auto">
          <a:xfrm rot="5400000">
            <a:off x="777347" y="5353580"/>
            <a:ext cx="441325" cy="510116"/>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3" name="AutoShape 51"/>
          <p:cNvSpPr>
            <a:spLocks noChangeArrowheads="1"/>
          </p:cNvSpPr>
          <p:nvPr/>
        </p:nvSpPr>
        <p:spPr bwMode="auto">
          <a:xfrm rot="5400000">
            <a:off x="236538" y="53387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4" name="AutoShape 52"/>
          <p:cNvSpPr>
            <a:spLocks noChangeArrowheads="1"/>
          </p:cNvSpPr>
          <p:nvPr/>
        </p:nvSpPr>
        <p:spPr bwMode="auto">
          <a:xfrm rot="5400000">
            <a:off x="490538" y="5694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5" name="AutoShape 53"/>
          <p:cNvSpPr>
            <a:spLocks noChangeArrowheads="1"/>
          </p:cNvSpPr>
          <p:nvPr/>
        </p:nvSpPr>
        <p:spPr bwMode="auto">
          <a:xfrm rot="5400000">
            <a:off x="236538" y="60372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6" name="AutoShape 54"/>
          <p:cNvSpPr>
            <a:spLocks noChangeArrowheads="1"/>
          </p:cNvSpPr>
          <p:nvPr/>
        </p:nvSpPr>
        <p:spPr bwMode="auto">
          <a:xfrm rot="5400000">
            <a:off x="542396" y="6369580"/>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196" name="Rectangle 4"/>
          <p:cNvSpPr>
            <a:spLocks noGrp="1" noChangeArrowheads="1"/>
          </p:cNvSpPr>
          <p:nvPr>
            <p:ph type="dt" sz="half" idx="2"/>
          </p:nvPr>
        </p:nvSpPr>
        <p:spPr>
          <a:xfrm>
            <a:off x="1930400" y="6553200"/>
            <a:ext cx="2336800" cy="457200"/>
          </a:xfrm>
        </p:spPr>
        <p:txBody>
          <a:bodyPr/>
          <a:lstStyle>
            <a:lvl1pPr algn="ctr">
              <a:defRPr kumimoji="1" b="0">
                <a:solidFill>
                  <a:schemeClr val="tx1"/>
                </a:solidFill>
                <a:effectLst/>
                <a:latin typeface="+mn-lt"/>
                <a:ea typeface="+mn-ea"/>
              </a:defRPr>
            </a:lvl1pPr>
          </a:lstStyle>
          <a:p>
            <a:fld id="{0F3596A7-797D-4E3B-8523-00C893AFD28D}" type="datetimeFigureOut">
              <a:rPr kumimoji="1" lang="ja-JP" altLang="en-US" smtClean="0"/>
              <a:t>2024/12/15</a:t>
            </a:fld>
            <a:endParaRPr kumimoji="1" lang="ja-JP" altLang="en-US"/>
          </a:p>
        </p:txBody>
      </p:sp>
      <p:sp>
        <p:nvSpPr>
          <p:cNvPr id="8197" name="Rectangle 5"/>
          <p:cNvSpPr>
            <a:spLocks noGrp="1" noChangeArrowheads="1"/>
          </p:cNvSpPr>
          <p:nvPr>
            <p:ph type="ftr" sz="quarter" idx="3"/>
          </p:nvPr>
        </p:nvSpPr>
        <p:spPr bwMode="auto">
          <a:xfrm>
            <a:off x="4320118" y="6553200"/>
            <a:ext cx="3551767"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kumimoji="1" lang="ja-JP" altLang="en-US"/>
          </a:p>
        </p:txBody>
      </p:sp>
      <p:sp>
        <p:nvSpPr>
          <p:cNvPr id="8206" name="Text Box 14"/>
          <p:cNvSpPr txBox="1">
            <a:spLocks noChangeArrowheads="1"/>
          </p:cNvSpPr>
          <p:nvPr/>
        </p:nvSpPr>
        <p:spPr bwMode="auto">
          <a:xfrm>
            <a:off x="9723967" y="365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8221" name="Rectangle 29"/>
          <p:cNvSpPr>
            <a:spLocks noGrp="1" noChangeArrowheads="1"/>
          </p:cNvSpPr>
          <p:nvPr>
            <p:ph type="ctrTitle" sz="quarter"/>
          </p:nvPr>
        </p:nvSpPr>
        <p:spPr>
          <a:xfrm>
            <a:off x="914400" y="1752600"/>
            <a:ext cx="10363200" cy="11430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lvl1pPr algn="ctr">
              <a:defRPr sz="4400" i="0"/>
            </a:lvl1pPr>
          </a:lstStyle>
          <a:p>
            <a:pPr lvl="0"/>
            <a:r>
              <a:rPr lang="ja-JP" altLang="en-US" noProof="0"/>
              <a:t>マスター タイトルの書式設定</a:t>
            </a:r>
          </a:p>
        </p:txBody>
      </p:sp>
      <p:sp>
        <p:nvSpPr>
          <p:cNvPr id="8222" name="Rectangle 30"/>
          <p:cNvSpPr>
            <a:spLocks noGrp="1" noChangeArrowheads="1"/>
          </p:cNvSpPr>
          <p:nvPr>
            <p:ph type="subTitle" sz="quarter" idx="1"/>
          </p:nvPr>
        </p:nvSpPr>
        <p:spPr>
          <a:xfrm>
            <a:off x="1828800" y="4038600"/>
            <a:ext cx="8534400" cy="762000"/>
          </a:xfrm>
        </p:spPr>
        <p:txBody>
          <a:bodyPr/>
          <a:lstStyle>
            <a:lvl1pPr marL="0" indent="0" algn="ctr">
              <a:defRPr/>
            </a:lvl1pPr>
          </a:lstStyle>
          <a:p>
            <a:pPr lvl="0"/>
            <a:r>
              <a:rPr lang="ja-JP" altLang="en-US" noProof="0"/>
              <a:t>マスター サブタイトルの書式設定</a:t>
            </a:r>
          </a:p>
        </p:txBody>
      </p:sp>
      <p:sp>
        <p:nvSpPr>
          <p:cNvPr id="8248" name="AutoShape 56"/>
          <p:cNvSpPr>
            <a:spLocks noChangeArrowheads="1"/>
          </p:cNvSpPr>
          <p:nvPr/>
        </p:nvSpPr>
        <p:spPr bwMode="auto">
          <a:xfrm rot="5400000">
            <a:off x="11295063" y="6369580"/>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49" name="AutoShape 57"/>
          <p:cNvSpPr>
            <a:spLocks noChangeArrowheads="1"/>
          </p:cNvSpPr>
          <p:nvPr/>
        </p:nvSpPr>
        <p:spPr bwMode="auto">
          <a:xfrm rot="5400000">
            <a:off x="11024130"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0" name="AutoShape 58"/>
          <p:cNvSpPr>
            <a:spLocks noChangeArrowheads="1"/>
          </p:cNvSpPr>
          <p:nvPr/>
        </p:nvSpPr>
        <p:spPr bwMode="auto">
          <a:xfrm rot="5400000">
            <a:off x="11294004" y="5681663"/>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1" name="AutoShape 59"/>
          <p:cNvSpPr>
            <a:spLocks noChangeArrowheads="1"/>
          </p:cNvSpPr>
          <p:nvPr/>
        </p:nvSpPr>
        <p:spPr bwMode="auto">
          <a:xfrm rot="5400000">
            <a:off x="11006138" y="5329238"/>
            <a:ext cx="441325" cy="508000"/>
          </a:xfrm>
          <a:prstGeom prst="hexagon">
            <a:avLst>
              <a:gd name="adj" fmla="val 2895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2" name="AutoShape 60"/>
          <p:cNvSpPr>
            <a:spLocks noChangeArrowheads="1"/>
          </p:cNvSpPr>
          <p:nvPr/>
        </p:nvSpPr>
        <p:spPr bwMode="auto">
          <a:xfrm rot="5400000">
            <a:off x="11260138" y="4970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3" name="AutoShape 61"/>
          <p:cNvSpPr>
            <a:spLocks noChangeArrowheads="1"/>
          </p:cNvSpPr>
          <p:nvPr/>
        </p:nvSpPr>
        <p:spPr bwMode="auto">
          <a:xfrm rot="5400000">
            <a:off x="10989204" y="46275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4" name="AutoShape 62"/>
          <p:cNvSpPr>
            <a:spLocks noChangeArrowheads="1"/>
          </p:cNvSpPr>
          <p:nvPr/>
        </p:nvSpPr>
        <p:spPr bwMode="auto">
          <a:xfrm rot="5400000">
            <a:off x="11277071" y="4297363"/>
            <a:ext cx="441325" cy="508000"/>
          </a:xfrm>
          <a:prstGeom prst="hexagon">
            <a:avLst>
              <a:gd name="adj" fmla="val 2895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5" name="AutoShape 63"/>
          <p:cNvSpPr>
            <a:spLocks noChangeArrowheads="1"/>
          </p:cNvSpPr>
          <p:nvPr/>
        </p:nvSpPr>
        <p:spPr bwMode="auto">
          <a:xfrm rot="5400000">
            <a:off x="11564938" y="3954463"/>
            <a:ext cx="441325" cy="508000"/>
          </a:xfrm>
          <a:prstGeom prst="hexagon">
            <a:avLst>
              <a:gd name="adj" fmla="val 2895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6" name="AutoShape 64"/>
          <p:cNvSpPr>
            <a:spLocks noChangeArrowheads="1"/>
          </p:cNvSpPr>
          <p:nvPr/>
        </p:nvSpPr>
        <p:spPr bwMode="auto">
          <a:xfrm rot="5400000">
            <a:off x="11278130" y="3610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8257" name="AutoShape 65"/>
          <p:cNvSpPr>
            <a:spLocks noChangeArrowheads="1"/>
          </p:cNvSpPr>
          <p:nvPr/>
        </p:nvSpPr>
        <p:spPr bwMode="auto">
          <a:xfrm rot="5400000">
            <a:off x="11565996" y="60235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3661218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1559062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878178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0117" y="1219200"/>
            <a:ext cx="5484283"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1" y="1219200"/>
            <a:ext cx="548428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079169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8" name="スライド番号プレースホルダー 7"/>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541138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4" name="スライド番号プレースホルダー 3"/>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831561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3" name="スライド番号プレースホルダー 2"/>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149935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8DFA1846-DA80-1C48-A609-854EA85C59AD}" type="datetimeFigureOut">
              <a:rPr lang="en-US" smtClean="0"/>
              <a:pPr/>
              <a:t>12/15/2024</a:t>
            </a:fld>
            <a:endParaRPr lang="en-US" dirty="0"/>
          </a:p>
        </p:txBody>
      </p:sp>
      <p:sp>
        <p:nvSpPr>
          <p:cNvPr id="5" name="スライド番号プレースホルダー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9567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763447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6" name="スライド番号プレースホルダー 5"/>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92081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2334432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40800" y="381000"/>
            <a:ext cx="2844800" cy="6019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06400" y="381000"/>
            <a:ext cx="8331200" cy="6019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0F3596A7-797D-4E3B-8523-00C893AFD28D}" type="datetimeFigureOut">
              <a:rPr kumimoji="1" lang="ja-JP" altLang="en-US" smtClean="0"/>
              <a:t>2024/12/15</a:t>
            </a:fld>
            <a:endParaRPr kumimoji="1" lang="ja-JP" altLang="en-US"/>
          </a:p>
        </p:txBody>
      </p:sp>
      <p:sp>
        <p:nvSpPr>
          <p:cNvPr id="5" name="スライド番号プレースホルダー 4"/>
          <p:cNvSpPr>
            <a:spLocks noGrp="1"/>
          </p:cNvSpPr>
          <p:nvPr>
            <p:ph type="sldNum" sz="quarter" idx="11"/>
          </p:nvPr>
        </p:nvSpPr>
        <p:spPr/>
        <p:txBody>
          <a:bodyPr/>
          <a:lstStyle>
            <a:lvl1pPr>
              <a:defRPr/>
            </a:lvl1p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376821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F3596A7-797D-4E3B-8523-00C893AFD28D}"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275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263396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25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2061683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2590725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89380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0117" y="1219200"/>
            <a:ext cx="5484283"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1" y="1219200"/>
            <a:ext cx="5484284"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57302355-E14B-8545-A8F8-0FE83CC9D524}" type="datetimeFigureOut">
              <a:rPr lang="en-US" smtClean="0"/>
              <a:pPr/>
              <a:t>12/15/2024</a:t>
            </a:fld>
            <a:endParaRPr lang="en-US" dirty="0"/>
          </a:p>
        </p:txBody>
      </p:sp>
      <p:sp>
        <p:nvSpPr>
          <p:cNvPr id="6" name="スライド番号プレースホルダー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7877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1605464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3D55C7-EEC0-44BB-B16A-0ABCEA1FCDC8}" type="datetimeFigureOut">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2C7C68-F834-45AE-87C9-3B9FC09ABAEA}" type="slidenum">
              <a:rPr kumimoji="1" lang="ja-JP" altLang="en-US" smtClean="0"/>
              <a:t>‹#›</a:t>
            </a:fld>
            <a:endParaRPr kumimoji="1" lang="ja-JP" altLang="en-US"/>
          </a:p>
        </p:txBody>
      </p:sp>
    </p:spTree>
    <p:extLst>
      <p:ext uri="{BB962C8B-B14F-4D97-AF65-F5344CB8AC3E}">
        <p14:creationId xmlns:p14="http://schemas.microsoft.com/office/powerpoint/2010/main" val="3907301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924950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E3D55C7-EEC0-44BB-B16A-0ABCEA1FCDC8}"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C7C68-F834-45AE-87C9-3B9FC09ABAEA}" type="slidenum">
              <a:rPr kumimoji="1" lang="ja-JP" altLang="en-US" smtClean="0"/>
              <a:t>‹#›</a:t>
            </a:fld>
            <a:endParaRPr kumimoji="1" lang="ja-JP" altLang="en-US"/>
          </a:p>
        </p:txBody>
      </p:sp>
    </p:spTree>
    <p:extLst>
      <p:ext uri="{BB962C8B-B14F-4D97-AF65-F5344CB8AC3E}">
        <p14:creationId xmlns:p14="http://schemas.microsoft.com/office/powerpoint/2010/main" val="290283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3596A7-797D-4E3B-8523-00C893AFD28D}"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F1AE3B-F20F-40EE-8DBD-86B501D6E9DA}" type="slidenum">
              <a:rPr kumimoji="1" lang="ja-JP" altLang="en-US" smtClean="0"/>
              <a:t>‹#›</a:t>
            </a:fld>
            <a:endParaRPr kumimoji="1" lang="ja-JP" altLang="en-US"/>
          </a:p>
        </p:txBody>
      </p:sp>
    </p:spTree>
    <p:extLst>
      <p:ext uri="{BB962C8B-B14F-4D97-AF65-F5344CB8AC3E}">
        <p14:creationId xmlns:p14="http://schemas.microsoft.com/office/powerpoint/2010/main" val="392454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3C2982A9-0661-4464-8D0C-48179EE7F6C4}"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732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Tree>
    <p:extLst>
      <p:ext uri="{BB962C8B-B14F-4D97-AF65-F5344CB8AC3E}">
        <p14:creationId xmlns:p14="http://schemas.microsoft.com/office/powerpoint/2010/main" val="4064798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990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Tree>
    <p:extLst>
      <p:ext uri="{BB962C8B-B14F-4D97-AF65-F5344CB8AC3E}">
        <p14:creationId xmlns:p14="http://schemas.microsoft.com/office/powerpoint/2010/main" val="4158381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21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02640F58-564D-2B4F-AE67-E407BA4FCF45}" type="datetimeFigureOut">
              <a:rPr lang="en-US" smtClean="0"/>
              <a:pPr/>
              <a:t>12/15/2024</a:t>
            </a:fld>
            <a:endParaRPr lang="en-US" dirty="0"/>
          </a:p>
        </p:txBody>
      </p:sp>
      <p:sp>
        <p:nvSpPr>
          <p:cNvPr id="8" name="スライド番号プレースホルダー 7"/>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58100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979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Tree>
    <p:extLst>
      <p:ext uri="{BB962C8B-B14F-4D97-AF65-F5344CB8AC3E}">
        <p14:creationId xmlns:p14="http://schemas.microsoft.com/office/powerpoint/2010/main" val="3426889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682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Tree>
    <p:extLst>
      <p:ext uri="{BB962C8B-B14F-4D97-AF65-F5344CB8AC3E}">
        <p14:creationId xmlns:p14="http://schemas.microsoft.com/office/powerpoint/2010/main" val="4089584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Tree>
    <p:extLst>
      <p:ext uri="{BB962C8B-B14F-4D97-AF65-F5344CB8AC3E}">
        <p14:creationId xmlns:p14="http://schemas.microsoft.com/office/powerpoint/2010/main" val="1092082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0193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690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Tree>
    <p:extLst>
      <p:ext uri="{BB962C8B-B14F-4D97-AF65-F5344CB8AC3E}">
        <p14:creationId xmlns:p14="http://schemas.microsoft.com/office/powerpoint/2010/main" val="3018928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369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85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F13A34C8-038E-2045-AF43-DF7DBB8E0E9E}" type="datetimeFigureOut">
              <a:rPr lang="en-US" smtClean="0"/>
              <a:pPr/>
              <a:t>12/15/2024</a:t>
            </a:fld>
            <a:endParaRPr lang="en-US" dirty="0"/>
          </a:p>
        </p:txBody>
      </p:sp>
      <p:sp>
        <p:nvSpPr>
          <p:cNvPr id="4" name="スライド番号プレースホルダー 3"/>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666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127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2982A9-0661-4464-8D0C-48179EE7F6C4}"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86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8818C68F-D26B-8F47-958C-23B49CF8A634}" type="datetimeFigureOut">
              <a:rPr lang="en-US" smtClean="0"/>
              <a:pPr/>
              <a:t>12/15/2024</a:t>
            </a:fld>
            <a:endParaRPr lang="en-US" dirty="0"/>
          </a:p>
        </p:txBody>
      </p:sp>
      <p:sp>
        <p:nvSpPr>
          <p:cNvPr id="3" name="スライド番号プレースホルダー 2"/>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63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9B482E8-6E0E-1B4F-B1FD-C69DB9E858D9}" type="datetimeFigureOut">
              <a:rPr lang="en-US" smtClean="0"/>
              <a:pPr/>
              <a:t>12/15/2024</a:t>
            </a:fld>
            <a:endParaRPr lang="en-US" dirty="0"/>
          </a:p>
        </p:txBody>
      </p:sp>
      <p:sp>
        <p:nvSpPr>
          <p:cNvPr id="6" name="スライド番号プレースホルダー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43069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9B482E8-6E0E-1B4F-B1FD-C69DB9E858D9}" type="datetimeFigureOut">
              <a:rPr lang="en-US" smtClean="0"/>
              <a:pPr/>
              <a:t>12/15/2024</a:t>
            </a:fld>
            <a:endParaRPr lang="en-US" dirty="0"/>
          </a:p>
        </p:txBody>
      </p:sp>
      <p:sp>
        <p:nvSpPr>
          <p:cNvPr id="6" name="スライド番号プレースホルダー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46798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0" y="64770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09B482E8-6E0E-1B4F-B1FD-C69DB9E858D9}" type="datetimeFigureOut">
              <a:rPr lang="en-US" smtClean="0"/>
              <a:pPr/>
              <a:t>12/15/2024</a:t>
            </a:fld>
            <a:endParaRPr lang="en-US" dirty="0"/>
          </a:p>
        </p:txBody>
      </p:sp>
      <p:sp>
        <p:nvSpPr>
          <p:cNvPr id="7171" name="Rectangle 3"/>
          <p:cNvSpPr>
            <a:spLocks noGrp="1" noChangeArrowheads="1"/>
          </p:cNvSpPr>
          <p:nvPr>
            <p:ph type="sldNum" sz="quarter" idx="4"/>
          </p:nvPr>
        </p:nvSpPr>
        <p:spPr bwMode="auto">
          <a:xfrm>
            <a:off x="9652000" y="64643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D57F1E4F-1CFF-5643-939E-217C01CDF565}" type="slidenum">
              <a:rPr lang="en-US" smtClean="0"/>
              <a:pPr/>
              <a:t>‹#›</a:t>
            </a:fld>
            <a:endParaRPr lang="en-US" dirty="0"/>
          </a:p>
        </p:txBody>
      </p:sp>
      <p:sp>
        <p:nvSpPr>
          <p:cNvPr id="7172" name="Rectangle 4"/>
          <p:cNvSpPr>
            <a:spLocks noGrp="1" noChangeArrowheads="1"/>
          </p:cNvSpPr>
          <p:nvPr>
            <p:ph type="title"/>
          </p:nvPr>
        </p:nvSpPr>
        <p:spPr bwMode="auto">
          <a:xfrm>
            <a:off x="406400" y="381000"/>
            <a:ext cx="1137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4" name="Rectangle 6"/>
          <p:cNvSpPr>
            <a:spLocks noGrp="1" noChangeArrowheads="1"/>
          </p:cNvSpPr>
          <p:nvPr>
            <p:ph type="body" idx="1"/>
          </p:nvPr>
        </p:nvSpPr>
        <p:spPr bwMode="auto">
          <a:xfrm>
            <a:off x="510118" y="1219200"/>
            <a:ext cx="111717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第</a:t>
            </a:r>
            <a:r>
              <a:rPr lang="en-US" altLang="ja-JP"/>
              <a:t>1</a:t>
            </a:r>
            <a:r>
              <a:rPr lang="ja-JP" altLang="en-US"/>
              <a:t>レベル</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1" name="Text Box 13"/>
          <p:cNvSpPr txBox="1">
            <a:spLocks noChangeArrowheads="1"/>
          </p:cNvSpPr>
          <p:nvPr/>
        </p:nvSpPr>
        <p:spPr bwMode="auto">
          <a:xfrm>
            <a:off x="0" y="111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7195" name="AutoShape 27"/>
          <p:cNvSpPr>
            <a:spLocks noChangeArrowheads="1"/>
          </p:cNvSpPr>
          <p:nvPr/>
        </p:nvSpPr>
        <p:spPr bwMode="auto">
          <a:xfrm rot="5400000">
            <a:off x="11599863" y="41805"/>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8" name="AutoShape 30"/>
          <p:cNvSpPr>
            <a:spLocks noChangeArrowheads="1"/>
          </p:cNvSpPr>
          <p:nvPr/>
        </p:nvSpPr>
        <p:spPr bwMode="auto">
          <a:xfrm rot="5400000">
            <a:off x="11311996" y="3847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9" name="AutoShape 31"/>
          <p:cNvSpPr>
            <a:spLocks noChangeArrowheads="1"/>
          </p:cNvSpPr>
          <p:nvPr/>
        </p:nvSpPr>
        <p:spPr bwMode="auto">
          <a:xfrm rot="5400000">
            <a:off x="11582930" y="7276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200" name="Line 32"/>
          <p:cNvSpPr>
            <a:spLocks noChangeShapeType="1"/>
          </p:cNvSpPr>
          <p:nvPr/>
        </p:nvSpPr>
        <p:spPr bwMode="auto">
          <a:xfrm>
            <a:off x="0" y="914400"/>
            <a:ext cx="10972800" cy="0"/>
          </a:xfrm>
          <a:prstGeom prst="line">
            <a:avLst/>
          </a:prstGeom>
          <a:noFill/>
          <a:ln w="57150">
            <a:solidFill>
              <a:srgbClr val="99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7201" name="AutoShape 33"/>
          <p:cNvSpPr>
            <a:spLocks noChangeArrowheads="1"/>
          </p:cNvSpPr>
          <p:nvPr/>
        </p:nvSpPr>
        <p:spPr bwMode="auto">
          <a:xfrm rot="5400000">
            <a:off x="11041063" y="727605"/>
            <a:ext cx="441325" cy="510117"/>
          </a:xfrm>
          <a:prstGeom prst="hexagon">
            <a:avLst>
              <a:gd name="adj" fmla="val 2883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1503256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lvl1pPr algn="l" rtl="0" eaLnBrk="1" fontAlgn="base" hangingPunct="1">
        <a:spcBef>
          <a:spcPct val="0"/>
        </a:spcBef>
        <a:spcAft>
          <a:spcPct val="0"/>
        </a:spcAft>
        <a:defRPr kumimoji="1" sz="3200" b="1" i="1">
          <a:solidFill>
            <a:srgbClr val="4D4D4D"/>
          </a:solidFill>
          <a:latin typeface="+mj-lt"/>
          <a:ea typeface="+mj-ea"/>
          <a:cs typeface="+mj-cs"/>
        </a:defRPr>
      </a:lvl1pPr>
      <a:lvl2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333399"/>
        </a:buClr>
        <a:buFont typeface="Wingdings" pitchFamily="2" charset="2"/>
        <a:defRPr kumimoji="1" sz="2800">
          <a:solidFill>
            <a:srgbClr val="4D4D4D"/>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rgbClr val="4D4D4D"/>
          </a:solidFill>
          <a:latin typeface="+mn-lt"/>
          <a:ea typeface="+mn-ea"/>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rgbClr val="4D4D4D"/>
          </a:solidFill>
          <a:latin typeface="+mn-lt"/>
          <a:ea typeface="+mn-ea"/>
        </a:defRPr>
      </a:lvl3pPr>
      <a:lvl4pPr marL="1600200" indent="-228600" algn="l" rtl="0" eaLnBrk="1" fontAlgn="base" hangingPunct="1">
        <a:spcBef>
          <a:spcPct val="20000"/>
        </a:spcBef>
        <a:spcAft>
          <a:spcPct val="0"/>
        </a:spcAft>
        <a:defRPr kumimoji="1">
          <a:solidFill>
            <a:srgbClr val="4D4D4D"/>
          </a:solidFill>
          <a:latin typeface="+mn-lt"/>
          <a:ea typeface="+mn-ea"/>
        </a:defRPr>
      </a:lvl4pPr>
      <a:lvl5pPr marL="2057400" indent="-228600" algn="l" rtl="0" eaLnBrk="1" fontAlgn="base" hangingPunct="1">
        <a:spcBef>
          <a:spcPct val="20000"/>
        </a:spcBef>
        <a:spcAft>
          <a:spcPct val="0"/>
        </a:spcAft>
        <a:defRPr kumimoji="1" sz="1600">
          <a:solidFill>
            <a:srgbClr val="4D4D4D"/>
          </a:solidFill>
          <a:latin typeface="+mn-lt"/>
          <a:ea typeface="+mn-ea"/>
        </a:defRPr>
      </a:lvl5pPr>
      <a:lvl6pPr marL="2514600" indent="-228600" algn="l" rtl="0" eaLnBrk="1" fontAlgn="base" hangingPunct="1">
        <a:spcBef>
          <a:spcPct val="20000"/>
        </a:spcBef>
        <a:spcAft>
          <a:spcPct val="0"/>
        </a:spcAft>
        <a:defRPr kumimoji="1" sz="1600">
          <a:solidFill>
            <a:srgbClr val="4D4D4D"/>
          </a:solidFill>
          <a:latin typeface="+mn-lt"/>
          <a:ea typeface="+mn-ea"/>
        </a:defRPr>
      </a:lvl6pPr>
      <a:lvl7pPr marL="2971800" indent="-228600" algn="l" rtl="0" eaLnBrk="1" fontAlgn="base" hangingPunct="1">
        <a:spcBef>
          <a:spcPct val="20000"/>
        </a:spcBef>
        <a:spcAft>
          <a:spcPct val="0"/>
        </a:spcAft>
        <a:defRPr kumimoji="1" sz="1600">
          <a:solidFill>
            <a:srgbClr val="4D4D4D"/>
          </a:solidFill>
          <a:latin typeface="+mn-lt"/>
          <a:ea typeface="+mn-ea"/>
        </a:defRPr>
      </a:lvl7pPr>
      <a:lvl8pPr marL="3429000" indent="-228600" algn="l" rtl="0" eaLnBrk="1" fontAlgn="base" hangingPunct="1">
        <a:spcBef>
          <a:spcPct val="20000"/>
        </a:spcBef>
        <a:spcAft>
          <a:spcPct val="0"/>
        </a:spcAft>
        <a:defRPr kumimoji="1" sz="1600">
          <a:solidFill>
            <a:srgbClr val="4D4D4D"/>
          </a:solidFill>
          <a:latin typeface="+mn-lt"/>
          <a:ea typeface="+mn-ea"/>
        </a:defRPr>
      </a:lvl8pPr>
      <a:lvl9pPr marL="3886200" indent="-228600" algn="l" rtl="0" eaLnBrk="1" fontAlgn="base" hangingPunct="1">
        <a:spcBef>
          <a:spcPct val="20000"/>
        </a:spcBef>
        <a:spcAft>
          <a:spcPct val="0"/>
        </a:spcAft>
        <a:defRPr kumimoji="1" sz="1600">
          <a:solidFill>
            <a:srgbClr val="4D4D4D"/>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4E41AE0-3BFD-4B9A-9440-1E80104B7ECF}" type="datetime1">
              <a:rPr kumimoji="1" lang="ja-JP" altLang="en-US" smtClean="0"/>
              <a:t>2024/12/15</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CE73126-B4B2-4295-8A1A-CA2693690E4D}"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5439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dt" sz="half" idx="2"/>
          </p:nvPr>
        </p:nvSpPr>
        <p:spPr bwMode="auto">
          <a:xfrm>
            <a:off x="0" y="64770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DE3D55C7-EEC0-44BB-B16A-0ABCEA1FCDC8}" type="datetimeFigureOut">
              <a:rPr kumimoji="1" lang="ja-JP" altLang="en-US" smtClean="0"/>
              <a:t>2024/12/15</a:t>
            </a:fld>
            <a:endParaRPr kumimoji="1" lang="ja-JP" altLang="en-US"/>
          </a:p>
        </p:txBody>
      </p:sp>
      <p:sp>
        <p:nvSpPr>
          <p:cNvPr id="7171" name="Rectangle 3"/>
          <p:cNvSpPr>
            <a:spLocks noGrp="1" noChangeArrowheads="1"/>
          </p:cNvSpPr>
          <p:nvPr>
            <p:ph type="sldNum" sz="quarter" idx="4"/>
          </p:nvPr>
        </p:nvSpPr>
        <p:spPr bwMode="auto">
          <a:xfrm>
            <a:off x="9652000" y="64643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b="1">
                <a:solidFill>
                  <a:srgbClr val="4D4D4D"/>
                </a:solidFill>
                <a:effectLst>
                  <a:outerShdw blurRad="38100" dist="38100" dir="2700000" algn="tl">
                    <a:srgbClr val="C0C0C0"/>
                  </a:outerShdw>
                </a:effectLst>
                <a:latin typeface="Century Gothic" pitchFamily="34" charset="0"/>
                <a:ea typeface="Gulim" pitchFamily="34" charset="-127"/>
              </a:defRPr>
            </a:lvl1pPr>
          </a:lstStyle>
          <a:p>
            <a:fld id="{B52C7C68-F834-45AE-87C9-3B9FC09ABAEA}" type="slidenum">
              <a:rPr kumimoji="1" lang="ja-JP" altLang="en-US" smtClean="0"/>
              <a:t>‹#›</a:t>
            </a:fld>
            <a:endParaRPr kumimoji="1" lang="ja-JP" altLang="en-US"/>
          </a:p>
        </p:txBody>
      </p:sp>
      <p:sp>
        <p:nvSpPr>
          <p:cNvPr id="7172" name="Rectangle 4"/>
          <p:cNvSpPr>
            <a:spLocks noGrp="1" noChangeArrowheads="1"/>
          </p:cNvSpPr>
          <p:nvPr>
            <p:ph type="title"/>
          </p:nvPr>
        </p:nvSpPr>
        <p:spPr bwMode="auto">
          <a:xfrm>
            <a:off x="406400" y="381000"/>
            <a:ext cx="1137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4" name="Rectangle 6"/>
          <p:cNvSpPr>
            <a:spLocks noGrp="1" noChangeArrowheads="1"/>
          </p:cNvSpPr>
          <p:nvPr>
            <p:ph type="body" idx="1"/>
          </p:nvPr>
        </p:nvSpPr>
        <p:spPr bwMode="auto">
          <a:xfrm>
            <a:off x="510118" y="1219200"/>
            <a:ext cx="11171767"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第</a:t>
            </a:r>
            <a:r>
              <a:rPr lang="en-US" altLang="ja-JP"/>
              <a:t>1</a:t>
            </a:r>
            <a:r>
              <a:rPr lang="ja-JP" altLang="en-US"/>
              <a:t>レベル</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81" name="Text Box 13"/>
          <p:cNvSpPr txBox="1">
            <a:spLocks noChangeArrowheads="1"/>
          </p:cNvSpPr>
          <p:nvPr/>
        </p:nvSpPr>
        <p:spPr bwMode="auto">
          <a:xfrm>
            <a:off x="0" y="11113"/>
            <a:ext cx="17620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ja-JP" sz="1400" b="1">
                <a:solidFill>
                  <a:srgbClr val="66CCFF"/>
                </a:solidFill>
                <a:effectLst>
                  <a:outerShdw blurRad="38100" dist="38100" dir="2700000" algn="tl">
                    <a:srgbClr val="C0C0C0"/>
                  </a:outerShdw>
                </a:effectLst>
                <a:latin typeface="Century Gothic" pitchFamily="34" charset="0"/>
                <a:ea typeface="Gulim" pitchFamily="34" charset="-127"/>
              </a:rPr>
              <a:t>*** CORPORATION</a:t>
            </a:r>
          </a:p>
        </p:txBody>
      </p:sp>
      <p:sp>
        <p:nvSpPr>
          <p:cNvPr id="7195" name="AutoShape 27"/>
          <p:cNvSpPr>
            <a:spLocks noChangeArrowheads="1"/>
          </p:cNvSpPr>
          <p:nvPr/>
        </p:nvSpPr>
        <p:spPr bwMode="auto">
          <a:xfrm rot="5400000">
            <a:off x="11599863" y="41805"/>
            <a:ext cx="441325" cy="510117"/>
          </a:xfrm>
          <a:prstGeom prst="hexagon">
            <a:avLst>
              <a:gd name="adj" fmla="val 28838"/>
              <a:gd name="vf" fmla="val 115470"/>
            </a:avLst>
          </a:prstGeom>
          <a:solidFill>
            <a:srgbClr val="99FF99"/>
          </a:soli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8" name="AutoShape 30"/>
          <p:cNvSpPr>
            <a:spLocks noChangeArrowheads="1"/>
          </p:cNvSpPr>
          <p:nvPr/>
        </p:nvSpPr>
        <p:spPr bwMode="auto">
          <a:xfrm rot="5400000">
            <a:off x="11311996" y="3847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66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199" name="AutoShape 31"/>
          <p:cNvSpPr>
            <a:spLocks noChangeArrowheads="1"/>
          </p:cNvSpPr>
          <p:nvPr/>
        </p:nvSpPr>
        <p:spPr bwMode="auto">
          <a:xfrm rot="5400000">
            <a:off x="11582930" y="727605"/>
            <a:ext cx="441325" cy="510117"/>
          </a:xfrm>
          <a:prstGeom prst="hexagon">
            <a:avLst>
              <a:gd name="adj" fmla="val 28838"/>
              <a:gd name="vf" fmla="val 115470"/>
            </a:avLst>
          </a:prstGeom>
          <a:noFill/>
          <a:ln w="9525">
            <a:solidFill>
              <a:srgbClr val="66CCFF"/>
            </a:solidFill>
            <a:miter lim="800000"/>
            <a:headEnd/>
            <a:tailEnd/>
          </a:ln>
          <a:effectLst/>
          <a:extLst>
            <a:ext uri="{909E8E84-426E-40DD-AFC4-6F175D3DCCD1}">
              <a14:hiddenFill xmlns:a14="http://schemas.microsoft.com/office/drawing/2010/main">
                <a:solidFill>
                  <a:srgbClr val="33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7200" name="Line 32"/>
          <p:cNvSpPr>
            <a:spLocks noChangeShapeType="1"/>
          </p:cNvSpPr>
          <p:nvPr/>
        </p:nvSpPr>
        <p:spPr bwMode="auto">
          <a:xfrm>
            <a:off x="0" y="914400"/>
            <a:ext cx="10972800" cy="0"/>
          </a:xfrm>
          <a:prstGeom prst="line">
            <a:avLst/>
          </a:prstGeom>
          <a:noFill/>
          <a:ln w="57150">
            <a:solidFill>
              <a:srgbClr val="99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p>
        </p:txBody>
      </p:sp>
      <p:sp>
        <p:nvSpPr>
          <p:cNvPr id="7201" name="AutoShape 33"/>
          <p:cNvSpPr>
            <a:spLocks noChangeArrowheads="1"/>
          </p:cNvSpPr>
          <p:nvPr/>
        </p:nvSpPr>
        <p:spPr bwMode="auto">
          <a:xfrm rot="5400000">
            <a:off x="11041063" y="727605"/>
            <a:ext cx="441325" cy="510117"/>
          </a:xfrm>
          <a:prstGeom prst="hexagon">
            <a:avLst>
              <a:gd name="adj" fmla="val 28838"/>
              <a:gd name="vf" fmla="val 115470"/>
            </a:avLst>
          </a:prstGeom>
          <a:solidFill>
            <a:srgbClr val="66CCFF"/>
          </a:solidFill>
          <a:ln w="9525">
            <a:solidFill>
              <a:srgbClr val="66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Tree>
    <p:extLst>
      <p:ext uri="{BB962C8B-B14F-4D97-AF65-F5344CB8AC3E}">
        <p14:creationId xmlns:p14="http://schemas.microsoft.com/office/powerpoint/2010/main" val="24685332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fontAlgn="base" hangingPunct="1">
        <a:spcBef>
          <a:spcPct val="0"/>
        </a:spcBef>
        <a:spcAft>
          <a:spcPct val="0"/>
        </a:spcAft>
        <a:defRPr kumimoji="1" sz="3200" b="1" i="1">
          <a:solidFill>
            <a:srgbClr val="4D4D4D"/>
          </a:solidFill>
          <a:latin typeface="+mj-lt"/>
          <a:ea typeface="+mj-ea"/>
          <a:cs typeface="+mj-cs"/>
        </a:defRPr>
      </a:lvl1pPr>
      <a:lvl2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2pPr>
      <a:lvl3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3pPr>
      <a:lvl4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4pPr>
      <a:lvl5pPr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3200" b="1" i="1">
          <a:solidFill>
            <a:srgbClr val="4D4D4D"/>
          </a:solidFill>
          <a:latin typeface="ＭＳ Ｐゴシック" pitchFamily="50" charset="-128"/>
          <a:ea typeface="ＭＳ Ｐゴシック" pitchFamily="50" charset="-128"/>
        </a:defRPr>
      </a:lvl9pPr>
    </p:titleStyle>
    <p:bodyStyle>
      <a:lvl1pPr marL="342900" indent="-342900" algn="l" rtl="0" eaLnBrk="1" fontAlgn="base" hangingPunct="1">
        <a:spcBef>
          <a:spcPct val="20000"/>
        </a:spcBef>
        <a:spcAft>
          <a:spcPct val="0"/>
        </a:spcAft>
        <a:buClr>
          <a:srgbClr val="333399"/>
        </a:buClr>
        <a:buFont typeface="Wingdings" pitchFamily="2" charset="2"/>
        <a:defRPr kumimoji="1" sz="2800">
          <a:solidFill>
            <a:srgbClr val="4D4D4D"/>
          </a:solidFill>
          <a:latin typeface="+mn-lt"/>
          <a:ea typeface="+mn-ea"/>
          <a:cs typeface="+mn-cs"/>
        </a:defRPr>
      </a:lvl1pPr>
      <a:lvl2pPr marL="742950" indent="-285750" algn="l" rtl="0" eaLnBrk="1" fontAlgn="base" hangingPunct="1">
        <a:spcBef>
          <a:spcPct val="20000"/>
        </a:spcBef>
        <a:spcAft>
          <a:spcPct val="0"/>
        </a:spcAft>
        <a:buClr>
          <a:srgbClr val="3399FF"/>
        </a:buClr>
        <a:buFont typeface="Wingdings" pitchFamily="2" charset="2"/>
        <a:defRPr kumimoji="1" sz="2400">
          <a:solidFill>
            <a:srgbClr val="4D4D4D"/>
          </a:solidFill>
          <a:latin typeface="+mn-lt"/>
          <a:ea typeface="+mn-ea"/>
        </a:defRPr>
      </a:lvl2pPr>
      <a:lvl3pPr marL="1143000" indent="-228600" algn="l" rtl="0" eaLnBrk="1" fontAlgn="base" hangingPunct="1">
        <a:spcBef>
          <a:spcPct val="20000"/>
        </a:spcBef>
        <a:spcAft>
          <a:spcPct val="0"/>
        </a:spcAft>
        <a:buClr>
          <a:srgbClr val="00FFFF"/>
        </a:buClr>
        <a:buFont typeface="Wingdings" pitchFamily="2" charset="2"/>
        <a:defRPr kumimoji="1" sz="2000">
          <a:solidFill>
            <a:srgbClr val="4D4D4D"/>
          </a:solidFill>
          <a:latin typeface="+mn-lt"/>
          <a:ea typeface="+mn-ea"/>
        </a:defRPr>
      </a:lvl3pPr>
      <a:lvl4pPr marL="1600200" indent="-228600" algn="l" rtl="0" eaLnBrk="1" fontAlgn="base" hangingPunct="1">
        <a:spcBef>
          <a:spcPct val="20000"/>
        </a:spcBef>
        <a:spcAft>
          <a:spcPct val="0"/>
        </a:spcAft>
        <a:defRPr kumimoji="1">
          <a:solidFill>
            <a:srgbClr val="4D4D4D"/>
          </a:solidFill>
          <a:latin typeface="+mn-lt"/>
          <a:ea typeface="+mn-ea"/>
        </a:defRPr>
      </a:lvl4pPr>
      <a:lvl5pPr marL="2057400" indent="-228600" algn="l" rtl="0" eaLnBrk="1" fontAlgn="base" hangingPunct="1">
        <a:spcBef>
          <a:spcPct val="20000"/>
        </a:spcBef>
        <a:spcAft>
          <a:spcPct val="0"/>
        </a:spcAft>
        <a:defRPr kumimoji="1" sz="1600">
          <a:solidFill>
            <a:srgbClr val="4D4D4D"/>
          </a:solidFill>
          <a:latin typeface="+mn-lt"/>
          <a:ea typeface="+mn-ea"/>
        </a:defRPr>
      </a:lvl5pPr>
      <a:lvl6pPr marL="2514600" indent="-228600" algn="l" rtl="0" eaLnBrk="1" fontAlgn="base" hangingPunct="1">
        <a:spcBef>
          <a:spcPct val="20000"/>
        </a:spcBef>
        <a:spcAft>
          <a:spcPct val="0"/>
        </a:spcAft>
        <a:defRPr kumimoji="1" sz="1600">
          <a:solidFill>
            <a:srgbClr val="4D4D4D"/>
          </a:solidFill>
          <a:latin typeface="+mn-lt"/>
          <a:ea typeface="+mn-ea"/>
        </a:defRPr>
      </a:lvl6pPr>
      <a:lvl7pPr marL="2971800" indent="-228600" algn="l" rtl="0" eaLnBrk="1" fontAlgn="base" hangingPunct="1">
        <a:spcBef>
          <a:spcPct val="20000"/>
        </a:spcBef>
        <a:spcAft>
          <a:spcPct val="0"/>
        </a:spcAft>
        <a:defRPr kumimoji="1" sz="1600">
          <a:solidFill>
            <a:srgbClr val="4D4D4D"/>
          </a:solidFill>
          <a:latin typeface="+mn-lt"/>
          <a:ea typeface="+mn-ea"/>
        </a:defRPr>
      </a:lvl7pPr>
      <a:lvl8pPr marL="3429000" indent="-228600" algn="l" rtl="0" eaLnBrk="1" fontAlgn="base" hangingPunct="1">
        <a:spcBef>
          <a:spcPct val="20000"/>
        </a:spcBef>
        <a:spcAft>
          <a:spcPct val="0"/>
        </a:spcAft>
        <a:defRPr kumimoji="1" sz="1600">
          <a:solidFill>
            <a:srgbClr val="4D4D4D"/>
          </a:solidFill>
          <a:latin typeface="+mn-lt"/>
          <a:ea typeface="+mn-ea"/>
        </a:defRPr>
      </a:lvl8pPr>
      <a:lvl9pPr marL="3886200" indent="-228600" algn="l" rtl="0" eaLnBrk="1" fontAlgn="base" hangingPunct="1">
        <a:spcBef>
          <a:spcPct val="20000"/>
        </a:spcBef>
        <a:spcAft>
          <a:spcPct val="0"/>
        </a:spcAft>
        <a:defRPr kumimoji="1" sz="1600">
          <a:solidFill>
            <a:srgbClr val="4D4D4D"/>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E3D55C7-EEC0-44BB-B16A-0ABCEA1FCDC8}" type="datetimeFigureOut">
              <a:rPr kumimoji="1" lang="ja-JP" altLang="en-US" smtClean="0"/>
              <a:t>2024/12/15</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52C7C68-F834-45AE-87C9-3B9FC09ABAEA}" type="slidenum">
              <a:rPr kumimoji="1" lang="ja-JP" altLang="en-US" smtClean="0"/>
              <a:t>‹#›</a:t>
            </a:fld>
            <a:endParaRPr kumimoji="1" lang="ja-JP" altLang="en-US"/>
          </a:p>
        </p:txBody>
      </p:sp>
    </p:spTree>
    <p:extLst>
      <p:ext uri="{BB962C8B-B14F-4D97-AF65-F5344CB8AC3E}">
        <p14:creationId xmlns:p14="http://schemas.microsoft.com/office/powerpoint/2010/main" val="84724065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DFB0CD-56AD-49B0-BEE5-20DBE19CBD9A}" type="datetimeFigureOut">
              <a:rPr kumimoji="1" lang="ja-JP" altLang="en-US" smtClean="0"/>
              <a:t>2024/12/15</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2982A9-0661-4464-8D0C-48179EE7F6C4}" type="slidenum">
              <a:rPr kumimoji="1" lang="ja-JP" altLang="en-US" smtClean="0"/>
              <a:t>‹#›</a:t>
            </a:fld>
            <a:endParaRPr kumimoji="1" lang="ja-JP" altLang="en-US"/>
          </a:p>
        </p:txBody>
      </p:sp>
    </p:spTree>
    <p:extLst>
      <p:ext uri="{BB962C8B-B14F-4D97-AF65-F5344CB8AC3E}">
        <p14:creationId xmlns:p14="http://schemas.microsoft.com/office/powerpoint/2010/main" val="406346797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5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anidb.net/anime/639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hyperlink" Target="https://www.publicdomainpictures.net/jp/view-image.php?image=7662&amp;picture=" TargetMode="External"/><Relationship Id="rId3" Type="http://schemas.openxmlformats.org/officeDocument/2006/relationships/hyperlink" Target="http://gahag.net/001920-boy-thinking/" TargetMode="External"/><Relationship Id="rId7" Type="http://schemas.openxmlformats.org/officeDocument/2006/relationships/image" Target="../media/image20.jpg"/><Relationship Id="rId2" Type="http://schemas.openxmlformats.org/officeDocument/2006/relationships/image" Target="../media/image18.jpg"/><Relationship Id="rId1" Type="http://schemas.openxmlformats.org/officeDocument/2006/relationships/slideLayout" Target="../slideLayouts/slideLayout35.xml"/><Relationship Id="rId6" Type="http://schemas.openxmlformats.org/officeDocument/2006/relationships/hyperlink" Target="https://creativecommons.org/licenses/by-nd/3.0/" TargetMode="External"/><Relationship Id="rId5" Type="http://schemas.openxmlformats.org/officeDocument/2006/relationships/hyperlink" Target="https://www.nagahitoyuki.com/2016/11/the-title-of-augusterodins-the-thinker-was-originally-a-poet.html"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A80D35-4EDF-7496-8D98-6D9F1F32FFD8}"/>
              </a:ext>
            </a:extLst>
          </p:cNvPr>
          <p:cNvSpPr>
            <a:spLocks noGrp="1"/>
          </p:cNvSpPr>
          <p:nvPr>
            <p:ph type="ctrTitle"/>
          </p:nvPr>
        </p:nvSpPr>
        <p:spPr/>
        <p:txBody>
          <a:bodyPr/>
          <a:lstStyle/>
          <a:p>
            <a:pPr algn="ctr"/>
            <a:r>
              <a:rPr kumimoji="1" lang="ja-JP" altLang="en-US" sz="6600" dirty="0"/>
              <a:t>おおしま先生といっしょ</a:t>
            </a:r>
            <a:br>
              <a:rPr kumimoji="1" lang="en-US" altLang="ja-JP" dirty="0"/>
            </a:br>
            <a:r>
              <a:rPr kumimoji="1" lang="ja-JP" altLang="en-US" sz="4000" dirty="0"/>
              <a:t>児童精神科</a:t>
            </a:r>
            <a:r>
              <a:rPr lang="ja-JP" altLang="en-US" sz="4000" dirty="0"/>
              <a:t>医療の実際</a:t>
            </a:r>
            <a:endParaRPr kumimoji="1" lang="ja-JP" altLang="en-US" dirty="0"/>
          </a:p>
        </p:txBody>
      </p:sp>
      <p:sp>
        <p:nvSpPr>
          <p:cNvPr id="3" name="字幕 2">
            <a:extLst>
              <a:ext uri="{FF2B5EF4-FFF2-40B4-BE49-F238E27FC236}">
                <a16:creationId xmlns:a16="http://schemas.microsoft.com/office/drawing/2014/main" id="{0F0CFD78-0919-D84A-AEBC-3E584038F68F}"/>
              </a:ext>
            </a:extLst>
          </p:cNvPr>
          <p:cNvSpPr>
            <a:spLocks noGrp="1"/>
          </p:cNvSpPr>
          <p:nvPr>
            <p:ph type="subTitle" idx="1"/>
          </p:nvPr>
        </p:nvSpPr>
        <p:spPr/>
        <p:txBody>
          <a:bodyPr>
            <a:normAutofit/>
          </a:bodyPr>
          <a:lstStyle/>
          <a:p>
            <a:r>
              <a:rPr lang="en-US" altLang="ja-JP" sz="2400">
                <a:solidFill>
                  <a:srgbClr val="FF0000"/>
                </a:solidFill>
              </a:rPr>
              <a:t>HN</a:t>
            </a:r>
            <a:r>
              <a:rPr kumimoji="1" lang="en-US" altLang="ja-JP" sz="2400">
                <a:solidFill>
                  <a:srgbClr val="FF0000"/>
                </a:solidFill>
              </a:rPr>
              <a:t>K</a:t>
            </a:r>
            <a:r>
              <a:rPr kumimoji="1" lang="ja-JP" altLang="en-US" sz="2400" dirty="0">
                <a:solidFill>
                  <a:srgbClr val="FF0000"/>
                </a:solidFill>
              </a:rPr>
              <a:t>　第３放送　　８時２５分～</a:t>
            </a:r>
            <a:endParaRPr kumimoji="1" lang="en-US" altLang="ja-JP" sz="2400" dirty="0">
              <a:solidFill>
                <a:srgbClr val="FF0000"/>
              </a:solidFill>
            </a:endParaRPr>
          </a:p>
          <a:p>
            <a:r>
              <a:rPr lang="ja-JP" altLang="en-US" sz="2400" dirty="0">
                <a:solidFill>
                  <a:srgbClr val="FF0000"/>
                </a:solidFill>
              </a:rPr>
              <a:t>　　　　　キャスト　　大嶋　正浩</a:t>
            </a:r>
            <a:endParaRPr kumimoji="1" lang="ja-JP" altLang="en-US" sz="2400" dirty="0">
              <a:solidFill>
                <a:srgbClr val="FF0000"/>
              </a:solidFill>
            </a:endParaRPr>
          </a:p>
        </p:txBody>
      </p:sp>
      <p:sp>
        <p:nvSpPr>
          <p:cNvPr id="4" name="テキスト ボックス 3">
            <a:extLst>
              <a:ext uri="{FF2B5EF4-FFF2-40B4-BE49-F238E27FC236}">
                <a16:creationId xmlns:a16="http://schemas.microsoft.com/office/drawing/2014/main" id="{BCB198F3-8E9C-4FF6-20F8-DD6331A0FBCE}"/>
              </a:ext>
            </a:extLst>
          </p:cNvPr>
          <p:cNvSpPr txBox="1"/>
          <p:nvPr/>
        </p:nvSpPr>
        <p:spPr>
          <a:xfrm>
            <a:off x="4200525" y="5495925"/>
            <a:ext cx="5762625" cy="461665"/>
          </a:xfrm>
          <a:prstGeom prst="rect">
            <a:avLst/>
          </a:prstGeom>
          <a:noFill/>
        </p:spPr>
        <p:txBody>
          <a:bodyPr wrap="square" rtlCol="0">
            <a:spAutoFit/>
          </a:bodyPr>
          <a:lstStyle/>
          <a:p>
            <a:r>
              <a:rPr kumimoji="1" lang="ja-JP" altLang="en-US" sz="2400" b="1" dirty="0">
                <a:solidFill>
                  <a:srgbClr val="FF0000"/>
                </a:solidFill>
                <a:highlight>
                  <a:srgbClr val="FFFF00"/>
                </a:highlight>
              </a:rPr>
              <a:t>この番組に関わる</a:t>
            </a:r>
            <a:r>
              <a:rPr kumimoji="1" lang="en-US" altLang="ja-JP" sz="2400" b="1" dirty="0">
                <a:solidFill>
                  <a:srgbClr val="FF0000"/>
                </a:solidFill>
                <a:highlight>
                  <a:srgbClr val="FFFF00"/>
                </a:highlight>
              </a:rPr>
              <a:t>COI</a:t>
            </a:r>
            <a:r>
              <a:rPr kumimoji="1" lang="ja-JP" altLang="en-US" sz="2400" b="1" dirty="0">
                <a:solidFill>
                  <a:srgbClr val="FF0000"/>
                </a:solidFill>
                <a:highlight>
                  <a:srgbClr val="FFFF00"/>
                </a:highlight>
              </a:rPr>
              <a:t>はありません</a:t>
            </a:r>
          </a:p>
        </p:txBody>
      </p:sp>
    </p:spTree>
    <p:extLst>
      <p:ext uri="{BB962C8B-B14F-4D97-AF65-F5344CB8AC3E}">
        <p14:creationId xmlns:p14="http://schemas.microsoft.com/office/powerpoint/2010/main" val="317474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072FF1A-7622-DC75-5FDC-ED591D683F0A}"/>
              </a:ext>
            </a:extLst>
          </p:cNvPr>
          <p:cNvSpPr txBox="1"/>
          <p:nvPr/>
        </p:nvSpPr>
        <p:spPr>
          <a:xfrm>
            <a:off x="914399" y="1190144"/>
            <a:ext cx="10087897" cy="4337598"/>
          </a:xfrm>
          <a:prstGeom prst="rect">
            <a:avLst/>
          </a:prstGeom>
          <a:noFill/>
        </p:spPr>
        <p:txBody>
          <a:bodyPr wrap="square">
            <a:spAutoFit/>
          </a:bodyPr>
          <a:lstStyle/>
          <a:p>
            <a:pPr marL="514350" indent="-514350" defTabSz="914400">
              <a:lnSpc>
                <a:spcPts val="3600"/>
              </a:lnSpc>
              <a:spcBef>
                <a:spcPts val="4200"/>
              </a:spcBef>
              <a:buClr>
                <a:schemeClr val="accent1"/>
              </a:buClr>
              <a:buSzPct val="80000"/>
              <a:buFont typeface="+mj-lt"/>
              <a:buAutoNum type="arabicPeriod" startAt="4"/>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小学校３年生であるが、もじもじしてなかなか手があげられない。</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a:p>
            <a:pPr marL="514350" indent="-514350" defTabSz="914400">
              <a:lnSpc>
                <a:spcPts val="3600"/>
              </a:lnSpc>
              <a:spcBef>
                <a:spcPts val="4200"/>
              </a:spcBef>
              <a:buClr>
                <a:schemeClr val="accent1"/>
              </a:buClr>
              <a:buSzPct val="80000"/>
              <a:buFont typeface="+mj-lt"/>
              <a:buAutoNum type="arabicPeriod" startAt="4"/>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小学校３年生であるが、見知らぬ人でも、だれとでもフランクに話せて、楽しく会話する</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a:p>
            <a:pPr marL="514350" indent="-514350" defTabSz="914400">
              <a:lnSpc>
                <a:spcPts val="3600"/>
              </a:lnSpc>
              <a:spcBef>
                <a:spcPts val="4200"/>
              </a:spcBef>
              <a:buClr>
                <a:schemeClr val="accent1"/>
              </a:buClr>
              <a:buSzPct val="80000"/>
              <a:buFont typeface="+mj-lt"/>
              <a:buAutoNum type="arabicPeriod" startAt="4"/>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小学生の間、風邪で休んだこともなく皆勤賞である。いろいろ積極的で、自分から手をあげ、様々な役をこなしている。友達付き合いも普通にできる</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377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5F558-DE7B-C7B0-F0C2-D036FC4ED8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EE4DAF-F172-AB34-6D2B-922C53A3CDB9}"/>
              </a:ext>
            </a:extLst>
          </p:cNvPr>
          <p:cNvSpPr>
            <a:spLocks noGrp="1"/>
          </p:cNvSpPr>
          <p:nvPr>
            <p:ph type="title"/>
          </p:nvPr>
        </p:nvSpPr>
        <p:spPr>
          <a:xfrm>
            <a:off x="381000" y="422275"/>
            <a:ext cx="11457039" cy="520700"/>
          </a:xfrm>
        </p:spPr>
        <p:txBody>
          <a:bodyPr>
            <a:noAutofit/>
          </a:bodyPr>
          <a:lstStyle/>
          <a:p>
            <a:r>
              <a:rPr lang="ja-JP" altLang="en-US" sz="3000" dirty="0">
                <a:solidFill>
                  <a:schemeClr val="tx1"/>
                </a:solidFill>
                <a:highlight>
                  <a:srgbClr val="FFFF00"/>
                </a:highlight>
              </a:rPr>
              <a:t>子育て</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Q</a:t>
            </a:r>
            <a:r>
              <a:rPr lang="ja-JP" altLang="en-US" sz="3000" dirty="0">
                <a:solidFill>
                  <a:schemeClr val="tx1"/>
                </a:solidFill>
                <a:highlight>
                  <a:srgbClr val="FFFF00"/>
                </a:highlight>
              </a:rPr>
              <a:t>＆</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A</a:t>
            </a:r>
            <a:r>
              <a:rPr lang="ja-JP" altLang="en-US"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　かなり発達のアンバランスが疑われるもの</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2</a:t>
            </a:r>
            <a:r>
              <a:rPr lang="ja-JP" altLang="en-US"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つ選択</a:t>
            </a:r>
            <a:endParaRPr kumimoji="1" lang="ja-JP" altLang="en-US" sz="3000" dirty="0"/>
          </a:p>
        </p:txBody>
      </p:sp>
      <p:sp>
        <p:nvSpPr>
          <p:cNvPr id="4" name="コンテンツ プレースホルダー 3">
            <a:extLst>
              <a:ext uri="{FF2B5EF4-FFF2-40B4-BE49-F238E27FC236}">
                <a16:creationId xmlns:a16="http://schemas.microsoft.com/office/drawing/2014/main" id="{DD5AC928-81A6-EF8D-0182-9BD5B2CBDCDE}"/>
              </a:ext>
            </a:extLst>
          </p:cNvPr>
          <p:cNvSpPr>
            <a:spLocks noGrp="1"/>
          </p:cNvSpPr>
          <p:nvPr>
            <p:ph sz="half" idx="2"/>
          </p:nvPr>
        </p:nvSpPr>
        <p:spPr>
          <a:xfrm>
            <a:off x="523875" y="1582993"/>
            <a:ext cx="11144250" cy="5073393"/>
          </a:xfrm>
        </p:spPr>
        <p:txBody>
          <a:bodyPr>
            <a:normAutofit/>
          </a:bodyPr>
          <a:lstStyle/>
          <a:p>
            <a:pPr marL="457200" marR="0" lvl="0" indent="-457200" fontAlgn="auto">
              <a:lnSpc>
                <a:spcPts val="3600"/>
              </a:lnSpc>
              <a:spcBef>
                <a:spcPts val="4200"/>
              </a:spcBef>
              <a:spcAft>
                <a:spcPts val="0"/>
              </a:spcAft>
              <a:buFont typeface="+mj-lt"/>
              <a:buAutoNum type="arabicPeriod"/>
              <a:tabLst/>
              <a:defRPr/>
            </a:pPr>
            <a:r>
              <a:rPr lang="ja-JP" altLang="en-US" sz="2800" dirty="0">
                <a:solidFill>
                  <a:schemeClr val="tx2"/>
                </a:solidFill>
                <a:latin typeface="BIZ UDPゴシック" panose="020B0400000000000000" pitchFamily="50" charset="-128"/>
                <a:ea typeface="BIZ UDPゴシック" panose="020B0400000000000000" pitchFamily="50" charset="-128"/>
              </a:rPr>
              <a:t>小学校５年生男子であるが、他の何人かの子とつるんで女子をいじめる。何人か合わさると調子に乗る</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457200" marR="0" lvl="0" indent="-457200" fontAlgn="auto">
              <a:lnSpc>
                <a:spcPts val="3600"/>
              </a:lnSpc>
              <a:spcBef>
                <a:spcPts val="4200"/>
              </a:spcBef>
              <a:spcAft>
                <a:spcPts val="0"/>
              </a:spcAft>
              <a:buFont typeface="+mj-lt"/>
              <a:buAutoNum type="arabicPeriod"/>
              <a:tabLst/>
              <a:defRPr/>
            </a:pPr>
            <a:r>
              <a:rPr lang="ja-JP" altLang="en-US" sz="2800" dirty="0">
                <a:solidFill>
                  <a:schemeClr val="tx2"/>
                </a:solidFill>
                <a:latin typeface="BIZ UDPゴシック" panose="020B0400000000000000" pitchFamily="50" charset="-128"/>
                <a:ea typeface="BIZ UDPゴシック" panose="020B0400000000000000" pitchFamily="50" charset="-128"/>
              </a:rPr>
              <a:t>急に小学校５年ぐらいからおとなしくなり、少し悪乗りも減った。授業には参加している。</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457200" marR="0" lvl="0" indent="-457200" fontAlgn="auto">
              <a:lnSpc>
                <a:spcPts val="3600"/>
              </a:lnSpc>
              <a:spcBef>
                <a:spcPts val="4200"/>
              </a:spcBef>
              <a:spcAft>
                <a:spcPts val="0"/>
              </a:spcAft>
              <a:buFont typeface="+mj-lt"/>
              <a:buAutoNum type="arabicPeriod"/>
              <a:tabLst/>
              <a:defRPr/>
            </a:pPr>
            <a:r>
              <a:rPr lang="ja-JP" altLang="en-US" sz="2800" dirty="0">
                <a:solidFill>
                  <a:schemeClr val="tx2"/>
                </a:solidFill>
                <a:latin typeface="BIZ UDPゴシック" panose="020B0400000000000000" pitchFamily="50" charset="-128"/>
                <a:ea typeface="BIZ UDPゴシック" panose="020B0400000000000000" pitchFamily="50" charset="-128"/>
              </a:rPr>
              <a:t>小学校３年生ですが、先生によく逆らう、からかうなどみられる。他児と一緒になるとよりエスカレートする。</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121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423A3EA-9FA4-5ECA-6905-7C201B68F359}"/>
              </a:ext>
            </a:extLst>
          </p:cNvPr>
          <p:cNvSpPr txBox="1"/>
          <p:nvPr/>
        </p:nvSpPr>
        <p:spPr>
          <a:xfrm>
            <a:off x="983225" y="1258022"/>
            <a:ext cx="10225549" cy="3875933"/>
          </a:xfrm>
          <a:prstGeom prst="rect">
            <a:avLst/>
          </a:prstGeom>
          <a:noFill/>
        </p:spPr>
        <p:txBody>
          <a:bodyPr wrap="square">
            <a:spAutoFit/>
          </a:bodyPr>
          <a:lstStyle/>
          <a:p>
            <a:pPr marL="514350" marR="0" lvl="0" indent="-514350" defTabSz="914400" fontAlgn="auto">
              <a:lnSpc>
                <a:spcPts val="3600"/>
              </a:lnSpc>
              <a:spcBef>
                <a:spcPts val="4200"/>
              </a:spcBef>
              <a:spcAft>
                <a:spcPts val="0"/>
              </a:spcAft>
              <a:buClr>
                <a:schemeClr val="accent1"/>
              </a:buClr>
              <a:buSzPct val="80000"/>
              <a:buFont typeface="+mj-lt"/>
              <a:buAutoNum type="arabicPeriod" startAt="4"/>
              <a:tabLst/>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いたずらばかりしており、いつもテンションが高い。親友がいるというよりもだれとでも遊べる。喧嘩しても、次の日は遊んでいる。</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a:p>
            <a:pPr marL="514350" marR="0" lvl="0" indent="-514350" defTabSz="914400" fontAlgn="auto">
              <a:lnSpc>
                <a:spcPts val="3600"/>
              </a:lnSpc>
              <a:spcBef>
                <a:spcPts val="4200"/>
              </a:spcBef>
              <a:spcAft>
                <a:spcPts val="0"/>
              </a:spcAft>
              <a:buClr>
                <a:schemeClr val="accent1"/>
              </a:buClr>
              <a:buSzPct val="80000"/>
              <a:buFont typeface="+mj-lt"/>
              <a:buAutoNum type="arabicPeriod" startAt="4"/>
              <a:tabLst/>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家では暴れたり、反抗したりしているが、学校では全く問題はない。他児とも先生ともうまくやれている。</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a:p>
            <a:pPr marL="514350" marR="0" lvl="0" indent="-514350" defTabSz="914400" fontAlgn="auto">
              <a:lnSpc>
                <a:spcPts val="3600"/>
              </a:lnSpc>
              <a:spcBef>
                <a:spcPts val="4200"/>
              </a:spcBef>
              <a:spcAft>
                <a:spcPts val="0"/>
              </a:spcAft>
              <a:buClr>
                <a:schemeClr val="accent1"/>
              </a:buClr>
              <a:buSzPct val="80000"/>
              <a:buFont typeface="+mj-lt"/>
              <a:buAutoNum type="arabicPeriod" startAt="4"/>
              <a:tabLst/>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６．授業に関して得意不得意の差が激しい。</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080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6A233A6-3FF9-5A04-0070-A3195B1EAFCA}"/>
              </a:ext>
            </a:extLst>
          </p:cNvPr>
          <p:cNvSpPr/>
          <p:nvPr/>
        </p:nvSpPr>
        <p:spPr>
          <a:xfrm>
            <a:off x="322730" y="1175658"/>
            <a:ext cx="11524130" cy="53761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　　兄弟をみていると</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ASD</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中心として知的の遅れを伴うケース</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能力の高い</a:t>
            </a: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ASD</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で次第に</a:t>
            </a: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ADHD</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の特性が出てくるケース</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ASD</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の特性は一時的でその後消失。２次障害で不登校、双極性障害</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多動で衝動性が高い　</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衝動的で不器用、運動も苦手。言葉の扱いが苦手</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運動は抜群だが、衝動的でやや一方的。</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優秀な学業成績をおさめ、きちっとして皆のまとめ役</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ASD</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から</a:t>
            </a: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ADHD</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まで様々な特徴が兄弟にみられる。かなり近縁な疾患と思うしかない。</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 name="テキスト ボックス 3">
            <a:extLst>
              <a:ext uri="{FF2B5EF4-FFF2-40B4-BE49-F238E27FC236}">
                <a16:creationId xmlns:a16="http://schemas.microsoft.com/office/drawing/2014/main" id="{29CCA339-DE4C-F575-57E3-DB09A7D9E10B}"/>
              </a:ext>
            </a:extLst>
          </p:cNvPr>
          <p:cNvSpPr txBox="1"/>
          <p:nvPr/>
        </p:nvSpPr>
        <p:spPr>
          <a:xfrm>
            <a:off x="1858628" y="147843"/>
            <a:ext cx="37752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0000"/>
                </a:solidFill>
                <a:effectLst/>
                <a:highlight>
                  <a:srgbClr val="FFFF00"/>
                </a:highlight>
                <a:uLnTx/>
                <a:uFillTx/>
                <a:latin typeface="ＭＳ Ｐゴシック"/>
                <a:ea typeface="ＭＳ Ｐゴシック"/>
                <a:cs typeface="+mn-cs"/>
              </a:rPr>
              <a:t>臨床での経験、印象</a:t>
            </a:r>
            <a:endParaRPr kumimoji="1" lang="en-US" altLang="ja-JP" sz="3200" b="0" i="0" u="none" strike="noStrike" kern="1200" cap="none" spc="0" normalizeH="0" baseline="0" noProof="0" dirty="0">
              <a:ln>
                <a:noFill/>
              </a:ln>
              <a:solidFill>
                <a:srgbClr val="000000"/>
              </a:solidFill>
              <a:effectLst/>
              <a:highlight>
                <a:srgbClr val="FFFF00"/>
              </a:highlight>
              <a:uLnTx/>
              <a:uFillTx/>
              <a:latin typeface="ＭＳ Ｐゴシック"/>
              <a:ea typeface="ＭＳ Ｐゴシック"/>
              <a:cs typeface="+mn-cs"/>
            </a:endParaRPr>
          </a:p>
        </p:txBody>
      </p:sp>
    </p:spTree>
    <p:extLst>
      <p:ext uri="{BB962C8B-B14F-4D97-AF65-F5344CB8AC3E}">
        <p14:creationId xmlns:p14="http://schemas.microsoft.com/office/powerpoint/2010/main" val="144743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E0B54E-76DE-4EAE-BAC8-2008D2562762}"/>
              </a:ext>
            </a:extLst>
          </p:cNvPr>
          <p:cNvSpPr txBox="1"/>
          <p:nvPr/>
        </p:nvSpPr>
        <p:spPr>
          <a:xfrm>
            <a:off x="1523004" y="1385888"/>
            <a:ext cx="10340445" cy="5273238"/>
          </a:xfrm>
          <a:prstGeom prst="rect">
            <a:avLst/>
          </a:prstGeom>
          <a:noFill/>
        </p:spPr>
        <p:txBody>
          <a:bodyPr wrap="square" rtlCol="0">
            <a:spAutoFit/>
          </a:bodyPr>
          <a:lstStyle/>
          <a:p>
            <a:pPr marL="285750" indent="-285750">
              <a:lnSpc>
                <a:spcPts val="2600"/>
              </a:lnSpc>
              <a:spcBef>
                <a:spcPts val="12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親から、いつも泣いてばかりで厄介な子だったと言われたり、感情のコントロールが下手でよく爆発していた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細かいこと、自分のやり方、自分の思いと違うと頑固に怒ったり、ぐずったりしていた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2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他の子たちのように、子ども同士で屈託なく遊ぶことが下手で、一人遊びが多く孤立気味だったり、周囲の子と特に親しくなったという感覚がなかった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2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人見知りがなく誰とでも初めからフレンドリーだったか、あるいは人見知りがひどく、ちょっとやそっとでは馴染まない子だった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2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お遊戯会、音楽会、夏祭り等で皆とテンポがずれてい</a:t>
            </a:r>
            <a:br>
              <a:rPr lang="en-US" altLang="ja-JP" sz="2400" b="1" dirty="0">
                <a:latin typeface="HG丸ｺﾞｼｯｸM-PRO" panose="020F0600000000000000" pitchFamily="50" charset="-128"/>
                <a:ea typeface="HG丸ｺﾞｼｯｸM-PRO" panose="020F0600000000000000" pitchFamily="50" charset="-128"/>
              </a:rPr>
            </a:br>
            <a:r>
              <a:rPr lang="ja-JP" altLang="en-US" sz="2400" b="1" dirty="0">
                <a:latin typeface="HG丸ｺﾞｼｯｸM-PRO" panose="020F0600000000000000" pitchFamily="50" charset="-128"/>
                <a:ea typeface="HG丸ｺﾞｼｯｸM-PRO" panose="020F0600000000000000" pitchFamily="50" charset="-128"/>
              </a:rPr>
              <a:t>たり、参加できなかった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2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虫博士、恐竜博士、動物博士、など、普通の絵本より</a:t>
            </a:r>
            <a:br>
              <a:rPr lang="en-US" altLang="ja-JP" sz="2400" b="1" dirty="0">
                <a:latin typeface="HG丸ｺﾞｼｯｸM-PRO" panose="020F0600000000000000" pitchFamily="50" charset="-128"/>
                <a:ea typeface="HG丸ｺﾞｼｯｸM-PRO" panose="020F0600000000000000" pitchFamily="50" charset="-128"/>
              </a:rPr>
            </a:br>
            <a:r>
              <a:rPr lang="ja-JP" altLang="en-US" sz="2400" b="1" dirty="0">
                <a:latin typeface="HG丸ｺﾞｼｯｸM-PRO" panose="020F0600000000000000" pitchFamily="50" charset="-128"/>
                <a:ea typeface="HG丸ｺﾞｼｯｸM-PRO" panose="020F0600000000000000" pitchFamily="50" charset="-128"/>
              </a:rPr>
              <a:t>も図鑑関係がとても好きだった</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3E310EFE-C296-4DF0-8D3D-F01E83C415AA}"/>
              </a:ext>
            </a:extLst>
          </p:cNvPr>
          <p:cNvSpPr txBox="1"/>
          <p:nvPr/>
        </p:nvSpPr>
        <p:spPr>
          <a:xfrm>
            <a:off x="1523004" y="673416"/>
            <a:ext cx="8478246" cy="584775"/>
          </a:xfrm>
          <a:prstGeom prst="rect">
            <a:avLst/>
          </a:prstGeom>
          <a:solidFill>
            <a:srgbClr val="EEFE8C"/>
          </a:solidFill>
        </p:spPr>
        <p:txBody>
          <a:bodyPr wrap="square" rtlCol="0">
            <a:spAutoFit/>
          </a:bodyPr>
          <a:lstStyle/>
          <a:p>
            <a:r>
              <a:rPr lang="ja-JP" altLang="en-US" sz="3200" b="1" dirty="0"/>
              <a:t>幼児期にこんなことはありませんでしたか？</a:t>
            </a:r>
          </a:p>
        </p:txBody>
      </p:sp>
      <p:sp>
        <p:nvSpPr>
          <p:cNvPr id="5" name="テキスト ボックス 4">
            <a:extLst>
              <a:ext uri="{FF2B5EF4-FFF2-40B4-BE49-F238E27FC236}">
                <a16:creationId xmlns:a16="http://schemas.microsoft.com/office/drawing/2014/main" id="{15AD11F0-23EB-463F-87C7-0F7A5D9987CD}"/>
              </a:ext>
            </a:extLst>
          </p:cNvPr>
          <p:cNvSpPr txBox="1"/>
          <p:nvPr/>
        </p:nvSpPr>
        <p:spPr>
          <a:xfrm>
            <a:off x="8823366" y="5213268"/>
            <a:ext cx="3040083" cy="1318161"/>
          </a:xfrm>
          <a:prstGeom prst="rect">
            <a:avLst/>
          </a:prstGeom>
          <a:noFill/>
        </p:spPr>
        <p:txBody>
          <a:bodyPr wrap="square" rtlCol="0">
            <a:noAutofit/>
          </a:bodyPr>
          <a:lstStyle/>
          <a:p>
            <a:endParaRPr kumimoji="1" lang="ja-JP" altLang="en-US" dirty="0"/>
          </a:p>
        </p:txBody>
      </p:sp>
      <p:sp>
        <p:nvSpPr>
          <p:cNvPr id="4" name="テキスト ボックス 3">
            <a:extLst>
              <a:ext uri="{FF2B5EF4-FFF2-40B4-BE49-F238E27FC236}">
                <a16:creationId xmlns:a16="http://schemas.microsoft.com/office/drawing/2014/main" id="{DF85E22A-C45C-DC5F-5F9B-49EDFE6F7404}"/>
              </a:ext>
            </a:extLst>
          </p:cNvPr>
          <p:cNvSpPr txBox="1"/>
          <p:nvPr/>
        </p:nvSpPr>
        <p:spPr>
          <a:xfrm>
            <a:off x="742950" y="86348"/>
            <a:ext cx="3529012" cy="523220"/>
          </a:xfrm>
          <a:prstGeom prst="rect">
            <a:avLst/>
          </a:prstGeom>
          <a:solidFill>
            <a:srgbClr val="FFC000"/>
          </a:solidFill>
        </p:spPr>
        <p:txBody>
          <a:bodyPr wrap="square" rtlCol="0">
            <a:spAutoFit/>
          </a:bodyPr>
          <a:lstStyle/>
          <a:p>
            <a:r>
              <a:rPr kumimoji="1" lang="ja-JP" altLang="en-US" sz="2800" b="1" dirty="0"/>
              <a:t>診断閾値下の</a:t>
            </a:r>
            <a:r>
              <a:rPr kumimoji="1" lang="en-US" altLang="ja-JP" sz="2800" b="1" dirty="0"/>
              <a:t>AS</a:t>
            </a:r>
            <a:r>
              <a:rPr kumimoji="1" lang="ja-JP" altLang="en-US" sz="2800" b="1" dirty="0"/>
              <a:t>傾向</a:t>
            </a:r>
          </a:p>
        </p:txBody>
      </p:sp>
    </p:spTree>
    <p:extLst>
      <p:ext uri="{BB962C8B-B14F-4D97-AF65-F5344CB8AC3E}">
        <p14:creationId xmlns:p14="http://schemas.microsoft.com/office/powerpoint/2010/main" val="305856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85F1C7-F02A-4038-8F66-D6E6C9CA0280}"/>
              </a:ext>
            </a:extLst>
          </p:cNvPr>
          <p:cNvSpPr txBox="1"/>
          <p:nvPr/>
        </p:nvSpPr>
        <p:spPr>
          <a:xfrm>
            <a:off x="1543050" y="1326468"/>
            <a:ext cx="10182083" cy="5144998"/>
          </a:xfrm>
          <a:prstGeom prst="rect">
            <a:avLst/>
          </a:prstGeom>
          <a:noFill/>
        </p:spPr>
        <p:txBody>
          <a:bodyPr wrap="square" rtlCol="0">
            <a:spAutoFit/>
          </a:bodyPr>
          <a:lstStyle/>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国語よりも算数、理科が得意</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どうも文章の読み取りは不得意で、要旨とかテーマとかは苦手だった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作文を書けと言われても、「○○と思いました」というワンパターンになりやすかった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いろいろなものを集めたり、うんちくを言うのが好きで、収集癖や物へのこだわりがあった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周りと、どこかうまくつるめなくて、周囲のノリについていくのが苦手だった</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工作は得意だったが、他の教科は嫌い</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18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体育が苦手で、マット運動や器械運動が苦手　あるい</a:t>
            </a:r>
            <a:br>
              <a:rPr lang="en-US" altLang="ja-JP" sz="2400" b="1" dirty="0">
                <a:latin typeface="HG丸ｺﾞｼｯｸM-PRO" panose="020F0600000000000000" pitchFamily="50" charset="-128"/>
                <a:ea typeface="HG丸ｺﾞｼｯｸM-PRO" panose="020F0600000000000000" pitchFamily="50" charset="-128"/>
              </a:rPr>
            </a:br>
            <a:r>
              <a:rPr lang="ja-JP" altLang="en-US" sz="2400" b="1" dirty="0">
                <a:latin typeface="HG丸ｺﾞｼｯｸM-PRO" panose="020F0600000000000000" pitchFamily="50" charset="-128"/>
                <a:ea typeface="HG丸ｺﾞｼｯｸM-PRO" panose="020F0600000000000000" pitchFamily="50" charset="-128"/>
              </a:rPr>
              <a:t>は、ボール運動等が極度に苦手だった</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899BB74E-F49E-4B14-9E58-97722AB7DCAC}"/>
              </a:ext>
            </a:extLst>
          </p:cNvPr>
          <p:cNvSpPr txBox="1"/>
          <p:nvPr/>
        </p:nvSpPr>
        <p:spPr>
          <a:xfrm>
            <a:off x="1543050" y="685314"/>
            <a:ext cx="8386763" cy="584775"/>
          </a:xfrm>
          <a:prstGeom prst="rect">
            <a:avLst/>
          </a:prstGeom>
          <a:solidFill>
            <a:srgbClr val="EEFE8C"/>
          </a:solidFill>
        </p:spPr>
        <p:txBody>
          <a:bodyPr wrap="square" rtlCol="0">
            <a:spAutoFit/>
          </a:bodyPr>
          <a:lstStyle/>
          <a:p>
            <a:r>
              <a:rPr lang="ja-JP" altLang="en-US" sz="3200" b="1" dirty="0"/>
              <a:t>学童期にこんなことはありませんでしたか？</a:t>
            </a:r>
          </a:p>
        </p:txBody>
      </p:sp>
      <p:sp>
        <p:nvSpPr>
          <p:cNvPr id="4" name="楕円 3">
            <a:extLst>
              <a:ext uri="{FF2B5EF4-FFF2-40B4-BE49-F238E27FC236}">
                <a16:creationId xmlns:a16="http://schemas.microsoft.com/office/drawing/2014/main" id="{FFB25BF6-C0E2-6B06-278A-D7A1184874F8}"/>
              </a:ext>
            </a:extLst>
          </p:cNvPr>
          <p:cNvSpPr/>
          <p:nvPr/>
        </p:nvSpPr>
        <p:spPr bwMode="auto">
          <a:xfrm>
            <a:off x="2600325" y="171450"/>
            <a:ext cx="3914775" cy="5138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sng" strike="noStrike" cap="none" normalizeH="0" baseline="0">
              <a:ln>
                <a:noFill/>
              </a:ln>
              <a:solidFill>
                <a:schemeClr val="tx2"/>
              </a:solidFill>
              <a:effectLst/>
              <a:latin typeface="Times New Roman" panose="02020603050405020304" pitchFamily="18" charset="0"/>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17349DE5-6DDF-560A-379D-668CA4ABBB96}"/>
              </a:ext>
            </a:extLst>
          </p:cNvPr>
          <p:cNvSpPr txBox="1"/>
          <p:nvPr/>
        </p:nvSpPr>
        <p:spPr>
          <a:xfrm>
            <a:off x="497681" y="166772"/>
            <a:ext cx="3529012" cy="523220"/>
          </a:xfrm>
          <a:prstGeom prst="rect">
            <a:avLst/>
          </a:prstGeom>
          <a:solidFill>
            <a:srgbClr val="FFC000"/>
          </a:solidFill>
        </p:spPr>
        <p:txBody>
          <a:bodyPr wrap="square" rtlCol="0">
            <a:spAutoFit/>
          </a:bodyPr>
          <a:lstStyle/>
          <a:p>
            <a:r>
              <a:rPr kumimoji="1" lang="ja-JP" altLang="en-US" sz="2800" b="1" dirty="0"/>
              <a:t>診断閾値下の</a:t>
            </a:r>
            <a:r>
              <a:rPr kumimoji="1" lang="en-US" altLang="ja-JP" sz="2800" b="1" dirty="0"/>
              <a:t>AS</a:t>
            </a:r>
            <a:r>
              <a:rPr kumimoji="1" lang="ja-JP" altLang="en-US" sz="2800" b="1" dirty="0"/>
              <a:t>傾向</a:t>
            </a:r>
          </a:p>
        </p:txBody>
      </p:sp>
    </p:spTree>
    <p:extLst>
      <p:ext uri="{BB962C8B-B14F-4D97-AF65-F5344CB8AC3E}">
        <p14:creationId xmlns:p14="http://schemas.microsoft.com/office/powerpoint/2010/main" val="419128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FA93DB-8B38-493B-ABA8-5BDD312B390D}"/>
              </a:ext>
            </a:extLst>
          </p:cNvPr>
          <p:cNvSpPr>
            <a:spLocks noGrp="1"/>
          </p:cNvSpPr>
          <p:nvPr>
            <p:ph type="sldNum" sz="quarter" idx="12"/>
          </p:nvPr>
        </p:nvSpPr>
        <p:spPr bwMode="auto">
          <a:xfrm>
            <a:off x="93472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spcBef>
                <a:spcPct val="50000"/>
              </a:spcBef>
              <a:defRPr kumimoji="0" sz="1400" u="none"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6E1C743-6E7F-4B91-8C80-14E7CFCE3EE1}" type="slidenum">
              <a:rPr lang="en-US" altLang="ja-JP" smtClean="0"/>
              <a:pPr/>
              <a:t>16</a:t>
            </a:fld>
            <a:endParaRPr kumimoji="1" lang="ja-JP" altLang="en-US"/>
          </a:p>
        </p:txBody>
      </p:sp>
      <p:sp>
        <p:nvSpPr>
          <p:cNvPr id="3" name="テキスト ボックス 2">
            <a:extLst>
              <a:ext uri="{FF2B5EF4-FFF2-40B4-BE49-F238E27FC236}">
                <a16:creationId xmlns:a16="http://schemas.microsoft.com/office/drawing/2014/main" id="{784DF52A-B7C1-4A86-A92E-D4836CC68E19}"/>
              </a:ext>
            </a:extLst>
          </p:cNvPr>
          <p:cNvSpPr txBox="1"/>
          <p:nvPr/>
        </p:nvSpPr>
        <p:spPr>
          <a:xfrm>
            <a:off x="1348636" y="851317"/>
            <a:ext cx="9952777" cy="1015663"/>
          </a:xfrm>
          <a:prstGeom prst="rect">
            <a:avLst/>
          </a:prstGeom>
          <a:solidFill>
            <a:srgbClr val="EEFE8C"/>
          </a:solidFill>
        </p:spPr>
        <p:txBody>
          <a:bodyPr wrap="square" rtlCol="0">
            <a:spAutoFit/>
          </a:bodyPr>
          <a:lstStyle/>
          <a:p>
            <a:r>
              <a:rPr lang="ja-JP" altLang="en-US" sz="3200" b="1" dirty="0">
                <a:latin typeface="BIZ UDPゴシック" panose="020B0400000000000000" pitchFamily="50" charset="-128"/>
                <a:ea typeface="BIZ UDPゴシック" panose="020B0400000000000000" pitchFamily="50" charset="-128"/>
              </a:rPr>
              <a:t>大人になって？</a:t>
            </a:r>
            <a:br>
              <a:rPr lang="en-US" altLang="ja-JP" sz="3200" b="1" dirty="0">
                <a:latin typeface="BIZ UDPゴシック" panose="020B0400000000000000" pitchFamily="50" charset="-128"/>
                <a:ea typeface="BIZ UDPゴシック" panose="020B0400000000000000" pitchFamily="50" charset="-128"/>
              </a:rPr>
            </a:br>
            <a:r>
              <a:rPr lang="ja-JP" altLang="en-US" sz="2800" dirty="0">
                <a:latin typeface="BIZ UDPゴシック" panose="020B0400000000000000" pitchFamily="50" charset="-128"/>
                <a:ea typeface="BIZ UDPゴシック" panose="020B0400000000000000" pitchFamily="50" charset="-128"/>
              </a:rPr>
              <a:t>（特徴が軽度か周囲の理解があり、ある程度幸せに育った場合）</a:t>
            </a:r>
            <a:endParaRPr lang="ja-JP" altLang="en-US" sz="3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F7ED8AE-784E-4423-AEA3-3026B29E29B2}"/>
              </a:ext>
            </a:extLst>
          </p:cNvPr>
          <p:cNvSpPr txBox="1"/>
          <p:nvPr/>
        </p:nvSpPr>
        <p:spPr>
          <a:xfrm>
            <a:off x="1348636" y="1866980"/>
            <a:ext cx="10462662" cy="4657685"/>
          </a:xfrm>
          <a:prstGeom prst="rect">
            <a:avLst/>
          </a:prstGeom>
          <a:noFill/>
        </p:spPr>
        <p:txBody>
          <a:bodyPr wrap="square" rtlCol="0">
            <a:spAutoFit/>
          </a:bodyPr>
          <a:lstStyle/>
          <a:p>
            <a:pPr marL="285750" indent="-285750">
              <a:lnSpc>
                <a:spcPts val="2600"/>
              </a:lnSpc>
              <a:spcBef>
                <a:spcPts val="24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研究や論文で、クリアーカットな論理的な思考が得意で研究、および専門分野で頑張れている</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24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細かいことにこだわり、職人、専門職として生きている</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24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起業したり、経営に邁進している　ややイメージが広がりやすく、地域全体、日本全体、人類の事を考えて仕事をする人が多い</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24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仕事は</a:t>
            </a:r>
            <a:r>
              <a:rPr lang="ja-JP" altLang="en-US" sz="2400" b="1" dirty="0" err="1">
                <a:latin typeface="HG丸ｺﾞｼｯｸM-PRO" panose="020F0600000000000000" pitchFamily="50" charset="-128"/>
                <a:ea typeface="HG丸ｺﾞｼｯｸM-PRO" panose="020F0600000000000000" pitchFamily="50" charset="-128"/>
              </a:rPr>
              <a:t>そこそこ</a:t>
            </a:r>
            <a:r>
              <a:rPr lang="ja-JP" altLang="en-US" sz="2400" b="1" dirty="0">
                <a:latin typeface="HG丸ｺﾞｼｯｸM-PRO" panose="020F0600000000000000" pitchFamily="50" charset="-128"/>
                <a:ea typeface="HG丸ｺﾞｼｯｸM-PRO" panose="020F0600000000000000" pitchFamily="50" charset="-128"/>
              </a:rPr>
              <a:t>やれているが、趣味や自分の生活スタイルには独自のこだわりがあり、それらを追及して楽しめている</a:t>
            </a:r>
            <a:endParaRPr lang="en-US" altLang="ja-JP" sz="2400" b="1" dirty="0">
              <a:latin typeface="HG丸ｺﾞｼｯｸM-PRO" panose="020F0600000000000000" pitchFamily="50" charset="-128"/>
              <a:ea typeface="HG丸ｺﾞｼｯｸM-PRO" panose="020F0600000000000000" pitchFamily="50" charset="-128"/>
            </a:endParaRPr>
          </a:p>
          <a:p>
            <a:pPr marL="285750" indent="-285750">
              <a:lnSpc>
                <a:spcPts val="2600"/>
              </a:lnSpc>
              <a:spcBef>
                <a:spcPts val="2400"/>
              </a:spcBef>
              <a:buFont typeface="Wingdings" panose="05000000000000000000" pitchFamily="2" charset="2"/>
              <a:buChar char="u"/>
            </a:pPr>
            <a:r>
              <a:rPr lang="ja-JP" altLang="en-US" sz="2400" b="1" dirty="0">
                <a:latin typeface="HG丸ｺﾞｼｯｸM-PRO" panose="020F0600000000000000" pitchFamily="50" charset="-128"/>
                <a:ea typeface="HG丸ｺﾞｼｯｸM-PRO" panose="020F0600000000000000" pitchFamily="50" charset="-128"/>
              </a:rPr>
              <a:t>他の人とは、嗜好、センスは一線を隔しており、</a:t>
            </a:r>
            <a:br>
              <a:rPr lang="en-US" altLang="ja-JP" sz="2400" b="1" dirty="0">
                <a:latin typeface="HG丸ｺﾞｼｯｸM-PRO" panose="020F0600000000000000" pitchFamily="50" charset="-128"/>
                <a:ea typeface="HG丸ｺﾞｼｯｸM-PRO" panose="020F0600000000000000" pitchFamily="50" charset="-128"/>
              </a:rPr>
            </a:br>
            <a:r>
              <a:rPr lang="ja-JP" altLang="en-US" sz="2400" b="1" dirty="0">
                <a:latin typeface="HG丸ｺﾞｼｯｸM-PRO" panose="020F0600000000000000" pitchFamily="50" charset="-128"/>
                <a:ea typeface="HG丸ｺﾞｼｯｸM-PRO" panose="020F0600000000000000" pitchFamily="50" charset="-128"/>
              </a:rPr>
              <a:t>変わっていると思われているが、我が道を行き</a:t>
            </a:r>
            <a:br>
              <a:rPr lang="en-US" altLang="ja-JP" sz="2400" b="1" dirty="0">
                <a:latin typeface="HG丸ｺﾞｼｯｸM-PRO" panose="020F0600000000000000" pitchFamily="50" charset="-128"/>
                <a:ea typeface="HG丸ｺﾞｼｯｸM-PRO" panose="020F0600000000000000" pitchFamily="50" charset="-128"/>
              </a:rPr>
            </a:br>
            <a:r>
              <a:rPr lang="ja-JP" altLang="en-US" sz="2400" b="1" dirty="0">
                <a:latin typeface="HG丸ｺﾞｼｯｸM-PRO" panose="020F0600000000000000" pitchFamily="50" charset="-128"/>
                <a:ea typeface="HG丸ｺﾞｼｯｸM-PRO" panose="020F0600000000000000" pitchFamily="50" charset="-128"/>
              </a:rPr>
              <a:t>少ないながら仲間もいる</a:t>
            </a:r>
            <a:endParaRPr lang="ja-JP" altLang="en-US" b="1"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23ABDD62-D7B6-4441-4698-4AF155304986}"/>
              </a:ext>
            </a:extLst>
          </p:cNvPr>
          <p:cNvSpPr txBox="1"/>
          <p:nvPr/>
        </p:nvSpPr>
        <p:spPr>
          <a:xfrm>
            <a:off x="828676" y="243761"/>
            <a:ext cx="3529012" cy="523220"/>
          </a:xfrm>
          <a:prstGeom prst="rect">
            <a:avLst/>
          </a:prstGeom>
          <a:solidFill>
            <a:srgbClr val="FFC000"/>
          </a:solidFill>
        </p:spPr>
        <p:txBody>
          <a:bodyPr wrap="square" rtlCol="0">
            <a:spAutoFit/>
          </a:bodyPr>
          <a:lstStyle/>
          <a:p>
            <a:r>
              <a:rPr kumimoji="1" lang="ja-JP" altLang="en-US" sz="2800" b="1" dirty="0"/>
              <a:t>診断閾値下の</a:t>
            </a:r>
            <a:r>
              <a:rPr kumimoji="1" lang="en-US" altLang="ja-JP" sz="2800" b="1" dirty="0"/>
              <a:t>AS</a:t>
            </a:r>
            <a:r>
              <a:rPr kumimoji="1" lang="ja-JP" altLang="en-US" sz="2800" b="1" dirty="0"/>
              <a:t>傾向</a:t>
            </a:r>
          </a:p>
        </p:txBody>
      </p:sp>
    </p:spTree>
    <p:extLst>
      <p:ext uri="{BB962C8B-B14F-4D97-AF65-F5344CB8AC3E}">
        <p14:creationId xmlns:p14="http://schemas.microsoft.com/office/powerpoint/2010/main" val="304223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90337D-F30C-F416-E251-F2C0C600D856}"/>
              </a:ext>
            </a:extLst>
          </p:cNvPr>
          <p:cNvSpPr>
            <a:spLocks noGrp="1"/>
          </p:cNvSpPr>
          <p:nvPr>
            <p:ph type="title"/>
          </p:nvPr>
        </p:nvSpPr>
        <p:spPr/>
        <p:txBody>
          <a:bodyPr/>
          <a:lstStyle/>
          <a:p>
            <a:r>
              <a:rPr kumimoji="1" lang="ja-JP" altLang="en-US" dirty="0"/>
              <a:t>　幼児期、児童期に何もない人が成人して発達障害に？？</a:t>
            </a:r>
          </a:p>
        </p:txBody>
      </p:sp>
      <p:sp>
        <p:nvSpPr>
          <p:cNvPr id="3" name="コンテンツ プレースホルダー 2">
            <a:extLst>
              <a:ext uri="{FF2B5EF4-FFF2-40B4-BE49-F238E27FC236}">
                <a16:creationId xmlns:a16="http://schemas.microsoft.com/office/drawing/2014/main" id="{2FCD57BE-746C-7CBB-9DE9-F6B9733C7027}"/>
              </a:ext>
            </a:extLst>
          </p:cNvPr>
          <p:cNvSpPr>
            <a:spLocks noGrp="1"/>
          </p:cNvSpPr>
          <p:nvPr>
            <p:ph idx="1"/>
          </p:nvPr>
        </p:nvSpPr>
        <p:spPr>
          <a:xfrm>
            <a:off x="302686" y="1219200"/>
            <a:ext cx="11689289" cy="5181600"/>
          </a:xfrm>
        </p:spPr>
        <p:txBody>
          <a:bodyPr/>
          <a:lstStyle/>
          <a:p>
            <a:r>
              <a:rPr kumimoji="1" lang="en-US" altLang="ja-JP" dirty="0"/>
              <a:t>『</a:t>
            </a:r>
            <a:r>
              <a:rPr kumimoji="1" lang="ja-JP" altLang="en-US" dirty="0"/>
              <a:t>何もない</a:t>
            </a:r>
            <a:r>
              <a:rPr kumimoji="1" lang="en-US" altLang="ja-JP" dirty="0"/>
              <a:t>』</a:t>
            </a:r>
          </a:p>
          <a:p>
            <a:r>
              <a:rPr kumimoji="1" lang="ja-JP" altLang="en-US" dirty="0"/>
              <a:t>・発達のバランスの悪さがある人は、かなり多い</a:t>
            </a:r>
            <a:endParaRPr kumimoji="1" lang="en-US" altLang="ja-JP" dirty="0"/>
          </a:p>
          <a:p>
            <a:r>
              <a:rPr kumimoji="1" lang="en-US" altLang="ja-JP" dirty="0"/>
              <a:t>		</a:t>
            </a:r>
            <a:r>
              <a:rPr kumimoji="1" lang="ja-JP" altLang="en-US" dirty="0"/>
              <a:t>発達障害の子のご両親、家族をみていると</a:t>
            </a:r>
            <a:endParaRPr kumimoji="1" lang="en-US" altLang="ja-JP" dirty="0"/>
          </a:p>
          <a:p>
            <a:pPr marL="1524000" indent="0"/>
            <a:r>
              <a:rPr lang="ja-JP" altLang="en-US" dirty="0">
                <a:highlight>
                  <a:srgbClr val="FFFF00"/>
                </a:highlight>
              </a:rPr>
              <a:t>父親は</a:t>
            </a:r>
            <a:r>
              <a:rPr lang="ja-JP" altLang="en-US" dirty="0"/>
              <a:t>そっくりで、常に動き回っていて怒られたばかりだった</a:t>
            </a:r>
            <a:br>
              <a:rPr lang="en-US" altLang="ja-JP" dirty="0"/>
            </a:br>
            <a:r>
              <a:rPr lang="en-US" altLang="ja-JP" dirty="0"/>
              <a:t>		</a:t>
            </a:r>
            <a:r>
              <a:rPr lang="ja-JP" altLang="en-US" dirty="0"/>
              <a:t>オタク少年で、人付き合いが苦手だった</a:t>
            </a:r>
            <a:br>
              <a:rPr lang="en-US" altLang="ja-JP" dirty="0"/>
            </a:br>
            <a:r>
              <a:rPr lang="ja-JP" altLang="en-US" dirty="0">
                <a:highlight>
                  <a:srgbClr val="FFFF00"/>
                </a:highlight>
              </a:rPr>
              <a:t>母親は</a:t>
            </a:r>
            <a:r>
              <a:rPr lang="ja-JP" altLang="en-US" dirty="0"/>
              <a:t>片付けができず何事にも計画性がない</a:t>
            </a:r>
            <a:br>
              <a:rPr lang="en-US" altLang="ja-JP" dirty="0"/>
            </a:br>
            <a:r>
              <a:rPr lang="en-US" altLang="ja-JP" dirty="0"/>
              <a:t>		</a:t>
            </a:r>
            <a:r>
              <a:rPr lang="ja-JP" altLang="en-US" dirty="0"/>
              <a:t>理数系が強く、論理的であまえがないひとだった</a:t>
            </a:r>
            <a:endParaRPr lang="en-US" altLang="ja-JP" dirty="0"/>
          </a:p>
          <a:p>
            <a:pPr marL="1524000" indent="0"/>
            <a:r>
              <a:rPr lang="ja-JP" altLang="en-US" dirty="0">
                <a:highlight>
                  <a:srgbClr val="FFFF00"/>
                </a:highlight>
              </a:rPr>
              <a:t>おじいさんが</a:t>
            </a:r>
            <a:r>
              <a:rPr lang="ja-JP" altLang="en-US" dirty="0"/>
              <a:t>ひどく一方的で頑固で人づきあいができない</a:t>
            </a:r>
            <a:br>
              <a:rPr lang="en-US" altLang="ja-JP" dirty="0"/>
            </a:br>
            <a:r>
              <a:rPr lang="ja-JP" altLang="en-US" dirty="0"/>
              <a:t>　　とてもやさしくて人と一切争わず、しゃべることもあまりない</a:t>
            </a:r>
            <a:endParaRPr lang="en-US" altLang="ja-JP" dirty="0"/>
          </a:p>
          <a:p>
            <a:pPr marL="1524000" indent="0"/>
            <a:r>
              <a:rPr kumimoji="1" lang="ja-JP" altLang="en-US" dirty="0">
                <a:highlight>
                  <a:srgbClr val="FFFF00"/>
                </a:highlight>
              </a:rPr>
              <a:t>おばあさんは</a:t>
            </a:r>
            <a:r>
              <a:rPr kumimoji="1" lang="ja-JP" altLang="en-US" dirty="0"/>
              <a:t>、人の気持ちがわからずずけずけ言う人だった</a:t>
            </a:r>
            <a:br>
              <a:rPr kumimoji="1" lang="en-US" altLang="ja-JP" dirty="0"/>
            </a:br>
            <a:r>
              <a:rPr kumimoji="1" lang="en-US" altLang="ja-JP" dirty="0"/>
              <a:t>	</a:t>
            </a:r>
            <a:r>
              <a:rPr kumimoji="1" lang="ja-JP" altLang="en-US" dirty="0"/>
              <a:t>　誰とでもしゃべってずけずけ言う、話を溜めることができない人</a:t>
            </a:r>
          </a:p>
        </p:txBody>
      </p:sp>
    </p:spTree>
    <p:extLst>
      <p:ext uri="{BB962C8B-B14F-4D97-AF65-F5344CB8AC3E}">
        <p14:creationId xmlns:p14="http://schemas.microsoft.com/office/powerpoint/2010/main" val="276362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458A9-037A-2143-17B6-FB7171375647}"/>
              </a:ext>
            </a:extLst>
          </p:cNvPr>
          <p:cNvSpPr>
            <a:spLocks noGrp="1"/>
          </p:cNvSpPr>
          <p:nvPr>
            <p:ph type="title"/>
          </p:nvPr>
        </p:nvSpPr>
        <p:spPr/>
        <p:txBody>
          <a:bodyPr/>
          <a:lstStyle/>
          <a:p>
            <a:r>
              <a:rPr kumimoji="1" lang="ja-JP" altLang="en-US" dirty="0"/>
              <a:t>幼児期、児童期に何もない</a:t>
            </a:r>
            <a:r>
              <a:rPr lang="ja-JP" altLang="en-US" dirty="0"/>
              <a:t>のに、発達障害？？？</a:t>
            </a:r>
            <a:endParaRPr kumimoji="1" lang="ja-JP" altLang="en-US" dirty="0"/>
          </a:p>
        </p:txBody>
      </p:sp>
      <p:sp>
        <p:nvSpPr>
          <p:cNvPr id="3" name="コンテンツ プレースホルダー 2">
            <a:extLst>
              <a:ext uri="{FF2B5EF4-FFF2-40B4-BE49-F238E27FC236}">
                <a16:creationId xmlns:a16="http://schemas.microsoft.com/office/drawing/2014/main" id="{E7587A53-6EBD-A7C6-B213-5F00513C6327}"/>
              </a:ext>
            </a:extLst>
          </p:cNvPr>
          <p:cNvSpPr>
            <a:spLocks noGrp="1"/>
          </p:cNvSpPr>
          <p:nvPr>
            <p:ph idx="1"/>
          </p:nvPr>
        </p:nvSpPr>
        <p:spPr>
          <a:xfrm>
            <a:off x="510117" y="1019174"/>
            <a:ext cx="11141110" cy="4427897"/>
          </a:xfrm>
          <a:solidFill>
            <a:schemeClr val="accent4">
              <a:lumMod val="20000"/>
              <a:lumOff val="80000"/>
            </a:schemeClr>
          </a:solidFill>
        </p:spPr>
        <p:txBody>
          <a:bodyPr/>
          <a:lstStyle/>
          <a:p>
            <a:pPr>
              <a:lnSpc>
                <a:spcPts val="2600"/>
              </a:lnSpc>
              <a:spcBef>
                <a:spcPts val="0"/>
              </a:spcBef>
            </a:pPr>
            <a:r>
              <a:rPr kumimoji="1" lang="en-US" altLang="ja-JP" dirty="0"/>
              <a:t>『</a:t>
            </a:r>
            <a:r>
              <a:rPr kumimoji="1" lang="ja-JP" altLang="en-US" dirty="0"/>
              <a:t>発達障害と診断できるものはほとんどない？？？</a:t>
            </a:r>
            <a:r>
              <a:rPr kumimoji="1" lang="en-US" altLang="ja-JP" dirty="0"/>
              <a:t>』</a:t>
            </a:r>
          </a:p>
          <a:p>
            <a:pPr>
              <a:lnSpc>
                <a:spcPts val="2600"/>
              </a:lnSpc>
              <a:spcBef>
                <a:spcPts val="0"/>
              </a:spcBef>
            </a:pPr>
            <a:r>
              <a:rPr kumimoji="1" lang="ja-JP" altLang="en-US" sz="2400" dirty="0"/>
              <a:t>　</a:t>
            </a:r>
            <a:r>
              <a:rPr kumimoji="1" lang="en-US" altLang="ja-JP" sz="2400" dirty="0"/>
              <a:t>	</a:t>
            </a:r>
            <a:r>
              <a:rPr kumimoji="1" lang="ja-JP" altLang="en-US" sz="2400" dirty="0"/>
              <a:t>置くとすぐ泣くなど、なかなか寝てくれない子だ</a:t>
            </a:r>
            <a:r>
              <a:rPr lang="ja-JP" altLang="en-US" sz="2400" dirty="0"/>
              <a:t>った</a:t>
            </a:r>
            <a:endParaRPr lang="en-US" altLang="ja-JP" sz="2400" dirty="0"/>
          </a:p>
          <a:p>
            <a:pPr>
              <a:lnSpc>
                <a:spcPts val="2600"/>
              </a:lnSpc>
              <a:spcBef>
                <a:spcPts val="0"/>
              </a:spcBef>
            </a:pPr>
            <a:r>
              <a:rPr lang="en-US" altLang="ja-JP" sz="2400" dirty="0"/>
              <a:t>	</a:t>
            </a:r>
            <a:r>
              <a:rPr lang="ja-JP" altLang="en-US" sz="2400" dirty="0"/>
              <a:t>偏食がひどかった</a:t>
            </a:r>
            <a:endParaRPr lang="en-US" altLang="ja-JP" sz="2400" dirty="0"/>
          </a:p>
          <a:p>
            <a:pPr>
              <a:lnSpc>
                <a:spcPts val="2600"/>
              </a:lnSpc>
              <a:spcBef>
                <a:spcPts val="0"/>
              </a:spcBef>
            </a:pPr>
            <a:r>
              <a:rPr lang="en-US" altLang="ja-JP" sz="2400" dirty="0"/>
              <a:t>	</a:t>
            </a:r>
            <a:r>
              <a:rPr lang="ja-JP" altLang="en-US" sz="2400" dirty="0"/>
              <a:t>いざり這いが長く、普通の這い這いがごく短かった　</a:t>
            </a:r>
            <a:endParaRPr lang="en-US" altLang="ja-JP" sz="2400" dirty="0"/>
          </a:p>
          <a:p>
            <a:pPr>
              <a:lnSpc>
                <a:spcPts val="2600"/>
              </a:lnSpc>
              <a:spcBef>
                <a:spcPts val="0"/>
              </a:spcBef>
            </a:pPr>
            <a:r>
              <a:rPr lang="en-US" altLang="ja-JP" sz="2400" dirty="0"/>
              <a:t>	</a:t>
            </a:r>
            <a:r>
              <a:rPr lang="ja-JP" altLang="en-US" sz="2400" dirty="0"/>
              <a:t>始歩がとても速い（６か月から１０か月も）　あるいは少し遅い１５，６か月</a:t>
            </a:r>
            <a:endParaRPr lang="en-US" altLang="ja-JP" sz="2400" dirty="0"/>
          </a:p>
          <a:p>
            <a:pPr>
              <a:lnSpc>
                <a:spcPts val="2600"/>
              </a:lnSpc>
              <a:spcBef>
                <a:spcPts val="0"/>
              </a:spcBef>
            </a:pPr>
            <a:r>
              <a:rPr lang="en-US" altLang="ja-JP" sz="2400" dirty="0"/>
              <a:t>	</a:t>
            </a:r>
            <a:r>
              <a:rPr lang="ja-JP" altLang="en-US" sz="2400" dirty="0"/>
              <a:t>おとなしくて、ほとんど泣かず、よく寝ていた</a:t>
            </a:r>
            <a:endParaRPr lang="en-US" altLang="ja-JP" sz="2400" dirty="0"/>
          </a:p>
          <a:p>
            <a:pPr>
              <a:lnSpc>
                <a:spcPts val="2600"/>
              </a:lnSpc>
              <a:spcBef>
                <a:spcPts val="0"/>
              </a:spcBef>
            </a:pPr>
            <a:r>
              <a:rPr lang="en-US" altLang="ja-JP" sz="2400" dirty="0"/>
              <a:t>	</a:t>
            </a:r>
            <a:r>
              <a:rPr lang="ja-JP" altLang="en-US" sz="2400" dirty="0"/>
              <a:t>人見知りはあったが、激しかった　　人見知りはほとんどない</a:t>
            </a:r>
            <a:endParaRPr lang="en-US" altLang="ja-JP" sz="2400" dirty="0"/>
          </a:p>
          <a:p>
            <a:pPr>
              <a:lnSpc>
                <a:spcPts val="2600"/>
              </a:lnSpc>
              <a:spcBef>
                <a:spcPts val="0"/>
              </a:spcBef>
            </a:pPr>
            <a:r>
              <a:rPr lang="en-US" altLang="ja-JP" sz="2400" dirty="0"/>
              <a:t>	</a:t>
            </a:r>
            <a:r>
              <a:rPr lang="ja-JP" altLang="en-US" sz="2400" dirty="0"/>
              <a:t>視線は合うが、人への反応がやや薄く、物を集めるのが好きだった</a:t>
            </a:r>
            <a:endParaRPr lang="en-US" altLang="ja-JP" sz="2400" dirty="0"/>
          </a:p>
          <a:p>
            <a:pPr>
              <a:lnSpc>
                <a:spcPts val="2600"/>
              </a:lnSpc>
              <a:spcBef>
                <a:spcPts val="0"/>
              </a:spcBef>
            </a:pPr>
            <a:r>
              <a:rPr lang="en-US" altLang="ja-JP" sz="2400" dirty="0"/>
              <a:t>	</a:t>
            </a:r>
            <a:r>
              <a:rPr lang="ja-JP" altLang="en-US" sz="2400" dirty="0"/>
              <a:t>人とも遊んだり関われるが、機械類の操作はすぐ覚える</a:t>
            </a:r>
            <a:endParaRPr lang="en-US" altLang="ja-JP" sz="2400" dirty="0"/>
          </a:p>
          <a:p>
            <a:pPr>
              <a:lnSpc>
                <a:spcPts val="2600"/>
              </a:lnSpc>
              <a:spcBef>
                <a:spcPts val="0"/>
              </a:spcBef>
            </a:pPr>
            <a:r>
              <a:rPr lang="en-US" altLang="ja-JP" sz="2400" dirty="0"/>
              <a:t>	</a:t>
            </a:r>
            <a:r>
              <a:rPr lang="ja-JP" altLang="en-US" sz="2400" dirty="0"/>
              <a:t>入園初日から機嫌が良く泣かない　あるいは長期（１カ月～６か月以上）泣き続ける</a:t>
            </a:r>
            <a:endParaRPr lang="en-US" altLang="ja-JP" sz="2400" dirty="0"/>
          </a:p>
          <a:p>
            <a:pPr>
              <a:lnSpc>
                <a:spcPts val="2600"/>
              </a:lnSpc>
              <a:spcBef>
                <a:spcPts val="0"/>
              </a:spcBef>
            </a:pPr>
            <a:r>
              <a:rPr lang="en-US" altLang="ja-JP" sz="2400" dirty="0"/>
              <a:t>	</a:t>
            </a:r>
            <a:r>
              <a:rPr lang="ja-JP" altLang="en-US" sz="2400" dirty="0"/>
              <a:t>誰とでもよく遊べる、だれとも争わず喧嘩をすることがない　誰にも優しい</a:t>
            </a:r>
            <a:endParaRPr lang="en-US" altLang="ja-JP" sz="2400" dirty="0"/>
          </a:p>
          <a:p>
            <a:pPr>
              <a:lnSpc>
                <a:spcPts val="2600"/>
              </a:lnSpc>
              <a:spcBef>
                <a:spcPts val="0"/>
              </a:spcBef>
            </a:pPr>
            <a:r>
              <a:rPr lang="en-US" altLang="ja-JP" sz="2400" dirty="0"/>
              <a:t>	</a:t>
            </a:r>
            <a:r>
              <a:rPr lang="ja-JP" altLang="en-US" sz="2400" dirty="0"/>
              <a:t>文字や数字を早く覚える</a:t>
            </a:r>
            <a:endParaRPr lang="en-US" altLang="ja-JP" sz="2400" dirty="0"/>
          </a:p>
          <a:p>
            <a:pPr>
              <a:lnSpc>
                <a:spcPts val="2600"/>
              </a:lnSpc>
              <a:spcBef>
                <a:spcPts val="0"/>
              </a:spcBef>
            </a:pPr>
            <a:r>
              <a:rPr lang="en-US" altLang="ja-JP" sz="2400" dirty="0"/>
              <a:t>	</a:t>
            </a:r>
            <a:r>
              <a:rPr lang="ja-JP" altLang="en-US" sz="2400" dirty="0"/>
              <a:t>口調がしっかりしていて、冷静で大人びている印象</a:t>
            </a:r>
            <a:endParaRPr lang="en-US" altLang="ja-JP" sz="2400" dirty="0"/>
          </a:p>
          <a:p>
            <a:pPr>
              <a:lnSpc>
                <a:spcPts val="2600"/>
              </a:lnSpc>
              <a:spcBef>
                <a:spcPts val="0"/>
              </a:spcBef>
            </a:pPr>
            <a:r>
              <a:rPr lang="en-US" altLang="ja-JP" sz="2400" dirty="0"/>
              <a:t>	</a:t>
            </a:r>
          </a:p>
          <a:p>
            <a:pPr>
              <a:lnSpc>
                <a:spcPts val="2600"/>
              </a:lnSpc>
              <a:spcBef>
                <a:spcPts val="0"/>
              </a:spcBef>
            </a:pPr>
            <a:r>
              <a:rPr kumimoji="1" lang="ja-JP" altLang="en-US" sz="2400" dirty="0"/>
              <a:t>　　</a:t>
            </a:r>
            <a:endParaRPr kumimoji="1" lang="en-US" altLang="ja-JP" dirty="0"/>
          </a:p>
        </p:txBody>
      </p:sp>
      <p:sp>
        <p:nvSpPr>
          <p:cNvPr id="5" name="矢印: 折線 4">
            <a:extLst>
              <a:ext uri="{FF2B5EF4-FFF2-40B4-BE49-F238E27FC236}">
                <a16:creationId xmlns:a16="http://schemas.microsoft.com/office/drawing/2014/main" id="{D3852E9E-415C-3A0A-5522-3E90ABBBDEB7}"/>
              </a:ext>
            </a:extLst>
          </p:cNvPr>
          <p:cNvSpPr/>
          <p:nvPr/>
        </p:nvSpPr>
        <p:spPr>
          <a:xfrm rot="10800000" flipH="1">
            <a:off x="983227" y="5611760"/>
            <a:ext cx="1061883" cy="651387"/>
          </a:xfrm>
          <a:prstGeom prst="bentArrow">
            <a:avLst>
              <a:gd name="adj1" fmla="val 41604"/>
              <a:gd name="adj2" fmla="val 45377"/>
              <a:gd name="adj3" fmla="val 41604"/>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6637B2A7-3058-90BE-C77F-9DE606EDC42C}"/>
              </a:ext>
            </a:extLst>
          </p:cNvPr>
          <p:cNvSpPr txBox="1"/>
          <p:nvPr/>
        </p:nvSpPr>
        <p:spPr>
          <a:xfrm>
            <a:off x="2202426" y="5655864"/>
            <a:ext cx="9006347" cy="954107"/>
          </a:xfrm>
          <a:prstGeom prst="rect">
            <a:avLst/>
          </a:prstGeom>
          <a:noFill/>
        </p:spPr>
        <p:txBody>
          <a:bodyPr wrap="square" rtlCol="0">
            <a:spAutoFit/>
          </a:bodyPr>
          <a:lstStyle/>
          <a:p>
            <a:r>
              <a:rPr lang="ja-JP" altLang="en-US" sz="2800" dirty="0">
                <a:highlight>
                  <a:srgbClr val="FFFF00"/>
                </a:highlight>
              </a:rPr>
              <a:t>自閉傾向が薄い自閉スペクトラム症</a:t>
            </a:r>
            <a:endParaRPr lang="en-US" altLang="ja-JP" sz="2800" dirty="0">
              <a:highlight>
                <a:srgbClr val="FFFF00"/>
              </a:highlight>
            </a:endParaRPr>
          </a:p>
          <a:p>
            <a:r>
              <a:rPr kumimoji="1" lang="ja-JP" altLang="en-US" sz="2800" dirty="0">
                <a:highlight>
                  <a:srgbClr val="FFFF00"/>
                </a:highlight>
              </a:rPr>
              <a:t>能力が高い自閉スペクトラム症・</a:t>
            </a:r>
            <a:r>
              <a:rPr kumimoji="1" lang="en-US" altLang="ja-JP" sz="2800" dirty="0">
                <a:highlight>
                  <a:srgbClr val="FFFF00"/>
                </a:highlight>
              </a:rPr>
              <a:t>ADHD</a:t>
            </a:r>
            <a:r>
              <a:rPr kumimoji="1" lang="ja-JP" altLang="en-US" sz="2800" dirty="0">
                <a:highlight>
                  <a:srgbClr val="FFFF00"/>
                </a:highlight>
              </a:rPr>
              <a:t>　　の可能性</a:t>
            </a:r>
            <a:endParaRPr kumimoji="1" lang="ja-JP" altLang="en-US" dirty="0">
              <a:highlight>
                <a:srgbClr val="FFFF00"/>
              </a:highlight>
            </a:endParaRPr>
          </a:p>
        </p:txBody>
      </p:sp>
    </p:spTree>
    <p:extLst>
      <p:ext uri="{BB962C8B-B14F-4D97-AF65-F5344CB8AC3E}">
        <p14:creationId xmlns:p14="http://schemas.microsoft.com/office/powerpoint/2010/main" val="96160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C26D29-FE85-4A8B-BE46-64026A180A73}"/>
              </a:ext>
            </a:extLst>
          </p:cNvPr>
          <p:cNvSpPr>
            <a:spLocks noGrp="1"/>
          </p:cNvSpPr>
          <p:nvPr>
            <p:ph type="title"/>
          </p:nvPr>
        </p:nvSpPr>
        <p:spPr>
          <a:xfrm>
            <a:off x="1489324" y="605367"/>
            <a:ext cx="8963935" cy="523221"/>
          </a:xfrm>
        </p:spPr>
        <p:txBody>
          <a:bodyPr>
            <a:noAutofit/>
          </a:bodyPr>
          <a:lstStyle/>
          <a:p>
            <a:r>
              <a:rPr lang="ja-JP" altLang="en-US" sz="3200" b="1" dirty="0">
                <a:solidFill>
                  <a:schemeClr val="tx1"/>
                </a:solidFill>
                <a:highlight>
                  <a:srgbClr val="FFFF00"/>
                </a:highlight>
                <a:latin typeface="HG丸ｺﾞｼｯｸM-PRO" panose="020F0600000000000000" pitchFamily="50" charset="-128"/>
                <a:ea typeface="HG丸ｺﾞｼｯｸM-PRO" panose="020F0600000000000000" pitchFamily="50" charset="-128"/>
              </a:rPr>
              <a:t>表面的には普通にやっている人は大勢いますが</a:t>
            </a:r>
          </a:p>
        </p:txBody>
      </p:sp>
      <p:sp>
        <p:nvSpPr>
          <p:cNvPr id="3" name="コンテンツ プレースホルダー 2">
            <a:extLst>
              <a:ext uri="{FF2B5EF4-FFF2-40B4-BE49-F238E27FC236}">
                <a16:creationId xmlns:a16="http://schemas.microsoft.com/office/drawing/2014/main" id="{239D7464-E1F1-44F0-8F40-C8E3F3469A4D}"/>
              </a:ext>
            </a:extLst>
          </p:cNvPr>
          <p:cNvSpPr>
            <a:spLocks noGrp="1"/>
          </p:cNvSpPr>
          <p:nvPr>
            <p:ph idx="1"/>
          </p:nvPr>
        </p:nvSpPr>
        <p:spPr>
          <a:xfrm>
            <a:off x="2290711" y="1142187"/>
            <a:ext cx="7610577" cy="3238325"/>
          </a:xfrm>
        </p:spPr>
        <p:txBody>
          <a:bodyPr>
            <a:normAutofit fontScale="92500" lnSpcReduction="10000"/>
          </a:bodyPr>
          <a:lstStyle/>
          <a:p>
            <a:r>
              <a:rPr lang="ja-JP" altLang="en-US" sz="2600" b="1" dirty="0">
                <a:solidFill>
                  <a:schemeClr val="tx1"/>
                </a:solidFill>
                <a:latin typeface="HG丸ｺﾞｼｯｸM-PRO" panose="020F0600000000000000" pitchFamily="50" charset="-128"/>
                <a:ea typeface="HG丸ｺﾞｼｯｸM-PRO" panose="020F0600000000000000" pitchFamily="50" charset="-128"/>
              </a:rPr>
              <a:t>表裏のない人を見たら</a:t>
            </a:r>
            <a:endParaRPr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頑固で融通の利かない人を見たら</a:t>
            </a:r>
            <a:endParaRPr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妙にクリアーカットで論理的な人を見たら</a:t>
            </a:r>
            <a:endParaRPr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細部にこだわり、うんちくが好きな人を見たら</a:t>
            </a:r>
            <a:endParaRPr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話がずれる人は一目瞭然</a:t>
            </a:r>
            <a:endParaRPr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論理にまとまりのない人を見たら</a:t>
            </a:r>
            <a:endParaRPr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あまりに情のない人を見たら</a:t>
            </a:r>
            <a:endParaRPr lang="en-US" altLang="ja-JP" sz="26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2600" b="1" dirty="0">
                <a:solidFill>
                  <a:schemeClr val="tx1"/>
                </a:solidFill>
                <a:latin typeface="HG丸ｺﾞｼｯｸM-PRO" panose="020F0600000000000000" pitchFamily="50" charset="-128"/>
                <a:ea typeface="HG丸ｺﾞｼｯｸM-PRO" panose="020F0600000000000000" pitchFamily="50" charset="-128"/>
              </a:rPr>
              <a:t>情があふれ同時に幼い感じがあったら</a:t>
            </a:r>
            <a:endParaRPr kumimoji="1" lang="ja-JP" altLang="en-US" dirty="0"/>
          </a:p>
        </p:txBody>
      </p:sp>
      <p:sp>
        <p:nvSpPr>
          <p:cNvPr id="4" name="スライド番号プレースホルダー 3">
            <a:extLst>
              <a:ext uri="{FF2B5EF4-FFF2-40B4-BE49-F238E27FC236}">
                <a16:creationId xmlns:a16="http://schemas.microsoft.com/office/drawing/2014/main" id="{7FE16BCB-FD37-40BD-BB87-C2D615E7B9C9}"/>
              </a:ext>
            </a:extLst>
          </p:cNvPr>
          <p:cNvSpPr>
            <a:spLocks noGrp="1"/>
          </p:cNvSpPr>
          <p:nvPr>
            <p:ph type="sldNum" sz="quarter" idx="12"/>
          </p:nvPr>
        </p:nvSpPr>
        <p:spPr bwMode="auto">
          <a:xfrm>
            <a:off x="93472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spcBef>
                <a:spcPct val="50000"/>
              </a:spcBef>
              <a:defRPr kumimoji="0" sz="1400" u="none"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fld id="{A3D83177-22DB-443B-B08C-0086715BFF54}" type="slidenum">
              <a:rPr lang="en-US" altLang="ja-JP" smtClean="0"/>
              <a:pPr marL="0" marR="0" lvl="0" indent="0" algn="r" defTabSz="914400" rtl="0" eaLnBrk="1" fontAlgn="auto" latinLnBrk="0" hangingPunct="1">
                <a:lnSpc>
                  <a:spcPct val="100000"/>
                </a:lnSpc>
                <a:spcBef>
                  <a:spcPct val="50000"/>
                </a:spcBef>
                <a:spcAft>
                  <a:spcPts val="0"/>
                </a:spcAft>
                <a:buClrTx/>
                <a:buSzTx/>
                <a:buFontTx/>
                <a:buNone/>
                <a:tabLst/>
                <a:defRPr/>
              </a:pPr>
              <a:t>19</a:t>
            </a:fld>
            <a:endParaRPr kumimoji="1" lang="ja-JP" altLang="en-US" sz="1400" b="0" i="0" u="none" strike="noStrike" kern="1200" cap="none" spc="0" normalizeH="0" baseline="0" noProof="0">
              <a:ln>
                <a:noFill/>
              </a:ln>
              <a:solidFill>
                <a:srgbClr val="000000"/>
              </a:solidFill>
              <a:effectLst/>
              <a:uLnTx/>
              <a:uFillTx/>
              <a:latin typeface="Calibri" panose="020F0502020204030204"/>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BBB8B29D-BDEC-4946-9250-CD4A0C966DC4}"/>
              </a:ext>
            </a:extLst>
          </p:cNvPr>
          <p:cNvSpPr txBox="1"/>
          <p:nvPr/>
        </p:nvSpPr>
        <p:spPr>
          <a:xfrm>
            <a:off x="1843237" y="4415222"/>
            <a:ext cx="95097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highlight>
                  <a:srgbClr val="00FFFF"/>
                </a:highlight>
                <a:uLnTx/>
                <a:uFillTx/>
                <a:latin typeface="Calibri" panose="020F0502020204030204"/>
                <a:ea typeface="メイリオ" panose="020B0604030504040204" pitchFamily="50" charset="-128"/>
                <a:cs typeface="+mn-cs"/>
              </a:rPr>
              <a:t>それなりに発達障害の影響の可能性があるかもしれません</a:t>
            </a:r>
          </a:p>
        </p:txBody>
      </p:sp>
      <p:sp>
        <p:nvSpPr>
          <p:cNvPr id="6" name="矢印: 右 5">
            <a:extLst>
              <a:ext uri="{FF2B5EF4-FFF2-40B4-BE49-F238E27FC236}">
                <a16:creationId xmlns:a16="http://schemas.microsoft.com/office/drawing/2014/main" id="{76D3F91E-DF27-4392-A42B-BFE39D275311}"/>
              </a:ext>
            </a:extLst>
          </p:cNvPr>
          <p:cNvSpPr/>
          <p:nvPr/>
        </p:nvSpPr>
        <p:spPr>
          <a:xfrm rot="2821702">
            <a:off x="6874114" y="4831665"/>
            <a:ext cx="55547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DFAFF"/>
              </a:solidFill>
              <a:effectLst/>
              <a:uLnTx/>
              <a:uFillTx/>
              <a:latin typeface="Calibri" panose="020F0502020204030204"/>
              <a:ea typeface="メイリオ" panose="020B0604030504040204" pitchFamily="50" charset="-128"/>
              <a:cs typeface="+mn-cs"/>
            </a:endParaRPr>
          </a:p>
        </p:txBody>
      </p:sp>
      <p:sp>
        <p:nvSpPr>
          <p:cNvPr id="7" name="矢印: 右 6">
            <a:extLst>
              <a:ext uri="{FF2B5EF4-FFF2-40B4-BE49-F238E27FC236}">
                <a16:creationId xmlns:a16="http://schemas.microsoft.com/office/drawing/2014/main" id="{A801248C-B19E-4629-8CF0-C03BB5AEAD87}"/>
              </a:ext>
            </a:extLst>
          </p:cNvPr>
          <p:cNvSpPr/>
          <p:nvPr/>
        </p:nvSpPr>
        <p:spPr>
          <a:xfrm rot="7912854">
            <a:off x="4167814" y="4805079"/>
            <a:ext cx="576374"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DFAFF"/>
              </a:solidFill>
              <a:effectLst/>
              <a:uLnTx/>
              <a:uFillTx/>
              <a:latin typeface="Calibri" panose="020F0502020204030204"/>
              <a:ea typeface="メイリオ" panose="020B0604030504040204" pitchFamily="50" charset="-128"/>
              <a:cs typeface="+mn-cs"/>
            </a:endParaRPr>
          </a:p>
        </p:txBody>
      </p:sp>
      <p:sp>
        <p:nvSpPr>
          <p:cNvPr id="8" name="四角形: 角を丸くする 7">
            <a:extLst>
              <a:ext uri="{FF2B5EF4-FFF2-40B4-BE49-F238E27FC236}">
                <a16:creationId xmlns:a16="http://schemas.microsoft.com/office/drawing/2014/main" id="{05EB33C3-5663-48C2-A8F5-5786B54CE288}"/>
              </a:ext>
            </a:extLst>
          </p:cNvPr>
          <p:cNvSpPr/>
          <p:nvPr/>
        </p:nvSpPr>
        <p:spPr>
          <a:xfrm>
            <a:off x="2382591" y="5398273"/>
            <a:ext cx="3418318" cy="772000"/>
          </a:xfrm>
          <a:prstGeom prst="roundRect">
            <a:avLst/>
          </a:prstGeom>
          <a:solidFill>
            <a:schemeClr val="accent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EDFAFF"/>
                </a:solidFill>
                <a:effectLst/>
                <a:uLnTx/>
                <a:uFillTx/>
                <a:latin typeface="Calibri" panose="020F0502020204030204"/>
                <a:ea typeface="メイリオ" panose="020B0604030504040204" pitchFamily="50" charset="-128"/>
                <a:cs typeface="+mn-cs"/>
              </a:rPr>
              <a:t>；</a:t>
            </a:r>
            <a:r>
              <a:rPr kumimoji="1" lang="ja-JP" altLang="en-US" sz="2000" b="1" i="0" u="none" strike="noStrike" kern="1200" cap="none" spc="0" normalizeH="0" baseline="0" noProof="0" dirty="0">
                <a:ln>
                  <a:noFill/>
                </a:ln>
                <a:solidFill>
                  <a:srgbClr val="00B900">
                    <a:lumMod val="75000"/>
                  </a:srgbClr>
                </a:solidFill>
                <a:effectLst/>
                <a:uLnTx/>
                <a:uFillTx/>
                <a:latin typeface="Calibri" panose="020F0502020204030204"/>
                <a:ea typeface="メイリオ" panose="020B0604030504040204" pitchFamily="50" charset="-128"/>
                <a:cs typeface="+mn-cs"/>
              </a:rPr>
              <a:t>発達のバランスがいい人なんているの</a:t>
            </a:r>
            <a:endParaRPr kumimoji="1" lang="ja-JP" altLang="en-US" sz="1800" b="1" i="0" u="none" strike="noStrike" kern="1200" cap="none" spc="0" normalizeH="0" baseline="0" noProof="0" dirty="0">
              <a:ln>
                <a:noFill/>
              </a:ln>
              <a:solidFill>
                <a:srgbClr val="00B900">
                  <a:lumMod val="75000"/>
                </a:srgbClr>
              </a:solidFill>
              <a:effectLst/>
              <a:uLnTx/>
              <a:uFillTx/>
              <a:latin typeface="Calibri" panose="020F0502020204030204"/>
              <a:ea typeface="メイリオ" panose="020B0604030504040204" pitchFamily="50" charset="-128"/>
              <a:cs typeface="+mn-cs"/>
            </a:endParaRPr>
          </a:p>
        </p:txBody>
      </p:sp>
      <p:sp>
        <p:nvSpPr>
          <p:cNvPr id="9" name="四角形: 角を丸くする 8">
            <a:extLst>
              <a:ext uri="{FF2B5EF4-FFF2-40B4-BE49-F238E27FC236}">
                <a16:creationId xmlns:a16="http://schemas.microsoft.com/office/drawing/2014/main" id="{6B25A697-17D4-4D52-93AC-4ADEF040B686}"/>
              </a:ext>
            </a:extLst>
          </p:cNvPr>
          <p:cNvSpPr/>
          <p:nvPr/>
        </p:nvSpPr>
        <p:spPr>
          <a:xfrm>
            <a:off x="5971292" y="5398273"/>
            <a:ext cx="3418318" cy="780729"/>
          </a:xfrm>
          <a:prstGeom prst="roundRect">
            <a:avLst/>
          </a:prstGeom>
          <a:solidFill>
            <a:schemeClr val="accent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B900">
                    <a:lumMod val="75000"/>
                  </a:srgbClr>
                </a:solidFill>
                <a:effectLst/>
                <a:uLnTx/>
                <a:uFillTx/>
                <a:latin typeface="Calibri" panose="020F0502020204030204"/>
                <a:ea typeface="メイリオ" panose="020B0604030504040204" pitchFamily="50" charset="-128"/>
                <a:cs typeface="+mn-cs"/>
              </a:rPr>
              <a:t>こんなものは皆性格レベルでしょう</a:t>
            </a:r>
          </a:p>
        </p:txBody>
      </p:sp>
      <p:sp>
        <p:nvSpPr>
          <p:cNvPr id="10" name="テキスト ボックス 9">
            <a:extLst>
              <a:ext uri="{FF2B5EF4-FFF2-40B4-BE49-F238E27FC236}">
                <a16:creationId xmlns:a16="http://schemas.microsoft.com/office/drawing/2014/main" id="{8133908D-E6B0-454E-8E77-48228073443D}"/>
              </a:ext>
            </a:extLst>
          </p:cNvPr>
          <p:cNvSpPr txBox="1"/>
          <p:nvPr/>
        </p:nvSpPr>
        <p:spPr>
          <a:xfrm>
            <a:off x="2194629" y="6288312"/>
            <a:ext cx="75533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rPr>
              <a:t>どちらも正解でしょうし、みんな苦労しているんでしょう</a:t>
            </a:r>
            <a:r>
              <a:rPr kumimoji="1" lang="ja-JP" altLang="en-US" sz="2000" b="1"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rPr>
              <a:t>。</a:t>
            </a:r>
          </a:p>
        </p:txBody>
      </p:sp>
      <p:sp>
        <p:nvSpPr>
          <p:cNvPr id="11" name="テキスト ボックス 10">
            <a:extLst>
              <a:ext uri="{FF2B5EF4-FFF2-40B4-BE49-F238E27FC236}">
                <a16:creationId xmlns:a16="http://schemas.microsoft.com/office/drawing/2014/main" id="{BAF8F49C-4940-BE1C-F54E-0CF93A834229}"/>
              </a:ext>
            </a:extLst>
          </p:cNvPr>
          <p:cNvSpPr txBox="1"/>
          <p:nvPr/>
        </p:nvSpPr>
        <p:spPr>
          <a:xfrm>
            <a:off x="918225" y="113842"/>
            <a:ext cx="3529012" cy="523220"/>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rPr>
              <a:t>診断閾値下の</a:t>
            </a:r>
            <a:r>
              <a:rPr kumimoji="1" lang="en-US" altLang="ja-JP" sz="2800" b="1"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rPr>
              <a:t>AS</a:t>
            </a:r>
            <a:r>
              <a:rPr kumimoji="1" lang="ja-JP" altLang="en-US" sz="2800" b="1" i="0" u="none" strike="noStrike" kern="1200" cap="none" spc="0" normalizeH="0" baseline="0" noProof="0" dirty="0">
                <a:ln>
                  <a:noFill/>
                </a:ln>
                <a:solidFill>
                  <a:srgbClr val="000000"/>
                </a:solidFill>
                <a:effectLst/>
                <a:uLnTx/>
                <a:uFillTx/>
                <a:latin typeface="Calibri" panose="020F0502020204030204"/>
                <a:ea typeface="メイリオ" panose="020B0604030504040204" pitchFamily="50" charset="-128"/>
                <a:cs typeface="+mn-cs"/>
              </a:rPr>
              <a:t>傾向</a:t>
            </a:r>
          </a:p>
        </p:txBody>
      </p:sp>
    </p:spTree>
    <p:extLst>
      <p:ext uri="{BB962C8B-B14F-4D97-AF65-F5344CB8AC3E}">
        <p14:creationId xmlns:p14="http://schemas.microsoft.com/office/powerpoint/2010/main" val="30543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8CE49EB-6CAF-4479-B93F-85773D92A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 name="図 5">
            <a:extLst>
              <a:ext uri="{FF2B5EF4-FFF2-40B4-BE49-F238E27FC236}">
                <a16:creationId xmlns:a16="http://schemas.microsoft.com/office/drawing/2014/main" id="{DA1EDBF1-8090-8ED4-E819-C5DD9C276848}"/>
              </a:ext>
            </a:extLst>
          </p:cNvPr>
          <p:cNvPicPr>
            <a:picLocks noChangeAspect="1"/>
          </p:cNvPicPr>
          <p:nvPr/>
        </p:nvPicPr>
        <p:blipFill>
          <a:blip r:embed="rId2"/>
          <a:srcRect l="12279"/>
          <a:stretch/>
        </p:blipFill>
        <p:spPr>
          <a:xfrm>
            <a:off x="321733" y="321733"/>
            <a:ext cx="2161630" cy="2464210"/>
          </a:xfrm>
          <a:prstGeom prst="rect">
            <a:avLst/>
          </a:prstGeom>
        </p:spPr>
      </p:pic>
      <p:pic>
        <p:nvPicPr>
          <p:cNvPr id="3" name="図 2" descr="図形 が含まれている画像&#10;&#10;自動的に生成された説明">
            <a:extLst>
              <a:ext uri="{FF2B5EF4-FFF2-40B4-BE49-F238E27FC236}">
                <a16:creationId xmlns:a16="http://schemas.microsoft.com/office/drawing/2014/main" id="{1698B264-7E10-12F7-2AB5-21A7975BDF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181"/>
          <a:stretch/>
        </p:blipFill>
        <p:spPr>
          <a:xfrm>
            <a:off x="2675889" y="321730"/>
            <a:ext cx="2052924" cy="2464210"/>
          </a:xfrm>
          <a:prstGeom prst="rect">
            <a:avLst/>
          </a:prstGeom>
        </p:spPr>
      </p:pic>
      <p:pic>
        <p:nvPicPr>
          <p:cNvPr id="1026" name="Picture 2">
            <a:extLst>
              <a:ext uri="{FF2B5EF4-FFF2-40B4-BE49-F238E27FC236}">
                <a16:creationId xmlns:a16="http://schemas.microsoft.com/office/drawing/2014/main" id="{AE2DC851-D931-9CBE-84C7-61DA009034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91" b="-1"/>
          <a:stretch/>
        </p:blipFill>
        <p:spPr bwMode="auto">
          <a:xfrm>
            <a:off x="321733" y="2957666"/>
            <a:ext cx="4407080" cy="3343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D9D7125-68A9-1FF4-7B41-C2EE5C583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834" r="1" b="1"/>
          <a:stretch/>
        </p:blipFill>
        <p:spPr bwMode="auto">
          <a:xfrm>
            <a:off x="4921339" y="355218"/>
            <a:ext cx="6948927" cy="597907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B947BA65-EFE1-9E85-4F43-CAB549F8BABB}"/>
              </a:ext>
            </a:extLst>
          </p:cNvPr>
          <p:cNvSpPr/>
          <p:nvPr/>
        </p:nvSpPr>
        <p:spPr>
          <a:xfrm>
            <a:off x="1394232" y="4820276"/>
            <a:ext cx="9403536"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AR P花文字梅U04" panose="03000A00000000000000" pitchFamily="66" charset="-128"/>
                <a:ea typeface="AR P花文字梅U04" panose="03000A00000000000000" pitchFamily="66" charset="-128"/>
              </a:rPr>
              <a:t>リラックスして参加してください</a:t>
            </a:r>
          </a:p>
        </p:txBody>
      </p:sp>
      <mc:AlternateContent xmlns:mc="http://schemas.openxmlformats.org/markup-compatibility/2006">
        <mc:Choice xmlns:p14="http://schemas.microsoft.com/office/powerpoint/2010/main" Requires="p14">
          <p:contentPart p14:bwMode="auto" r:id="rId7">
            <p14:nvContentPartPr>
              <p14:cNvPr id="4" name="インク 3">
                <a:extLst>
                  <a:ext uri="{FF2B5EF4-FFF2-40B4-BE49-F238E27FC236}">
                    <a16:creationId xmlns:a16="http://schemas.microsoft.com/office/drawing/2014/main" id="{7D5FC091-7B19-2515-FF6E-C05C7FE774B1}"/>
                  </a:ext>
                </a:extLst>
              </p14:cNvPr>
              <p14:cNvContentPartPr/>
              <p14:nvPr/>
            </p14:nvContentPartPr>
            <p14:xfrm>
              <a:off x="1307880" y="6499080"/>
              <a:ext cx="11160" cy="390960"/>
            </p14:xfrm>
          </p:contentPart>
        </mc:Choice>
        <mc:Fallback>
          <p:pic>
            <p:nvPicPr>
              <p:cNvPr id="4" name="インク 3">
                <a:extLst>
                  <a:ext uri="{FF2B5EF4-FFF2-40B4-BE49-F238E27FC236}">
                    <a16:creationId xmlns:a16="http://schemas.microsoft.com/office/drawing/2014/main" id="{7D5FC091-7B19-2515-FF6E-C05C7FE774B1}"/>
                  </a:ext>
                </a:extLst>
              </p:cNvPr>
              <p:cNvPicPr/>
              <p:nvPr/>
            </p:nvPicPr>
            <p:blipFill>
              <a:blip r:embed="rId8"/>
              <a:stretch>
                <a:fillRect/>
              </a:stretch>
            </p:blipFill>
            <p:spPr>
              <a:xfrm>
                <a:off x="1298520" y="6489720"/>
                <a:ext cx="29880" cy="409680"/>
              </a:xfrm>
              <a:prstGeom prst="rect">
                <a:avLst/>
              </a:prstGeom>
            </p:spPr>
          </p:pic>
        </mc:Fallback>
      </mc:AlternateContent>
    </p:spTree>
    <p:extLst>
      <p:ext uri="{BB962C8B-B14F-4D97-AF65-F5344CB8AC3E}">
        <p14:creationId xmlns:p14="http://schemas.microsoft.com/office/powerpoint/2010/main" val="975726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437E8-6A6C-4351-A3C9-0D24B559F383}"/>
              </a:ext>
            </a:extLst>
          </p:cNvPr>
          <p:cNvSpPr>
            <a:spLocks noGrp="1"/>
          </p:cNvSpPr>
          <p:nvPr>
            <p:ph type="title"/>
          </p:nvPr>
        </p:nvSpPr>
        <p:spPr>
          <a:xfrm>
            <a:off x="334804" y="347718"/>
            <a:ext cx="10862269" cy="414028"/>
          </a:xfrm>
          <a:solidFill>
            <a:srgbClr val="FFFF00"/>
          </a:solidFill>
        </p:spPr>
        <p:txBody>
          <a:bodyPr>
            <a:noAutofit/>
          </a:bodyPr>
          <a:lstStyle/>
          <a:p>
            <a:r>
              <a:rPr kumimoji="1" lang="ja-JP" altLang="en-US" sz="2800" dirty="0"/>
              <a:t>今まで単なる性格だと思っていたが</a:t>
            </a:r>
            <a:r>
              <a:rPr lang="ja-JP" altLang="en-US" sz="2800" dirty="0"/>
              <a:t>、意外と裏に発達のアンバランスが</a:t>
            </a:r>
            <a:endParaRPr kumimoji="1" lang="ja-JP" altLang="en-US" sz="2800" dirty="0"/>
          </a:p>
        </p:txBody>
      </p:sp>
      <p:sp>
        <p:nvSpPr>
          <p:cNvPr id="7" name="フローチャート: 代替処理 6">
            <a:extLst>
              <a:ext uri="{FF2B5EF4-FFF2-40B4-BE49-F238E27FC236}">
                <a16:creationId xmlns:a16="http://schemas.microsoft.com/office/drawing/2014/main" id="{633396F7-EFA0-468C-9090-84C1919D5F15}"/>
              </a:ext>
            </a:extLst>
          </p:cNvPr>
          <p:cNvSpPr/>
          <p:nvPr/>
        </p:nvSpPr>
        <p:spPr>
          <a:xfrm>
            <a:off x="3190067" y="1358130"/>
            <a:ext cx="3741838" cy="696409"/>
          </a:xfrm>
          <a:prstGeom prst="flowChartAlternateProcess">
            <a:avLst/>
          </a:prstGeom>
          <a:ln w="19050">
            <a:solidFill>
              <a:srgbClr val="00B05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人見知りがない、誰とでも遊べる</a:t>
            </a:r>
            <a:br>
              <a:rPr kumimoji="1" lang="en-US" altLang="ja-JP"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b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切り替えもよく周囲から好かれる</a:t>
            </a:r>
          </a:p>
        </p:txBody>
      </p:sp>
      <p:sp>
        <p:nvSpPr>
          <p:cNvPr id="8" name="フローチャート: 代替処理 7">
            <a:extLst>
              <a:ext uri="{FF2B5EF4-FFF2-40B4-BE49-F238E27FC236}">
                <a16:creationId xmlns:a16="http://schemas.microsoft.com/office/drawing/2014/main" id="{83609592-2293-4C19-8979-1E7C4648C802}"/>
              </a:ext>
            </a:extLst>
          </p:cNvPr>
          <p:cNvSpPr/>
          <p:nvPr/>
        </p:nvSpPr>
        <p:spPr>
          <a:xfrm>
            <a:off x="7605248" y="2864511"/>
            <a:ext cx="4121175" cy="680816"/>
          </a:xfrm>
          <a:prstGeom prst="flowChartAlternateProcess">
            <a:avLst/>
          </a:prstGeom>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やさしく人畜無害に見えるが、それはつまり本当の情がわいていず冷たい</a:t>
            </a:r>
          </a:p>
        </p:txBody>
      </p:sp>
      <p:sp>
        <p:nvSpPr>
          <p:cNvPr id="11" name="フローチャート: 代替処理 10">
            <a:extLst>
              <a:ext uri="{FF2B5EF4-FFF2-40B4-BE49-F238E27FC236}">
                <a16:creationId xmlns:a16="http://schemas.microsoft.com/office/drawing/2014/main" id="{F7E9A7F5-30D4-4AE1-A0BD-56750F8B3476}"/>
              </a:ext>
            </a:extLst>
          </p:cNvPr>
          <p:cNvSpPr/>
          <p:nvPr/>
        </p:nvSpPr>
        <p:spPr>
          <a:xfrm>
            <a:off x="3211260" y="5214564"/>
            <a:ext cx="3724111" cy="678722"/>
          </a:xfrm>
          <a:prstGeom prst="flowChartAlternateProcess">
            <a:avLst/>
          </a:prstGeom>
          <a:ln w="19050">
            <a:solidFill>
              <a:srgbClr val="00B05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様々なグッズを集める。こだわりのあるもの選び</a:t>
            </a:r>
          </a:p>
        </p:txBody>
      </p:sp>
      <p:sp>
        <p:nvSpPr>
          <p:cNvPr id="12" name="フローチャート: 代替処理 11">
            <a:extLst>
              <a:ext uri="{FF2B5EF4-FFF2-40B4-BE49-F238E27FC236}">
                <a16:creationId xmlns:a16="http://schemas.microsoft.com/office/drawing/2014/main" id="{F2EDD091-5231-4C59-9E74-4C3BF55AA3D9}"/>
              </a:ext>
            </a:extLst>
          </p:cNvPr>
          <p:cNvSpPr/>
          <p:nvPr/>
        </p:nvSpPr>
        <p:spPr>
          <a:xfrm>
            <a:off x="7605249" y="5139712"/>
            <a:ext cx="4121175" cy="707429"/>
          </a:xfrm>
          <a:prstGeom prst="flowChartAlternateProcess">
            <a:avLst/>
          </a:prstGeom>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理屈っぽくて、本をよく読んでいる博学であるが、それをひけらかす</a:t>
            </a:r>
          </a:p>
        </p:txBody>
      </p:sp>
      <p:sp>
        <p:nvSpPr>
          <p:cNvPr id="14" name="フローチャート: 代替処理 13">
            <a:extLst>
              <a:ext uri="{FF2B5EF4-FFF2-40B4-BE49-F238E27FC236}">
                <a16:creationId xmlns:a16="http://schemas.microsoft.com/office/drawing/2014/main" id="{D2B77C75-596E-4F7D-A049-6165B6058366}"/>
              </a:ext>
            </a:extLst>
          </p:cNvPr>
          <p:cNvSpPr/>
          <p:nvPr/>
        </p:nvSpPr>
        <p:spPr>
          <a:xfrm>
            <a:off x="3190067" y="2905856"/>
            <a:ext cx="3741838" cy="660190"/>
          </a:xfrm>
          <a:prstGeom prst="flowChartAlternateProcess">
            <a:avLst/>
          </a:prstGeom>
          <a:ln w="19050">
            <a:solidFill>
              <a:srgbClr val="00B05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人と争わず優しく公平。怒るということがめったにない</a:t>
            </a:r>
          </a:p>
        </p:txBody>
      </p:sp>
      <p:sp>
        <p:nvSpPr>
          <p:cNvPr id="15" name="フローチャート: 代替処理 14">
            <a:extLst>
              <a:ext uri="{FF2B5EF4-FFF2-40B4-BE49-F238E27FC236}">
                <a16:creationId xmlns:a16="http://schemas.microsoft.com/office/drawing/2014/main" id="{7B27D8F0-8D1E-4359-A27B-15D22BE00774}"/>
              </a:ext>
            </a:extLst>
          </p:cNvPr>
          <p:cNvSpPr/>
          <p:nvPr/>
        </p:nvSpPr>
        <p:spPr>
          <a:xfrm>
            <a:off x="3190067" y="2132843"/>
            <a:ext cx="3741838" cy="696409"/>
          </a:xfrm>
          <a:prstGeom prst="flowChartAlternateProcess">
            <a:avLst/>
          </a:prstGeom>
          <a:ln w="19050">
            <a:solidFill>
              <a:srgbClr val="00B05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周囲の雰囲気が見えず、天然と言われるが悪気無さで許される</a:t>
            </a:r>
          </a:p>
        </p:txBody>
      </p:sp>
      <p:sp>
        <p:nvSpPr>
          <p:cNvPr id="16" name="フローチャート: 代替処理 15">
            <a:extLst>
              <a:ext uri="{FF2B5EF4-FFF2-40B4-BE49-F238E27FC236}">
                <a16:creationId xmlns:a16="http://schemas.microsoft.com/office/drawing/2014/main" id="{C2DE8543-5749-4FA2-8B17-5A27F4354A52}"/>
              </a:ext>
            </a:extLst>
          </p:cNvPr>
          <p:cNvSpPr/>
          <p:nvPr/>
        </p:nvSpPr>
        <p:spPr>
          <a:xfrm>
            <a:off x="3190067" y="4444262"/>
            <a:ext cx="3777292" cy="660191"/>
          </a:xfrm>
          <a:prstGeom prst="flowChartAlternateProcess">
            <a:avLst/>
          </a:prstGeom>
          <a:ln w="19050">
            <a:solidFill>
              <a:srgbClr val="00B05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いろいろな判断がクリアで、周囲から一目置かれる</a:t>
            </a:r>
          </a:p>
        </p:txBody>
      </p:sp>
      <p:sp>
        <p:nvSpPr>
          <p:cNvPr id="18" name="フローチャート: 代替処理 17">
            <a:extLst>
              <a:ext uri="{FF2B5EF4-FFF2-40B4-BE49-F238E27FC236}">
                <a16:creationId xmlns:a16="http://schemas.microsoft.com/office/drawing/2014/main" id="{BEF60474-4A91-438F-8CAE-422D2AD7BF48}"/>
              </a:ext>
            </a:extLst>
          </p:cNvPr>
          <p:cNvSpPr/>
          <p:nvPr/>
        </p:nvSpPr>
        <p:spPr>
          <a:xfrm>
            <a:off x="7620330" y="4381735"/>
            <a:ext cx="4121175" cy="671259"/>
          </a:xfrm>
          <a:prstGeom prst="flowChartAlternateProcess">
            <a:avLst/>
          </a:prstGeom>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白黒はっきりしているが、感情の機微はわからず、避けられやすい</a:t>
            </a:r>
          </a:p>
        </p:txBody>
      </p:sp>
      <p:sp>
        <p:nvSpPr>
          <p:cNvPr id="24" name="フローチャート: 代替処理 23">
            <a:extLst>
              <a:ext uri="{FF2B5EF4-FFF2-40B4-BE49-F238E27FC236}">
                <a16:creationId xmlns:a16="http://schemas.microsoft.com/office/drawing/2014/main" id="{3BA50953-4C98-4B9F-9EA0-DA89EC98345B}"/>
              </a:ext>
            </a:extLst>
          </p:cNvPr>
          <p:cNvSpPr/>
          <p:nvPr/>
        </p:nvSpPr>
        <p:spPr>
          <a:xfrm>
            <a:off x="3210443" y="3652764"/>
            <a:ext cx="3741838" cy="704780"/>
          </a:xfrm>
          <a:prstGeom prst="flowChartAlternateProcess">
            <a:avLst/>
          </a:prstGeom>
          <a:ln w="19050">
            <a:solidFill>
              <a:srgbClr val="00B05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新しい発想が湧き、既成の概念にとらわれずおもしろい</a:t>
            </a:r>
          </a:p>
        </p:txBody>
      </p:sp>
      <p:sp>
        <p:nvSpPr>
          <p:cNvPr id="26" name="フローチャート: 代替処理 25">
            <a:extLst>
              <a:ext uri="{FF2B5EF4-FFF2-40B4-BE49-F238E27FC236}">
                <a16:creationId xmlns:a16="http://schemas.microsoft.com/office/drawing/2014/main" id="{33DF5528-2A19-47B7-B151-28ABF1CDD349}"/>
              </a:ext>
            </a:extLst>
          </p:cNvPr>
          <p:cNvSpPr/>
          <p:nvPr/>
        </p:nvSpPr>
        <p:spPr>
          <a:xfrm>
            <a:off x="3195365" y="5969890"/>
            <a:ext cx="3741838" cy="678722"/>
          </a:xfrm>
          <a:prstGeom prst="flowChartAlternateProcess">
            <a:avLst/>
          </a:prstGeom>
          <a:ln w="19050">
            <a:solidFill>
              <a:srgbClr val="00B05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新しいことをすることに抵抗がない。腰が軽い</a:t>
            </a:r>
          </a:p>
        </p:txBody>
      </p:sp>
      <p:sp>
        <p:nvSpPr>
          <p:cNvPr id="27" name="フローチャート: 代替処理 26">
            <a:extLst>
              <a:ext uri="{FF2B5EF4-FFF2-40B4-BE49-F238E27FC236}">
                <a16:creationId xmlns:a16="http://schemas.microsoft.com/office/drawing/2014/main" id="{604459F5-FEEB-4425-879D-8223A64A05AD}"/>
              </a:ext>
            </a:extLst>
          </p:cNvPr>
          <p:cNvSpPr/>
          <p:nvPr/>
        </p:nvSpPr>
        <p:spPr>
          <a:xfrm>
            <a:off x="7605248" y="3615439"/>
            <a:ext cx="4121175" cy="671259"/>
          </a:xfrm>
          <a:prstGeom prst="flowChartAlternateProcess">
            <a:avLst/>
          </a:prstGeom>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発想が飛んでしまい、よくわからない議論がぶち壊されることたびたび</a:t>
            </a:r>
          </a:p>
        </p:txBody>
      </p:sp>
      <p:sp>
        <p:nvSpPr>
          <p:cNvPr id="28" name="フローチャート: 代替処理 27">
            <a:extLst>
              <a:ext uri="{FF2B5EF4-FFF2-40B4-BE49-F238E27FC236}">
                <a16:creationId xmlns:a16="http://schemas.microsoft.com/office/drawing/2014/main" id="{E8294ED6-7372-4D00-8458-7FEE5F222193}"/>
              </a:ext>
            </a:extLst>
          </p:cNvPr>
          <p:cNvSpPr/>
          <p:nvPr/>
        </p:nvSpPr>
        <p:spPr>
          <a:xfrm>
            <a:off x="7620330" y="2128667"/>
            <a:ext cx="4121175" cy="673531"/>
          </a:xfrm>
          <a:prstGeom prst="flowChartAlternateProcess">
            <a:avLst/>
          </a:prstGeom>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周囲の雰囲気が見えず、一方的となり、周囲から嫌われる</a:t>
            </a:r>
          </a:p>
        </p:txBody>
      </p:sp>
      <p:sp>
        <p:nvSpPr>
          <p:cNvPr id="29" name="スクロール: 横 28">
            <a:extLst>
              <a:ext uri="{FF2B5EF4-FFF2-40B4-BE49-F238E27FC236}">
                <a16:creationId xmlns:a16="http://schemas.microsoft.com/office/drawing/2014/main" id="{4DC52956-7E37-4FFA-B3A9-5AF5022D5947}"/>
              </a:ext>
            </a:extLst>
          </p:cNvPr>
          <p:cNvSpPr/>
          <p:nvPr/>
        </p:nvSpPr>
        <p:spPr>
          <a:xfrm>
            <a:off x="313375" y="1512091"/>
            <a:ext cx="2561270" cy="2336640"/>
          </a:xfrm>
          <a:prstGeom prst="horizontalScroll">
            <a:avLst/>
          </a:prstGeom>
          <a:solidFill>
            <a:schemeClr val="accent6">
              <a:lumMod val="20000"/>
              <a:lumOff val="80000"/>
            </a:schemeClr>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1" i="0" u="none" strike="noStrike" kern="1200" cap="none" spc="0" normalizeH="0" baseline="0" noProof="0" dirty="0">
                <a:ln>
                  <a:noFill/>
                </a:ln>
                <a:solidFill>
                  <a:srgbClr val="FF0000"/>
                </a:solidFill>
                <a:effectLst/>
                <a:uLnTx/>
                <a:uFillTx/>
                <a:latin typeface="ＭＳ Ｐゴシック"/>
                <a:ea typeface="ＭＳ Ｐゴシック"/>
                <a:cs typeface="+mn-cs"/>
              </a:rPr>
              <a:t>プラスもマイナスもあるが、あまり表には見えなくても混在していることが多い</a:t>
            </a:r>
          </a:p>
        </p:txBody>
      </p:sp>
      <p:sp>
        <p:nvSpPr>
          <p:cNvPr id="30" name="スクロール: 横 29">
            <a:extLst>
              <a:ext uri="{FF2B5EF4-FFF2-40B4-BE49-F238E27FC236}">
                <a16:creationId xmlns:a16="http://schemas.microsoft.com/office/drawing/2014/main" id="{F83DA138-1FDC-4FE8-A3C7-315710AB28DD}"/>
              </a:ext>
            </a:extLst>
          </p:cNvPr>
          <p:cNvSpPr/>
          <p:nvPr/>
        </p:nvSpPr>
        <p:spPr>
          <a:xfrm>
            <a:off x="334804" y="4218192"/>
            <a:ext cx="2558466" cy="2077930"/>
          </a:xfrm>
          <a:prstGeom prst="horizontalScroll">
            <a:avLst/>
          </a:prstGeom>
          <a:solidFill>
            <a:schemeClr val="accent6">
              <a:lumMod val="20000"/>
              <a:lumOff val="80000"/>
            </a:schemeClr>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900" b="1" i="0" u="none" strike="noStrike" kern="1200" cap="none" spc="0" normalizeH="0" baseline="0" noProof="0" dirty="0">
                <a:ln>
                  <a:noFill/>
                </a:ln>
                <a:solidFill>
                  <a:srgbClr val="FF0000"/>
                </a:solidFill>
                <a:effectLst/>
                <a:uLnTx/>
                <a:uFillTx/>
                <a:latin typeface="ＭＳ Ｐゴシック"/>
                <a:ea typeface="ＭＳ Ｐゴシック"/>
                <a:cs typeface="+mn-cs"/>
              </a:rPr>
              <a:t>こういった特徴の裏に、不安の大きさが隠れている。それを同定しておくことが大事</a:t>
            </a:r>
          </a:p>
        </p:txBody>
      </p:sp>
      <p:sp>
        <p:nvSpPr>
          <p:cNvPr id="20" name="フローチャート: 代替処理 19">
            <a:extLst>
              <a:ext uri="{FF2B5EF4-FFF2-40B4-BE49-F238E27FC236}">
                <a16:creationId xmlns:a16="http://schemas.microsoft.com/office/drawing/2014/main" id="{42C87934-D2D2-E9FD-44CB-B832E1C5F486}"/>
              </a:ext>
            </a:extLst>
          </p:cNvPr>
          <p:cNvSpPr/>
          <p:nvPr/>
        </p:nvSpPr>
        <p:spPr>
          <a:xfrm>
            <a:off x="7605248" y="1344500"/>
            <a:ext cx="4121175" cy="710039"/>
          </a:xfrm>
          <a:prstGeom prst="flowChartAlternateProcess">
            <a:avLst/>
          </a:prstGeom>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誰とも深まらず、人と深くつながった信頼関係を築けない</a:t>
            </a:r>
          </a:p>
        </p:txBody>
      </p:sp>
      <p:sp>
        <p:nvSpPr>
          <p:cNvPr id="3" name="テキスト ボックス 2">
            <a:extLst>
              <a:ext uri="{FF2B5EF4-FFF2-40B4-BE49-F238E27FC236}">
                <a16:creationId xmlns:a16="http://schemas.microsoft.com/office/drawing/2014/main" id="{DB4E592A-07EB-F6C3-BF33-FA9CFC59F3A3}"/>
              </a:ext>
            </a:extLst>
          </p:cNvPr>
          <p:cNvSpPr txBox="1"/>
          <p:nvPr/>
        </p:nvSpPr>
        <p:spPr>
          <a:xfrm>
            <a:off x="3717890" y="844062"/>
            <a:ext cx="252213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highlight>
                  <a:srgbClr val="9ED3D7"/>
                </a:highlight>
                <a:uLnTx/>
                <a:uFillTx/>
                <a:latin typeface="Times" charset="0"/>
                <a:ea typeface="Osaka" charset="-128"/>
                <a:cs typeface="+mn-cs"/>
              </a:rPr>
              <a:t>いい面が見える</a:t>
            </a:r>
          </a:p>
        </p:txBody>
      </p:sp>
      <p:sp>
        <p:nvSpPr>
          <p:cNvPr id="5" name="テキスト ボックス 4">
            <a:extLst>
              <a:ext uri="{FF2B5EF4-FFF2-40B4-BE49-F238E27FC236}">
                <a16:creationId xmlns:a16="http://schemas.microsoft.com/office/drawing/2014/main" id="{F3A5AA8A-57CF-E127-8737-C79F596AD0C8}"/>
              </a:ext>
            </a:extLst>
          </p:cNvPr>
          <p:cNvSpPr txBox="1"/>
          <p:nvPr/>
        </p:nvSpPr>
        <p:spPr>
          <a:xfrm>
            <a:off x="8018585" y="844062"/>
            <a:ext cx="2713056"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highlight>
                  <a:srgbClr val="FDC7FC"/>
                </a:highlight>
                <a:uLnTx/>
                <a:uFillTx/>
                <a:latin typeface="Times" charset="0"/>
                <a:ea typeface="Osaka" charset="-128"/>
                <a:cs typeface="+mn-cs"/>
              </a:rPr>
              <a:t>悪い側面が見える</a:t>
            </a:r>
          </a:p>
        </p:txBody>
      </p:sp>
      <p:sp>
        <p:nvSpPr>
          <p:cNvPr id="6" name="矢印: 左右 5">
            <a:extLst>
              <a:ext uri="{FF2B5EF4-FFF2-40B4-BE49-F238E27FC236}">
                <a16:creationId xmlns:a16="http://schemas.microsoft.com/office/drawing/2014/main" id="{26E5F397-8476-2601-307F-A1268DB81096}"/>
              </a:ext>
            </a:extLst>
          </p:cNvPr>
          <p:cNvSpPr/>
          <p:nvPr/>
        </p:nvSpPr>
        <p:spPr>
          <a:xfrm>
            <a:off x="7013021" y="1654277"/>
            <a:ext cx="511112" cy="1795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25" name="矢印: 左右 24">
            <a:extLst>
              <a:ext uri="{FF2B5EF4-FFF2-40B4-BE49-F238E27FC236}">
                <a16:creationId xmlns:a16="http://schemas.microsoft.com/office/drawing/2014/main" id="{B0B40F9C-C06E-ABF1-BE58-FC9019B1F887}"/>
              </a:ext>
            </a:extLst>
          </p:cNvPr>
          <p:cNvSpPr/>
          <p:nvPr/>
        </p:nvSpPr>
        <p:spPr>
          <a:xfrm>
            <a:off x="7013021" y="2462732"/>
            <a:ext cx="511112" cy="1795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31" name="矢印: 左右 30">
            <a:extLst>
              <a:ext uri="{FF2B5EF4-FFF2-40B4-BE49-F238E27FC236}">
                <a16:creationId xmlns:a16="http://schemas.microsoft.com/office/drawing/2014/main" id="{F85FEB3B-BD61-737F-C0D3-D9F20F6AA553}"/>
              </a:ext>
            </a:extLst>
          </p:cNvPr>
          <p:cNvSpPr/>
          <p:nvPr/>
        </p:nvSpPr>
        <p:spPr>
          <a:xfrm>
            <a:off x="7038288" y="3186294"/>
            <a:ext cx="511112" cy="1795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32" name="矢印: 左右 31">
            <a:extLst>
              <a:ext uri="{FF2B5EF4-FFF2-40B4-BE49-F238E27FC236}">
                <a16:creationId xmlns:a16="http://schemas.microsoft.com/office/drawing/2014/main" id="{07034545-B54E-A9DF-C7FF-B1C2CE0D0EE1}"/>
              </a:ext>
            </a:extLst>
          </p:cNvPr>
          <p:cNvSpPr/>
          <p:nvPr/>
        </p:nvSpPr>
        <p:spPr>
          <a:xfrm>
            <a:off x="7013021" y="3980006"/>
            <a:ext cx="511112" cy="1795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33" name="矢印: 左右 32">
            <a:extLst>
              <a:ext uri="{FF2B5EF4-FFF2-40B4-BE49-F238E27FC236}">
                <a16:creationId xmlns:a16="http://schemas.microsoft.com/office/drawing/2014/main" id="{2DC24120-C382-25CE-998B-BA8F0E1C079C}"/>
              </a:ext>
            </a:extLst>
          </p:cNvPr>
          <p:cNvSpPr/>
          <p:nvPr/>
        </p:nvSpPr>
        <p:spPr>
          <a:xfrm>
            <a:off x="7038288" y="4717364"/>
            <a:ext cx="511112" cy="1795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35" name="矢印: 左右 34">
            <a:extLst>
              <a:ext uri="{FF2B5EF4-FFF2-40B4-BE49-F238E27FC236}">
                <a16:creationId xmlns:a16="http://schemas.microsoft.com/office/drawing/2014/main" id="{9095D7E1-3470-D1A9-BD31-15C1B781E4C5}"/>
              </a:ext>
            </a:extLst>
          </p:cNvPr>
          <p:cNvSpPr/>
          <p:nvPr/>
        </p:nvSpPr>
        <p:spPr>
          <a:xfrm>
            <a:off x="7013021" y="5464163"/>
            <a:ext cx="511112" cy="1795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36" name="矢印: 左右 35">
            <a:extLst>
              <a:ext uri="{FF2B5EF4-FFF2-40B4-BE49-F238E27FC236}">
                <a16:creationId xmlns:a16="http://schemas.microsoft.com/office/drawing/2014/main" id="{9BF6CB6D-349E-2EE8-8CBB-87CB5386E5D0}"/>
              </a:ext>
            </a:extLst>
          </p:cNvPr>
          <p:cNvSpPr/>
          <p:nvPr/>
        </p:nvSpPr>
        <p:spPr>
          <a:xfrm>
            <a:off x="7013021" y="6181889"/>
            <a:ext cx="511112" cy="179523"/>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4" name="スライド番号プレースホルダー 3">
            <a:extLst>
              <a:ext uri="{FF2B5EF4-FFF2-40B4-BE49-F238E27FC236}">
                <a16:creationId xmlns:a16="http://schemas.microsoft.com/office/drawing/2014/main" id="{E521F04B-89B6-6FEB-AA7B-6C21B17933F5}"/>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CF69F-0C4D-4493-80D5-6F8BC3B90E0D}" type="slidenum">
              <a:rPr kumimoji="1" lang="ja-JP" altLang="en-US" sz="2000" b="1" i="0" u="none" strike="noStrike" kern="1200" cap="none" spc="0" normalizeH="0" baseline="0" noProof="0" smtClean="0">
                <a:ln>
                  <a:noFill/>
                </a:ln>
                <a:solidFill>
                  <a:srgbClr val="4D4D4D"/>
                </a:solidFill>
                <a:effectLst>
                  <a:outerShdw blurRad="38100" dist="38100" dir="2700000" algn="tl">
                    <a:srgbClr val="C0C0C0"/>
                  </a:outerShdw>
                </a:effectLst>
                <a:uLnTx/>
                <a:uFillTx/>
                <a:latin typeface="Century Gothic" pitchFamily="34" charset="0"/>
                <a:ea typeface="Gulim"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2000" b="1" i="0" u="none" strike="noStrike" kern="1200" cap="none" spc="0" normalizeH="0" baseline="0" noProof="0">
              <a:ln>
                <a:noFill/>
              </a:ln>
              <a:solidFill>
                <a:srgbClr val="4D4D4D"/>
              </a:solidFill>
              <a:effectLst>
                <a:outerShdw blurRad="38100" dist="38100" dir="2700000" algn="tl">
                  <a:srgbClr val="C0C0C0"/>
                </a:outerShdw>
              </a:effectLst>
              <a:uLnTx/>
              <a:uFillTx/>
              <a:latin typeface="Century Gothic" pitchFamily="34" charset="0"/>
              <a:ea typeface="Gulim" pitchFamily="34" charset="-127"/>
              <a:cs typeface="+mn-cs"/>
            </a:endParaRPr>
          </a:p>
        </p:txBody>
      </p:sp>
      <p:sp>
        <p:nvSpPr>
          <p:cNvPr id="13" name="フローチャート: 代替処理 12">
            <a:extLst>
              <a:ext uri="{FF2B5EF4-FFF2-40B4-BE49-F238E27FC236}">
                <a16:creationId xmlns:a16="http://schemas.microsoft.com/office/drawing/2014/main" id="{6A1158A7-A91C-4BF1-924D-2DA20161CC15}"/>
              </a:ext>
            </a:extLst>
          </p:cNvPr>
          <p:cNvSpPr/>
          <p:nvPr/>
        </p:nvSpPr>
        <p:spPr>
          <a:xfrm>
            <a:off x="7605250" y="5917253"/>
            <a:ext cx="4180350" cy="776401"/>
          </a:xfrm>
          <a:prstGeom prst="flowChartAlternateProcess">
            <a:avLst/>
          </a:prstGeom>
          <a:ln w="19050">
            <a:solidFill>
              <a:srgbClr val="FF0000"/>
            </a:solidFill>
          </a:ln>
        </p:spPr>
        <p:style>
          <a:lnRef idx="1">
            <a:schemeClr val="accent5"/>
          </a:lnRef>
          <a:fillRef idx="2">
            <a:schemeClr val="accent5"/>
          </a:fillRef>
          <a:effectRef idx="1">
            <a:schemeClr val="accent5"/>
          </a:effectRef>
          <a:fontRef idx="minor">
            <a:schemeClr val="dk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変化を理解しておらず平気だが、見えるようになったときパニックに陥る</a:t>
            </a:r>
          </a:p>
        </p:txBody>
      </p:sp>
    </p:spTree>
    <p:extLst>
      <p:ext uri="{BB962C8B-B14F-4D97-AF65-F5344CB8AC3E}">
        <p14:creationId xmlns:p14="http://schemas.microsoft.com/office/powerpoint/2010/main" val="42575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817CBA0-7BBE-4B85-A7C9-933B6C668866}"/>
              </a:ext>
            </a:extLst>
          </p:cNvPr>
          <p:cNvSpPr txBox="1"/>
          <p:nvPr/>
        </p:nvSpPr>
        <p:spPr>
          <a:xfrm>
            <a:off x="1002888" y="378699"/>
            <a:ext cx="11090495" cy="584775"/>
          </a:xfrm>
          <a:prstGeom prst="rect">
            <a:avLst/>
          </a:prstGeom>
          <a:noFill/>
        </p:spPr>
        <p:txBody>
          <a:bodyPr wrap="square" rtlCol="0">
            <a:spAutoFit/>
          </a:bodyPr>
          <a:lstStyle/>
          <a:p>
            <a:r>
              <a:rPr kumimoji="1" lang="ja-JP" altLang="en-US" sz="3200" b="1" dirty="0">
                <a:highlight>
                  <a:srgbClr val="FFFF00"/>
                </a:highlight>
              </a:rPr>
              <a:t>成人の発達障害の臨床</a:t>
            </a:r>
            <a:r>
              <a:rPr kumimoji="1" lang="ja-JP" altLang="en-US" sz="3200" b="1" dirty="0"/>
              <a:t>　</a:t>
            </a:r>
            <a:r>
              <a:rPr kumimoji="1" lang="ja-JP" altLang="en-US" sz="2800" b="1" dirty="0"/>
              <a:t>幼児期、児童期から成人期について</a:t>
            </a:r>
            <a:endParaRPr kumimoji="1" lang="ja-JP" altLang="en-US" sz="3200" b="1" dirty="0"/>
          </a:p>
        </p:txBody>
      </p:sp>
      <p:sp>
        <p:nvSpPr>
          <p:cNvPr id="3" name="テキスト ボックス 2">
            <a:extLst>
              <a:ext uri="{FF2B5EF4-FFF2-40B4-BE49-F238E27FC236}">
                <a16:creationId xmlns:a16="http://schemas.microsoft.com/office/drawing/2014/main" id="{54A96095-ABB7-47E1-B7E9-67DC5D9B7543}"/>
              </a:ext>
            </a:extLst>
          </p:cNvPr>
          <p:cNvSpPr txBox="1"/>
          <p:nvPr/>
        </p:nvSpPr>
        <p:spPr>
          <a:xfrm>
            <a:off x="1002888" y="1086585"/>
            <a:ext cx="10836413" cy="3108543"/>
          </a:xfrm>
          <a:prstGeom prst="rect">
            <a:avLst/>
          </a:prstGeom>
          <a:noFill/>
        </p:spPr>
        <p:txBody>
          <a:bodyPr wrap="square" rtlCol="0">
            <a:spAutoFit/>
          </a:bodyPr>
          <a:lstStyle/>
          <a:p>
            <a:pPr marL="457200" indent="-457200">
              <a:spcBef>
                <a:spcPts val="600"/>
              </a:spcBef>
              <a:buFont typeface="Wingdings" panose="05000000000000000000" pitchFamily="2" charset="2"/>
              <a:buChar char="u"/>
            </a:pPr>
            <a:r>
              <a:rPr lang="ja-JP" altLang="en-US" sz="2200" dirty="0"/>
              <a:t>幼児期、児童期の特徴が遷延したもの</a:t>
            </a:r>
            <a:endParaRPr lang="en-US" altLang="ja-JP" sz="2200" dirty="0"/>
          </a:p>
          <a:p>
            <a:pPr marL="457200" indent="-457200">
              <a:spcBef>
                <a:spcPts val="600"/>
              </a:spcBef>
              <a:buFont typeface="Wingdings" panose="05000000000000000000" pitchFamily="2" charset="2"/>
              <a:buChar char="u"/>
            </a:pPr>
            <a:r>
              <a:rPr kumimoji="1" lang="ja-JP" altLang="en-US" sz="2200" dirty="0"/>
              <a:t>養育・生育環境により、特徴が薄れず残ったもの</a:t>
            </a:r>
            <a:endParaRPr kumimoji="1" lang="en-US" altLang="ja-JP" sz="2200" dirty="0"/>
          </a:p>
          <a:p>
            <a:pPr marL="457200" indent="-457200">
              <a:spcBef>
                <a:spcPts val="600"/>
              </a:spcBef>
              <a:buFont typeface="Wingdings" panose="05000000000000000000" pitchFamily="2" charset="2"/>
              <a:buChar char="u"/>
            </a:pPr>
            <a:r>
              <a:rPr lang="ja-JP" altLang="en-US" sz="2200" dirty="0"/>
              <a:t>発達特性のハンディから誤学習を起こし、間違った対人関係になったもの（人格障害等）</a:t>
            </a:r>
            <a:endParaRPr lang="en-US" altLang="ja-JP" sz="2200" dirty="0"/>
          </a:p>
          <a:p>
            <a:pPr marL="457200" indent="-457200">
              <a:spcBef>
                <a:spcPts val="600"/>
              </a:spcBef>
              <a:buFont typeface="Wingdings" panose="05000000000000000000" pitchFamily="2" charset="2"/>
              <a:buChar char="u"/>
            </a:pPr>
            <a:r>
              <a:rPr kumimoji="1" lang="ja-JP" altLang="en-US" sz="2200" dirty="0"/>
              <a:t>発達特性が思春期から成人期に耐えがたいストレスを受け、あるいは学校と社会の許容度の違いにより発達特性が顕在化したもの</a:t>
            </a:r>
            <a:endParaRPr kumimoji="1" lang="en-US" altLang="ja-JP" sz="2200" dirty="0"/>
          </a:p>
          <a:p>
            <a:pPr marL="457200" indent="-457200">
              <a:spcBef>
                <a:spcPts val="600"/>
              </a:spcBef>
              <a:buFont typeface="Wingdings" panose="05000000000000000000" pitchFamily="2" charset="2"/>
              <a:buChar char="u"/>
            </a:pPr>
            <a:r>
              <a:rPr kumimoji="1" lang="ja-JP" altLang="en-US" sz="2200" dirty="0"/>
              <a:t>年代により、その特性の出現様式が変わる、顕在化しやすい症状がある（自閉スペクトラム症が中心の子が成人期にはＡＤＨＤの状態像が目立つようになる）</a:t>
            </a:r>
          </a:p>
        </p:txBody>
      </p:sp>
      <p:sp>
        <p:nvSpPr>
          <p:cNvPr id="4" name="テキスト ボックス 3">
            <a:extLst>
              <a:ext uri="{FF2B5EF4-FFF2-40B4-BE49-F238E27FC236}">
                <a16:creationId xmlns:a16="http://schemas.microsoft.com/office/drawing/2014/main" id="{92DD1ED8-244D-4ED9-A3E8-79066CFE9AC3}"/>
              </a:ext>
            </a:extLst>
          </p:cNvPr>
          <p:cNvSpPr txBox="1"/>
          <p:nvPr/>
        </p:nvSpPr>
        <p:spPr>
          <a:xfrm>
            <a:off x="1268362" y="4318239"/>
            <a:ext cx="10836413" cy="830997"/>
          </a:xfrm>
          <a:prstGeom prst="rect">
            <a:avLst/>
          </a:prstGeom>
          <a:noFill/>
        </p:spPr>
        <p:txBody>
          <a:bodyPr wrap="square" rtlCol="0">
            <a:spAutoFit/>
          </a:bodyPr>
          <a:lstStyle/>
          <a:p>
            <a:r>
              <a:rPr kumimoji="1" lang="ja-JP" altLang="en-US" sz="2400" dirty="0">
                <a:highlight>
                  <a:srgbClr val="00FF00"/>
                </a:highlight>
              </a:rPr>
              <a:t>本来は乳幼児から成人まで連続性をもって支援を行う</a:t>
            </a:r>
            <a:r>
              <a:rPr lang="ja-JP" altLang="en-US" sz="2400" dirty="0">
                <a:highlight>
                  <a:srgbClr val="00FF00"/>
                </a:highlight>
              </a:rPr>
              <a:t>ことが理想だが、</a:t>
            </a:r>
            <a:endParaRPr kumimoji="1" lang="en-US" altLang="ja-JP" sz="2400" dirty="0">
              <a:highlight>
                <a:srgbClr val="00FF00"/>
              </a:highlight>
            </a:endParaRPr>
          </a:p>
          <a:p>
            <a:r>
              <a:rPr lang="ja-JP" altLang="en-US" sz="2400" dirty="0">
                <a:highlight>
                  <a:srgbClr val="00FF00"/>
                </a:highlight>
              </a:rPr>
              <a:t>しかし、困った時期でないと治療には導入できない。</a:t>
            </a:r>
            <a:endParaRPr kumimoji="1" lang="ja-JP" altLang="en-US" sz="2400" dirty="0">
              <a:highlight>
                <a:srgbClr val="00FF00"/>
              </a:highlight>
            </a:endParaRPr>
          </a:p>
        </p:txBody>
      </p:sp>
      <p:sp>
        <p:nvSpPr>
          <p:cNvPr id="5" name="スライド番号プレースホルダー 4">
            <a:extLst>
              <a:ext uri="{FF2B5EF4-FFF2-40B4-BE49-F238E27FC236}">
                <a16:creationId xmlns:a16="http://schemas.microsoft.com/office/drawing/2014/main" id="{AC8F7967-BA09-4144-8BEC-63D5E94A17CA}"/>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a:lstStyle>
          <a:p>
            <a:fld id="{BCA42214-2225-40DA-95AA-A8883F4D2731}" type="slidenum">
              <a:rPr lang="en-US" altLang="ja-JP" smtClean="0"/>
              <a:pPr/>
              <a:t>21</a:t>
            </a:fld>
            <a:endParaRPr kumimoji="1" lang="ja-JP" altLang="en-US" dirty="0"/>
          </a:p>
        </p:txBody>
      </p:sp>
      <p:sp>
        <p:nvSpPr>
          <p:cNvPr id="7" name="矢印: 折線 6">
            <a:extLst>
              <a:ext uri="{FF2B5EF4-FFF2-40B4-BE49-F238E27FC236}">
                <a16:creationId xmlns:a16="http://schemas.microsoft.com/office/drawing/2014/main" id="{F5B96CF4-08CC-4AA1-B15C-D59469EAF1A5}"/>
              </a:ext>
            </a:extLst>
          </p:cNvPr>
          <p:cNvSpPr/>
          <p:nvPr/>
        </p:nvSpPr>
        <p:spPr>
          <a:xfrm flipV="1">
            <a:off x="1425678" y="5272347"/>
            <a:ext cx="605949" cy="707887"/>
          </a:xfrm>
          <a:prstGeom prst="bentArrow">
            <a:avLst>
              <a:gd name="adj1" fmla="val 40631"/>
              <a:gd name="adj2" fmla="val 42053"/>
              <a:gd name="adj3" fmla="val 35421"/>
              <a:gd name="adj4" fmla="val 23664"/>
            </a:avLst>
          </a:prstGeom>
          <a:solidFill>
            <a:schemeClr val="accent3">
              <a:lumMod val="60000"/>
              <a:lumOff val="40000"/>
            </a:schemeClr>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a:extLst>
              <a:ext uri="{FF2B5EF4-FFF2-40B4-BE49-F238E27FC236}">
                <a16:creationId xmlns:a16="http://schemas.microsoft.com/office/drawing/2014/main" id="{237F95C5-5425-4B8B-AC0F-A49E665534C0}"/>
              </a:ext>
            </a:extLst>
          </p:cNvPr>
          <p:cNvSpPr txBox="1"/>
          <p:nvPr/>
        </p:nvSpPr>
        <p:spPr>
          <a:xfrm>
            <a:off x="2124885" y="5272347"/>
            <a:ext cx="7795863" cy="1227302"/>
          </a:xfrm>
          <a:prstGeom prst="rect">
            <a:avLst/>
          </a:prstGeom>
          <a:solidFill>
            <a:srgbClr val="FEDAF1"/>
          </a:solidFill>
          <a:ln w="38100">
            <a:solidFill>
              <a:srgbClr val="FF99FF"/>
            </a:solidFill>
          </a:ln>
        </p:spPr>
        <p:txBody>
          <a:bodyPr wrap="square" rtlCol="0">
            <a:spAutoFit/>
          </a:bodyPr>
          <a:lstStyle/>
          <a:p>
            <a:r>
              <a:rPr lang="ja-JP" altLang="en-US" sz="2400" b="1" dirty="0">
                <a:latin typeface="BIZ UDPゴシック" panose="020B0400000000000000" pitchFamily="50" charset="-128"/>
                <a:ea typeface="BIZ UDPゴシック" panose="020B0400000000000000" pitchFamily="50" charset="-128"/>
              </a:rPr>
              <a:t>幼いころどういう状況にあって、どういう成長の仕方になってきたのかイメージできたうえで、思春期、成人期にかかわるということが重要。</a:t>
            </a:r>
            <a:endParaRPr kumimoji="1" lang="ja-JP" altLang="en-US"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041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05408FE-F6CE-F018-4360-9B138B711C5D}"/>
              </a:ext>
            </a:extLst>
          </p:cNvPr>
          <p:cNvSpPr>
            <a:spLocks noGrp="1"/>
          </p:cNvSpPr>
          <p:nvPr>
            <p:ph type="sldNum" sz="quarter" idx="12"/>
          </p:nvPr>
        </p:nvSpPr>
        <p:spPr>
          <a:xfrm>
            <a:off x="8610601" y="6375679"/>
            <a:ext cx="2819399" cy="345796"/>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chemeClr val="tx1">
                    <a:lumMod val="65000"/>
                    <a:lumOff val="3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0E53C64-838E-40F7-81D0-69D62AB8983D}" type="slidenum">
              <a:rPr lang="ja-JP" altLang="en-US" smtClean="0"/>
              <a:pPr/>
              <a:t>22</a:t>
            </a:fld>
            <a:endParaRPr kumimoji="1" lang="ja-JP" altLang="en-US" dirty="0"/>
          </a:p>
        </p:txBody>
      </p:sp>
      <p:sp>
        <p:nvSpPr>
          <p:cNvPr id="4" name="矢印: 下 3">
            <a:extLst>
              <a:ext uri="{FF2B5EF4-FFF2-40B4-BE49-F238E27FC236}">
                <a16:creationId xmlns:a16="http://schemas.microsoft.com/office/drawing/2014/main" id="{FF0A25B0-68A9-98C4-3FE9-3EF25BEACE54}"/>
              </a:ext>
            </a:extLst>
          </p:cNvPr>
          <p:cNvSpPr/>
          <p:nvPr/>
        </p:nvSpPr>
        <p:spPr>
          <a:xfrm>
            <a:off x="5194169" y="1574276"/>
            <a:ext cx="669303" cy="603316"/>
          </a:xfrm>
          <a:prstGeom prst="downArrow">
            <a:avLst/>
          </a:prstGeom>
          <a:solidFill>
            <a:schemeClr val="accent3">
              <a:lumMod val="60000"/>
              <a:lumOff val="40000"/>
            </a:schemeClr>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304B2FB-271E-0D9B-C9B5-8E8516976526}"/>
              </a:ext>
            </a:extLst>
          </p:cNvPr>
          <p:cNvSpPr txBox="1"/>
          <p:nvPr/>
        </p:nvSpPr>
        <p:spPr>
          <a:xfrm>
            <a:off x="1469031" y="1359607"/>
            <a:ext cx="10096107" cy="3785652"/>
          </a:xfrm>
          <a:prstGeom prst="rect">
            <a:avLst/>
          </a:prstGeom>
          <a:noFill/>
        </p:spPr>
        <p:txBody>
          <a:bodyPr wrap="square">
            <a:spAutoFit/>
          </a:bodyPr>
          <a:lstStyle/>
          <a:p>
            <a:pPr marL="0" indent="0">
              <a:buNone/>
            </a:pPr>
            <a:endParaRPr lang="en-US" altLang="ja-JP" sz="2400" dirty="0">
              <a:solidFill>
                <a:schemeClr val="tx1"/>
              </a:solidFill>
            </a:endParaRPr>
          </a:p>
          <a:p>
            <a:pPr marL="0" indent="0">
              <a:buNone/>
            </a:pPr>
            <a:endParaRPr lang="en-US" altLang="ja-JP" sz="2400" dirty="0">
              <a:solidFill>
                <a:schemeClr val="tx1"/>
              </a:solidFill>
            </a:endParaRPr>
          </a:p>
          <a:p>
            <a:pPr marL="0" indent="0">
              <a:buNone/>
            </a:pPr>
            <a:r>
              <a:rPr lang="ja-JP" altLang="en-US" sz="2400" dirty="0">
                <a:solidFill>
                  <a:schemeClr val="tx1"/>
                </a:solidFill>
                <a:highlight>
                  <a:srgbClr val="FFFF00"/>
                </a:highlight>
              </a:rPr>
              <a:t>自己中心的な考え</a:t>
            </a:r>
            <a:r>
              <a:rPr lang="ja-JP" altLang="en-US" sz="2400" dirty="0">
                <a:solidFill>
                  <a:schemeClr val="tx1"/>
                </a:solidFill>
              </a:rPr>
              <a:t>からうまく脱出できず、周囲と様々な軋轢を生む。</a:t>
            </a:r>
            <a:endParaRPr lang="en-US" altLang="ja-JP" sz="2400" dirty="0">
              <a:solidFill>
                <a:schemeClr val="tx1"/>
              </a:solidFill>
            </a:endParaRPr>
          </a:p>
          <a:p>
            <a:pPr marL="0" indent="0">
              <a:buNone/>
            </a:pPr>
            <a:r>
              <a:rPr lang="en-US" altLang="ja-JP" sz="2400" dirty="0"/>
              <a:t>		</a:t>
            </a:r>
            <a:r>
              <a:rPr lang="ja-JP" altLang="en-US" sz="2400" dirty="0"/>
              <a:t>孤立やいじめを経験する</a:t>
            </a:r>
            <a:endParaRPr lang="en-US" altLang="ja-JP" sz="2400" dirty="0"/>
          </a:p>
          <a:p>
            <a:pPr marL="0" indent="0">
              <a:buNone/>
            </a:pPr>
            <a:r>
              <a:rPr lang="en-US" altLang="ja-JP" sz="2400" dirty="0"/>
              <a:t>		</a:t>
            </a:r>
            <a:r>
              <a:rPr lang="ja-JP" altLang="en-US" sz="2400" dirty="0"/>
              <a:t>叱責されたり、周囲から疎まれる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p:txBody>
      </p:sp>
      <p:sp>
        <p:nvSpPr>
          <p:cNvPr id="7" name="正方形/長方形 6">
            <a:extLst>
              <a:ext uri="{FF2B5EF4-FFF2-40B4-BE49-F238E27FC236}">
                <a16:creationId xmlns:a16="http://schemas.microsoft.com/office/drawing/2014/main" id="{F4A370BF-6875-244D-1C6A-A57A890AE279}"/>
              </a:ext>
            </a:extLst>
          </p:cNvPr>
          <p:cNvSpPr/>
          <p:nvPr/>
        </p:nvSpPr>
        <p:spPr>
          <a:xfrm>
            <a:off x="1875934" y="3912122"/>
            <a:ext cx="3553906" cy="1150071"/>
          </a:xfrm>
          <a:prstGeom prst="rect">
            <a:avLst/>
          </a:prstGeom>
          <a:solidFill>
            <a:srgbClr val="92D050"/>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早期から不登校、暴力、ひきこもり等の不適応状態になる場合</a:t>
            </a:r>
            <a:endParaRPr kumimoji="1" lang="ja-JP" altLang="en-US" sz="2400" dirty="0"/>
          </a:p>
        </p:txBody>
      </p:sp>
      <p:sp>
        <p:nvSpPr>
          <p:cNvPr id="8" name="正方形/長方形 7">
            <a:extLst>
              <a:ext uri="{FF2B5EF4-FFF2-40B4-BE49-F238E27FC236}">
                <a16:creationId xmlns:a16="http://schemas.microsoft.com/office/drawing/2014/main" id="{DDB7474F-8C86-7596-F54F-F3152E8992C5}"/>
              </a:ext>
            </a:extLst>
          </p:cNvPr>
          <p:cNvSpPr/>
          <p:nvPr/>
        </p:nvSpPr>
        <p:spPr>
          <a:xfrm>
            <a:off x="7050465" y="3912121"/>
            <a:ext cx="3120271" cy="1150071"/>
          </a:xfrm>
          <a:prstGeom prst="rect">
            <a:avLst/>
          </a:prstGeom>
          <a:solidFill>
            <a:srgbClr val="92D050"/>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思春期を過ぎ青年期から成人期に不適応を起こす場合</a:t>
            </a:r>
            <a:endParaRPr kumimoji="1" lang="ja-JP" altLang="en-US" sz="2400" dirty="0"/>
          </a:p>
        </p:txBody>
      </p:sp>
      <p:sp>
        <p:nvSpPr>
          <p:cNvPr id="9" name="矢印: 下 8">
            <a:extLst>
              <a:ext uri="{FF2B5EF4-FFF2-40B4-BE49-F238E27FC236}">
                <a16:creationId xmlns:a16="http://schemas.microsoft.com/office/drawing/2014/main" id="{F62DBF9D-B0FE-47D0-48AE-008CD6471927}"/>
              </a:ext>
            </a:extLst>
          </p:cNvPr>
          <p:cNvSpPr/>
          <p:nvPr/>
        </p:nvSpPr>
        <p:spPr>
          <a:xfrm rot="2048626">
            <a:off x="3628898" y="3333554"/>
            <a:ext cx="511106" cy="564597"/>
          </a:xfrm>
          <a:prstGeom prst="downArrow">
            <a:avLst/>
          </a:prstGeom>
          <a:solidFill>
            <a:schemeClr val="accent3">
              <a:lumMod val="60000"/>
              <a:lumOff val="40000"/>
            </a:schemeClr>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7BF0A5B9-40F0-0C1C-DDCB-C8053B898FC7}"/>
              </a:ext>
            </a:extLst>
          </p:cNvPr>
          <p:cNvSpPr/>
          <p:nvPr/>
        </p:nvSpPr>
        <p:spPr>
          <a:xfrm rot="19781941">
            <a:off x="7607714" y="3333799"/>
            <a:ext cx="480767" cy="584391"/>
          </a:xfrm>
          <a:prstGeom prst="downArrow">
            <a:avLst/>
          </a:prstGeom>
          <a:solidFill>
            <a:schemeClr val="accent3">
              <a:lumMod val="60000"/>
              <a:lumOff val="40000"/>
            </a:schemeClr>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1A0842C-8AD9-2768-D82D-77DAAC403D4F}"/>
              </a:ext>
            </a:extLst>
          </p:cNvPr>
          <p:cNvSpPr/>
          <p:nvPr/>
        </p:nvSpPr>
        <p:spPr>
          <a:xfrm>
            <a:off x="6000337" y="5410501"/>
            <a:ext cx="4405460" cy="1244338"/>
          </a:xfrm>
          <a:prstGeom prst="roundRect">
            <a:avLst/>
          </a:prstGeom>
          <a:solidFill>
            <a:srgbClr val="F9FEDA"/>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不安や不適応感を抑え込み、何とか適応をしてきたが、ついに破綻し抑うつ状態となる</a:t>
            </a:r>
          </a:p>
        </p:txBody>
      </p:sp>
      <p:sp>
        <p:nvSpPr>
          <p:cNvPr id="13" name="矢印: 折線 12">
            <a:extLst>
              <a:ext uri="{FF2B5EF4-FFF2-40B4-BE49-F238E27FC236}">
                <a16:creationId xmlns:a16="http://schemas.microsoft.com/office/drawing/2014/main" id="{9DD404DA-55B1-630C-9203-1351A48F926C}"/>
              </a:ext>
            </a:extLst>
          </p:cNvPr>
          <p:cNvSpPr/>
          <p:nvPr/>
        </p:nvSpPr>
        <p:spPr>
          <a:xfrm rot="5400000" flipV="1">
            <a:off x="6357459" y="4652564"/>
            <a:ext cx="764059" cy="639663"/>
          </a:xfrm>
          <a:prstGeom prst="bentArrow">
            <a:avLst>
              <a:gd name="adj1" fmla="val 39737"/>
              <a:gd name="adj2" fmla="val 43422"/>
              <a:gd name="adj3" fmla="val 25000"/>
              <a:gd name="adj4" fmla="val 43750"/>
            </a:avLst>
          </a:prstGeom>
          <a:solidFill>
            <a:schemeClr val="accent3">
              <a:lumMod val="60000"/>
              <a:lumOff val="40000"/>
            </a:schemeClr>
          </a:solidFill>
          <a:scene3d>
            <a:camera prst="orthographicFront"/>
            <a:lightRig rig="freezing"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a:extLst>
              <a:ext uri="{FF2B5EF4-FFF2-40B4-BE49-F238E27FC236}">
                <a16:creationId xmlns:a16="http://schemas.microsoft.com/office/drawing/2014/main" id="{1FA43B56-9ACF-AC15-B4E7-9F84C69D05D0}"/>
              </a:ext>
            </a:extLst>
          </p:cNvPr>
          <p:cNvSpPr/>
          <p:nvPr/>
        </p:nvSpPr>
        <p:spPr>
          <a:xfrm>
            <a:off x="1203767" y="243068"/>
            <a:ext cx="9202030" cy="12481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自閉スペクトラム症の子たちは、周囲を対象化し認識するのが不得手</a:t>
            </a:r>
            <a:b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b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人の気持ち（形がない）が見えない</a:t>
            </a:r>
            <a:b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br>
            <a:r>
              <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rPr>
              <a:t>		</a:t>
            </a:r>
            <a:r>
              <a:rPr kumimoji="1" lang="ja-JP" altLang="en-US" sz="2400" b="0" i="0" u="none" strike="noStrike" kern="1200" cap="none" spc="0" normalizeH="0" baseline="0" noProof="0" dirty="0">
                <a:ln>
                  <a:noFill/>
                </a:ln>
                <a:solidFill>
                  <a:srgbClr val="000000"/>
                </a:solidFill>
                <a:effectLst/>
                <a:uLnTx/>
                <a:uFillTx/>
                <a:latin typeface="ＭＳ Ｐゴシック"/>
                <a:ea typeface="ＭＳ Ｐゴシック"/>
                <a:cs typeface="+mn-cs"/>
              </a:rPr>
              <a:t>まわりの人たちの常識がわからない</a:t>
            </a:r>
            <a:endParaRPr kumimoji="1" lang="en-US" altLang="ja-JP" sz="24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91883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03717" y="274638"/>
            <a:ext cx="8620938" cy="603186"/>
          </a:xfrm>
          <a:solidFill>
            <a:srgbClr val="FFFF00"/>
          </a:solidFill>
        </p:spPr>
        <p:txBody>
          <a:bodyPr lIns="72000" tIns="144000" rIns="72000">
            <a:noAutofit/>
          </a:bodyPr>
          <a:lstStyle/>
          <a:p>
            <a:r>
              <a:rPr lang="ja-JP" altLang="en-US" sz="3200" b="1" dirty="0">
                <a:solidFill>
                  <a:schemeClr val="tx1"/>
                </a:solidFill>
              </a:rPr>
              <a:t>発達障害の方に生じる情緒発達における問題　　　</a:t>
            </a:r>
            <a:endParaRPr kumimoji="1" lang="ja-JP" altLang="en-US" sz="3200" b="1" dirty="0">
              <a:solidFill>
                <a:schemeClr val="tx1"/>
              </a:solidFill>
            </a:endParaRPr>
          </a:p>
        </p:txBody>
      </p:sp>
      <p:sp>
        <p:nvSpPr>
          <p:cNvPr id="3" name="コンテンツ プレースホルダー 2"/>
          <p:cNvSpPr>
            <a:spLocks noGrp="1"/>
          </p:cNvSpPr>
          <p:nvPr>
            <p:ph idx="1"/>
          </p:nvPr>
        </p:nvSpPr>
        <p:spPr>
          <a:xfrm>
            <a:off x="2734056" y="956418"/>
            <a:ext cx="4224528" cy="2609742"/>
          </a:xfrm>
          <a:solidFill>
            <a:schemeClr val="accent5">
              <a:lumMod val="20000"/>
              <a:lumOff val="80000"/>
            </a:schemeClr>
          </a:solidFill>
          <a:ln w="28575">
            <a:solidFill>
              <a:srgbClr val="0070C0"/>
            </a:solidFill>
          </a:ln>
        </p:spPr>
        <p:txBody>
          <a:bodyPr>
            <a:normAutofit/>
          </a:bodyPr>
          <a:lstStyle/>
          <a:p>
            <a:pPr>
              <a:buFont typeface="Wingdings" panose="05000000000000000000" pitchFamily="2" charset="2"/>
              <a:buChar char="l"/>
            </a:pPr>
            <a:r>
              <a:rPr kumimoji="1" lang="ja-JP" altLang="en-US" sz="2400" spc="-150" dirty="0">
                <a:solidFill>
                  <a:schemeClr val="tx1"/>
                </a:solidFill>
              </a:rPr>
              <a:t>基本的安心感の傷つき</a:t>
            </a:r>
            <a:endParaRPr kumimoji="1" lang="en-US" altLang="ja-JP" sz="2400" spc="-150" dirty="0">
              <a:solidFill>
                <a:schemeClr val="tx1"/>
              </a:solidFill>
            </a:endParaRPr>
          </a:p>
          <a:p>
            <a:pPr>
              <a:buFont typeface="Wingdings" panose="05000000000000000000" pitchFamily="2" charset="2"/>
              <a:buChar char="l"/>
            </a:pPr>
            <a:r>
              <a:rPr lang="ja-JP" altLang="en-US" sz="2400" spc="-150" dirty="0">
                <a:solidFill>
                  <a:schemeClr val="tx1"/>
                </a:solidFill>
              </a:rPr>
              <a:t>対象恒常性の不確かさ</a:t>
            </a:r>
            <a:endParaRPr lang="en-US" altLang="ja-JP" sz="2400" spc="-150" dirty="0">
              <a:solidFill>
                <a:schemeClr val="tx1"/>
              </a:solidFill>
            </a:endParaRPr>
          </a:p>
          <a:p>
            <a:pPr>
              <a:buFont typeface="Wingdings" panose="05000000000000000000" pitchFamily="2" charset="2"/>
              <a:buChar char="l"/>
            </a:pPr>
            <a:r>
              <a:rPr lang="ja-JP" altLang="en-US" sz="2400" spc="-150" dirty="0">
                <a:solidFill>
                  <a:schemeClr val="tx1"/>
                </a:solidFill>
              </a:rPr>
              <a:t>いい愛着の経験の乏しさ</a:t>
            </a:r>
            <a:endParaRPr lang="en-US" altLang="ja-JP" sz="2400" spc="-150" dirty="0">
              <a:solidFill>
                <a:schemeClr val="tx1"/>
              </a:solidFill>
            </a:endParaRPr>
          </a:p>
          <a:p>
            <a:pPr>
              <a:buFont typeface="Wingdings" panose="05000000000000000000" pitchFamily="2" charset="2"/>
              <a:buChar char="l"/>
            </a:pPr>
            <a:r>
              <a:rPr kumimoji="1" lang="ja-JP" altLang="en-US" sz="2400" spc="-150" dirty="0">
                <a:solidFill>
                  <a:schemeClr val="tx1"/>
                </a:solidFill>
              </a:rPr>
              <a:t>否定的自己像を持ちやすい</a:t>
            </a:r>
            <a:endParaRPr kumimoji="1" lang="en-US" altLang="ja-JP" sz="2400" spc="-150" dirty="0">
              <a:solidFill>
                <a:schemeClr val="tx1"/>
              </a:solidFill>
            </a:endParaRPr>
          </a:p>
          <a:p>
            <a:pPr>
              <a:buFont typeface="Wingdings" panose="05000000000000000000" pitchFamily="2" charset="2"/>
              <a:buChar char="l"/>
            </a:pPr>
            <a:r>
              <a:rPr lang="ja-JP" altLang="en-US" sz="2400" spc="-150" dirty="0">
                <a:solidFill>
                  <a:schemeClr val="tx1"/>
                </a:solidFill>
              </a:rPr>
              <a:t>自我同一性の獲得の失敗</a:t>
            </a:r>
            <a:endParaRPr kumimoji="1" lang="en-US" altLang="ja-JP" sz="2400" spc="-150" dirty="0">
              <a:solidFill>
                <a:schemeClr val="tx1"/>
              </a:solidFill>
            </a:endParaRPr>
          </a:p>
        </p:txBody>
      </p:sp>
      <p:sp>
        <p:nvSpPr>
          <p:cNvPr id="4" name="スライド番号プレースホルダー 3"/>
          <p:cNvSpPr>
            <a:spLocks noGrp="1"/>
          </p:cNvSpPr>
          <p:nvPr>
            <p:ph type="sldNum" sz="quarter" idx="12"/>
          </p:nvPr>
        </p:nvSpPr>
        <p:spPr>
          <a:xfrm>
            <a:off x="9472736" y="6453386"/>
            <a:ext cx="1596292" cy="404614"/>
          </a:xfrm>
          <a:prstGeom prst="rect">
            <a:avLst/>
          </a:prstGeom>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4E5039B-E660-497D-B9C4-80B244FA90A3}" type="slidenum">
              <a:rPr kumimoji="1" lang="ja-JP" altLang="en-US" smtClean="0"/>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675BF6B2-04D1-43B8-BBEB-3AF30F8BB632}"/>
              </a:ext>
            </a:extLst>
          </p:cNvPr>
          <p:cNvSpPr txBox="1"/>
          <p:nvPr/>
        </p:nvSpPr>
        <p:spPr>
          <a:xfrm>
            <a:off x="1294994" y="3566160"/>
            <a:ext cx="10387584" cy="3077766"/>
          </a:xfrm>
          <a:prstGeom prst="rect">
            <a:avLst/>
          </a:prstGeom>
          <a:noFill/>
        </p:spPr>
        <p:txBody>
          <a:bodyPr wrap="square" rtlCol="0">
            <a:spAutoFit/>
          </a:bodyPr>
          <a:lstStyle/>
          <a:p>
            <a:pPr marL="0" indent="0">
              <a:spcAft>
                <a:spcPts val="1200"/>
              </a:spcAft>
              <a:buNone/>
            </a:pPr>
            <a:r>
              <a:rPr lang="ja-JP" altLang="en-US" sz="2400" spc="-150" dirty="0">
                <a:solidFill>
                  <a:schemeClr val="tx1"/>
                </a:solidFill>
                <a:latin typeface="BIZ UDPゴシック" panose="020B0400000000000000" pitchFamily="50" charset="-128"/>
                <a:ea typeface="BIZ UDPゴシック" panose="020B0400000000000000" pitchFamily="50" charset="-128"/>
              </a:rPr>
              <a:t>　</a:t>
            </a:r>
            <a:r>
              <a:rPr lang="ja-JP" altLang="en-US" sz="2000" spc="-150" dirty="0">
                <a:solidFill>
                  <a:schemeClr val="tx1"/>
                </a:solidFill>
                <a:latin typeface="BIZ UDPゴシック" panose="020B0400000000000000" pitchFamily="50" charset="-128"/>
                <a:ea typeface="BIZ UDPゴシック" panose="020B0400000000000000" pitchFamily="50" charset="-128"/>
              </a:rPr>
              <a:t>周囲を対象化し認識するのが不得手で、自己中心的な考えからうまく脱出できないまま、ストレスを抑え込んだり、見ないようにしたりしてきた場合が多い。</a:t>
            </a:r>
            <a:endParaRPr lang="en-US" altLang="ja-JP" sz="2000" spc="-150" dirty="0">
              <a:solidFill>
                <a:schemeClr val="tx1"/>
              </a:solidFill>
              <a:latin typeface="BIZ UDPゴシック" panose="020B0400000000000000" pitchFamily="50" charset="-128"/>
              <a:ea typeface="BIZ UDPゴシック" panose="020B0400000000000000" pitchFamily="50" charset="-128"/>
            </a:endParaRPr>
          </a:p>
          <a:p>
            <a:pPr marL="0" indent="0">
              <a:spcAft>
                <a:spcPts val="1200"/>
              </a:spcAft>
              <a:buNone/>
            </a:pPr>
            <a:r>
              <a:rPr lang="ja-JP" altLang="en-US" sz="2000" spc="-150" dirty="0">
                <a:solidFill>
                  <a:schemeClr val="tx1"/>
                </a:solidFill>
                <a:latin typeface="BIZ UDPゴシック" panose="020B0400000000000000" pitchFamily="50" charset="-128"/>
                <a:ea typeface="BIZ UDPゴシック" panose="020B0400000000000000" pitchFamily="50" charset="-128"/>
              </a:rPr>
              <a:t>　多くの周囲からの叱責、孤立や失敗、いじめ、孤独など様々な困難を経験してきている。自立のための大きな阻害要因となる。</a:t>
            </a:r>
            <a:endParaRPr lang="en-US" altLang="ja-JP" sz="2000" spc="-150" dirty="0">
              <a:solidFill>
                <a:schemeClr val="tx1"/>
              </a:solidFill>
              <a:latin typeface="BIZ UDPゴシック" panose="020B0400000000000000" pitchFamily="50" charset="-128"/>
              <a:ea typeface="BIZ UDPゴシック" panose="020B0400000000000000" pitchFamily="50" charset="-128"/>
            </a:endParaRPr>
          </a:p>
          <a:p>
            <a:pPr marL="0" indent="0">
              <a:spcAft>
                <a:spcPts val="1200"/>
              </a:spcAft>
              <a:buNone/>
            </a:pPr>
            <a:r>
              <a:rPr kumimoji="1" lang="ja-JP" altLang="en-US" sz="2000" spc="-150" dirty="0">
                <a:solidFill>
                  <a:schemeClr val="tx1"/>
                </a:solidFill>
                <a:latin typeface="BIZ UDPゴシック" panose="020B0400000000000000" pitchFamily="50" charset="-128"/>
                <a:ea typeface="BIZ UDPゴシック" panose="020B0400000000000000" pitchFamily="50" charset="-128"/>
              </a:rPr>
              <a:t>　思春期になったり社会に出るようになると、周囲の目を意識したり自分というものを意識したりするようになる。成長ではあるが、無理をしてきたりごまかしてきた仮の適応が破たんしやすい時期でもある。</a:t>
            </a:r>
            <a:endParaRPr kumimoji="1" lang="en-US" altLang="ja-JP" sz="2000" spc="-150" dirty="0">
              <a:solidFill>
                <a:schemeClr val="tx1"/>
              </a:solidFill>
              <a:latin typeface="BIZ UDPゴシック" panose="020B0400000000000000" pitchFamily="50" charset="-128"/>
              <a:ea typeface="BIZ UDPゴシック" panose="020B0400000000000000" pitchFamily="50" charset="-128"/>
            </a:endParaRPr>
          </a:p>
          <a:p>
            <a:pPr marL="0" indent="0">
              <a:spcAft>
                <a:spcPts val="1200"/>
              </a:spcAft>
              <a:buNone/>
            </a:pPr>
            <a:r>
              <a:rPr kumimoji="1" lang="ja-JP" altLang="en-US" sz="2000" spc="-150" dirty="0">
                <a:solidFill>
                  <a:schemeClr val="tx1"/>
                </a:solidFill>
                <a:latin typeface="BIZ UDPゴシック" panose="020B0400000000000000" pitchFamily="50" charset="-128"/>
                <a:ea typeface="BIZ UDPゴシック" panose="020B0400000000000000" pitchFamily="50" charset="-128"/>
              </a:rPr>
              <a:t>　周囲とのかかわりをと求めるが、その理解は不器用で、容易に失敗する。</a:t>
            </a:r>
          </a:p>
        </p:txBody>
      </p:sp>
    </p:spTree>
    <p:extLst>
      <p:ext uri="{BB962C8B-B14F-4D97-AF65-F5344CB8AC3E}">
        <p14:creationId xmlns:p14="http://schemas.microsoft.com/office/powerpoint/2010/main" val="413774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a:extLst>
              <a:ext uri="{FF2B5EF4-FFF2-40B4-BE49-F238E27FC236}">
                <a16:creationId xmlns:a16="http://schemas.microsoft.com/office/drawing/2014/main" id="{684FA09A-6FB9-4981-94F8-E31150B9073D}"/>
              </a:ext>
            </a:extLst>
          </p:cNvPr>
          <p:cNvGraphicFramePr/>
          <p:nvPr>
            <p:extLst>
              <p:ext uri="{D42A27DB-BD31-4B8C-83A1-F6EECF244321}">
                <p14:modId xmlns:p14="http://schemas.microsoft.com/office/powerpoint/2010/main" val="244659703"/>
              </p:ext>
            </p:extLst>
          </p:nvPr>
        </p:nvGraphicFramePr>
        <p:xfrm>
          <a:off x="757382" y="1070300"/>
          <a:ext cx="10651784" cy="2716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1CAE47D4-9C86-4ABE-AFB6-9B45213B137E}"/>
              </a:ext>
            </a:extLst>
          </p:cNvPr>
          <p:cNvSpPr txBox="1"/>
          <p:nvPr/>
        </p:nvSpPr>
        <p:spPr>
          <a:xfrm>
            <a:off x="581890" y="4400830"/>
            <a:ext cx="11165933" cy="19851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自分を一個の人間として感じ取れているか。周囲の世界を認識できているか。どう認識しているのか。</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周囲の世界と安心した関係、あるいははっきりとした感情体験が必要である。それら人との体験を通して自分というものが次第にたまっていくのである。その総和が自分というもののイメージやありようを形作っている。また、周囲と自分の間の壁や区別もそだつ。</a:t>
            </a:r>
          </a:p>
        </p:txBody>
      </p:sp>
      <p:sp>
        <p:nvSpPr>
          <p:cNvPr id="2" name="テキスト ボックス 1">
            <a:extLst>
              <a:ext uri="{FF2B5EF4-FFF2-40B4-BE49-F238E27FC236}">
                <a16:creationId xmlns:a16="http://schemas.microsoft.com/office/drawing/2014/main" id="{A291A911-F3E5-F64B-34DC-593745D3F163}"/>
              </a:ext>
            </a:extLst>
          </p:cNvPr>
          <p:cNvSpPr txBox="1"/>
          <p:nvPr/>
        </p:nvSpPr>
        <p:spPr>
          <a:xfrm>
            <a:off x="905164" y="332509"/>
            <a:ext cx="8728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幼い子どもを見るときにどういうところに着目しているか</a:t>
            </a:r>
          </a:p>
        </p:txBody>
      </p:sp>
      <p:sp>
        <p:nvSpPr>
          <p:cNvPr id="6" name="テキスト ボックス 5">
            <a:extLst>
              <a:ext uri="{FF2B5EF4-FFF2-40B4-BE49-F238E27FC236}">
                <a16:creationId xmlns:a16="http://schemas.microsoft.com/office/drawing/2014/main" id="{F534C0D1-1930-7C48-AA17-D2338C7C8455}"/>
              </a:ext>
            </a:extLst>
          </p:cNvPr>
          <p:cNvSpPr txBox="1"/>
          <p:nvPr/>
        </p:nvSpPr>
        <p:spPr>
          <a:xfrm>
            <a:off x="905164" y="3897745"/>
            <a:ext cx="92086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highlight>
                  <a:srgbClr val="FFFF00"/>
                </a:highlight>
                <a:uLnTx/>
                <a:uFillTx/>
                <a:latin typeface="ＭＳ Ｐゴシック"/>
                <a:ea typeface="ＭＳ Ｐゴシック"/>
                <a:cs typeface="+mn-cs"/>
              </a:rPr>
              <a:t>児童期から思春期にかけてどういうところに着目しているか</a:t>
            </a:r>
          </a:p>
        </p:txBody>
      </p:sp>
    </p:spTree>
    <p:extLst>
      <p:ext uri="{BB962C8B-B14F-4D97-AF65-F5344CB8AC3E}">
        <p14:creationId xmlns:p14="http://schemas.microsoft.com/office/powerpoint/2010/main" val="148776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230085" y="1057835"/>
            <a:ext cx="9838943" cy="5262283"/>
          </a:xfrm>
        </p:spPr>
        <p:txBody>
          <a:bodyPr>
            <a:normAutofit fontScale="85000" lnSpcReduction="10000"/>
          </a:bodyPr>
          <a:lstStyle/>
          <a:p>
            <a:pPr algn="just">
              <a:lnSpc>
                <a:spcPts val="2800"/>
              </a:lnSpc>
              <a:spcBef>
                <a:spcPct val="30000"/>
              </a:spcBef>
              <a:buClrTx/>
              <a:buSzTx/>
              <a:buFontTx/>
              <a:buNone/>
            </a:pPr>
            <a:r>
              <a:rPr lang="ja-JP" altLang="en-US" dirty="0">
                <a:latin typeface="Century" pitchFamily="18" charset="0"/>
                <a:ea typeface="ＭＳ ゴシック" pitchFamily="49" charset="-128"/>
              </a:rPr>
              <a:t>私なりに考えでは、</a:t>
            </a:r>
            <a:r>
              <a:rPr lang="ja-JP" altLang="en-US" sz="2800" dirty="0">
                <a:latin typeface="Century" pitchFamily="18" charset="0"/>
                <a:ea typeface="ＭＳ ゴシック" pitchFamily="49" charset="-128"/>
              </a:rPr>
              <a:t>生きていくというのは</a:t>
            </a:r>
            <a:endParaRPr lang="en-US" altLang="ja-JP" sz="2800" dirty="0">
              <a:latin typeface="Century" pitchFamily="18" charset="0"/>
              <a:ea typeface="ＭＳ ゴシック" pitchFamily="49" charset="-128"/>
            </a:endParaRPr>
          </a:p>
          <a:p>
            <a:pPr marL="457200" indent="-457200" algn="just">
              <a:lnSpc>
                <a:spcPts val="2800"/>
              </a:lnSpc>
              <a:spcBef>
                <a:spcPct val="30000"/>
              </a:spcBef>
              <a:buClrTx/>
              <a:buSzTx/>
              <a:buFont typeface="Wingdings" panose="05000000000000000000" pitchFamily="2" charset="2"/>
              <a:buChar char="u"/>
            </a:pPr>
            <a:r>
              <a:rPr lang="ja-JP" altLang="en-US" sz="2800" dirty="0">
                <a:latin typeface="Century" pitchFamily="18" charset="0"/>
                <a:ea typeface="ＭＳ ゴシック" pitchFamily="49" charset="-128"/>
              </a:rPr>
              <a:t>トラウマの連続</a:t>
            </a:r>
          </a:p>
          <a:p>
            <a:pPr marL="457200" indent="-457200" algn="just">
              <a:lnSpc>
                <a:spcPts val="2800"/>
              </a:lnSpc>
              <a:spcBef>
                <a:spcPct val="30000"/>
              </a:spcBef>
              <a:buClrTx/>
              <a:buSzTx/>
              <a:buFont typeface="Wingdings" panose="05000000000000000000" pitchFamily="2" charset="2"/>
              <a:buChar char="u"/>
            </a:pPr>
            <a:r>
              <a:rPr lang="ja-JP" altLang="en-US" sz="2800" dirty="0">
                <a:latin typeface="Century" pitchFamily="18" charset="0"/>
                <a:ea typeface="ＭＳ ゴシック" pitchFamily="49" charset="-128"/>
              </a:rPr>
              <a:t>感動（出来事に対する情緒的な反応）の連続</a:t>
            </a:r>
          </a:p>
          <a:p>
            <a:pPr marL="457200" indent="-457200" algn="just">
              <a:lnSpc>
                <a:spcPts val="2800"/>
              </a:lnSpc>
              <a:spcBef>
                <a:spcPct val="30000"/>
              </a:spcBef>
              <a:buClrTx/>
              <a:buSzTx/>
              <a:buFont typeface="Wingdings" panose="05000000000000000000" pitchFamily="2" charset="2"/>
              <a:buChar char="u"/>
            </a:pPr>
            <a:r>
              <a:rPr lang="ja-JP" altLang="en-US" sz="2800" dirty="0">
                <a:latin typeface="Century" pitchFamily="18" charset="0"/>
                <a:ea typeface="ＭＳ ゴシック" pitchFamily="49" charset="-128"/>
              </a:rPr>
              <a:t>生存のための工夫の連続</a:t>
            </a:r>
          </a:p>
          <a:p>
            <a:pPr>
              <a:lnSpc>
                <a:spcPts val="2800"/>
              </a:lnSpc>
              <a:spcBef>
                <a:spcPct val="50000"/>
              </a:spcBef>
              <a:buClrTx/>
              <a:buSzTx/>
              <a:buFontTx/>
              <a:buNone/>
            </a:pPr>
            <a:r>
              <a:rPr lang="ja-JP" altLang="en-US" sz="2800" b="1" u="sng" dirty="0">
                <a:latin typeface="ＭＳ ゴシック" pitchFamily="49" charset="-128"/>
                <a:ea typeface="ＭＳ ゴシック" pitchFamily="49" charset="-128"/>
              </a:rPr>
              <a:t>そういった、さまざまなイベントの</a:t>
            </a:r>
            <a:br>
              <a:rPr lang="ja-JP" altLang="en-US" sz="2800" b="1" u="sng" dirty="0">
                <a:latin typeface="ＭＳ ゴシック" pitchFamily="49" charset="-128"/>
                <a:ea typeface="ＭＳ ゴシック" pitchFamily="49" charset="-128"/>
              </a:rPr>
            </a:br>
            <a:r>
              <a:rPr lang="ja-JP" altLang="en-US" sz="2800" b="1" dirty="0">
                <a:latin typeface="ＭＳ ゴシック" pitchFamily="49" charset="-128"/>
                <a:ea typeface="ＭＳ ゴシック" pitchFamily="49" charset="-128"/>
              </a:rPr>
              <a:t>        </a:t>
            </a:r>
            <a:r>
              <a:rPr lang="ja-JP" altLang="en-US" sz="2800" b="1" u="sng" dirty="0">
                <a:latin typeface="ＭＳ ゴシック" pitchFamily="49" charset="-128"/>
                <a:ea typeface="ＭＳ ゴシック" pitchFamily="49" charset="-128"/>
              </a:rPr>
              <a:t>積み重ねで人間は構成されていると思われる</a:t>
            </a:r>
            <a:br>
              <a:rPr lang="ja-JP" altLang="en-US" sz="2800" b="1" dirty="0">
                <a:latin typeface="Century" pitchFamily="18" charset="0"/>
                <a:ea typeface="ＭＳ ゴシック" pitchFamily="49" charset="-128"/>
              </a:rPr>
            </a:br>
            <a:r>
              <a:rPr lang="ja-JP" altLang="en-US" sz="2800" dirty="0">
                <a:latin typeface="Century" pitchFamily="18" charset="0"/>
                <a:ea typeface="ＭＳ ゴシック" pitchFamily="49" charset="-128"/>
              </a:rPr>
              <a:t>	</a:t>
            </a:r>
            <a:br>
              <a:rPr lang="ja-JP" altLang="en-US" sz="2800" dirty="0">
                <a:latin typeface="Century" pitchFamily="18" charset="0"/>
                <a:ea typeface="ＭＳ ゴシック" pitchFamily="49" charset="-128"/>
              </a:rPr>
            </a:br>
            <a:r>
              <a:rPr lang="ja-JP" altLang="en-US" sz="2800" b="1" dirty="0">
                <a:effectLst>
                  <a:outerShdw blurRad="38100" dist="38100" dir="2700000" algn="tl">
                    <a:srgbClr val="FFFFFF"/>
                  </a:outerShdw>
                </a:effectLst>
                <a:latin typeface="ＭＳ ゴシック" pitchFamily="49" charset="-128"/>
                <a:ea typeface="ＭＳ ゴシック" pitchFamily="49" charset="-128"/>
              </a:rPr>
              <a:t>☆自分らしさのイメージ</a:t>
            </a:r>
            <a:r>
              <a:rPr lang="ja-JP" altLang="en-US" sz="2800" b="1" dirty="0">
                <a:latin typeface="ＭＳ ゴシック" pitchFamily="49" charset="-128"/>
                <a:ea typeface="ＭＳ ゴシック" pitchFamily="49" charset="-128"/>
              </a:rPr>
              <a:t>⇒いい自分、悪い自分、</a:t>
            </a:r>
            <a:br>
              <a:rPr lang="ja-JP" altLang="en-US" sz="2800" b="1" dirty="0">
                <a:latin typeface="ＭＳ ゴシック" pitchFamily="49" charset="-128"/>
                <a:ea typeface="ＭＳ ゴシック" pitchFamily="49" charset="-128"/>
              </a:rPr>
            </a:br>
            <a:r>
              <a:rPr lang="ja-JP" altLang="en-US" sz="2800" b="1" dirty="0">
                <a:latin typeface="ＭＳ ゴシック" pitchFamily="49" charset="-128"/>
                <a:ea typeface="ＭＳ ゴシック" pitchFamily="49" charset="-128"/>
              </a:rPr>
              <a:t>                         複合した自分</a:t>
            </a:r>
            <a:br>
              <a:rPr lang="ja-JP" altLang="en-US" sz="2800" b="1" dirty="0">
                <a:latin typeface="Century" pitchFamily="18" charset="0"/>
                <a:ea typeface="ＭＳ ゴシック" pitchFamily="49" charset="-128"/>
              </a:rPr>
            </a:br>
            <a:r>
              <a:rPr lang="ja-JP" altLang="en-US" sz="2800" b="1" dirty="0">
                <a:effectLst>
                  <a:outerShdw blurRad="38100" dist="38100" dir="2700000" algn="tl">
                    <a:srgbClr val="FFFFFF"/>
                  </a:outerShdw>
                </a:effectLst>
                <a:latin typeface="ＭＳ ゴシック" pitchFamily="49" charset="-128"/>
                <a:ea typeface="ＭＳ ゴシック" pitchFamily="49" charset="-128"/>
              </a:rPr>
              <a:t>☆自分というイメージに溶け合わない</a:t>
            </a:r>
            <a:br>
              <a:rPr lang="ja-JP" altLang="en-US" sz="2800" b="1" dirty="0">
                <a:effectLst>
                  <a:outerShdw blurRad="38100" dist="38100" dir="2700000" algn="tl">
                    <a:srgbClr val="FFFFFF"/>
                  </a:outerShdw>
                </a:effectLst>
                <a:latin typeface="ＭＳ ゴシック" pitchFamily="49" charset="-128"/>
                <a:ea typeface="ＭＳ ゴシック" pitchFamily="49" charset="-128"/>
              </a:rPr>
            </a:br>
            <a:r>
              <a:rPr lang="ja-JP" altLang="en-US" sz="2800" b="1" dirty="0">
                <a:effectLst>
                  <a:outerShdw blurRad="38100" dist="38100" dir="2700000" algn="tl">
                    <a:srgbClr val="FFFFFF"/>
                  </a:outerShdw>
                </a:effectLst>
                <a:latin typeface="ＭＳ ゴシック" pitchFamily="49" charset="-128"/>
                <a:ea typeface="ＭＳ ゴシック" pitchFamily="49" charset="-128"/>
              </a:rPr>
              <a:t>                    解離したイメージ</a:t>
            </a:r>
            <a:br>
              <a:rPr lang="ja-JP" altLang="en-US" sz="2800" b="1" dirty="0">
                <a:latin typeface="Century" pitchFamily="18" charset="0"/>
                <a:ea typeface="ＭＳ ゴシック" pitchFamily="49" charset="-128"/>
              </a:rPr>
            </a:br>
            <a:r>
              <a:rPr lang="ja-JP" altLang="en-US" sz="2800" b="1" dirty="0">
                <a:latin typeface="ＭＳ ゴシック" pitchFamily="49" charset="-128"/>
                <a:ea typeface="ＭＳ ゴシック" pitchFamily="49" charset="-128"/>
              </a:rPr>
              <a:t>　　　　⇒別人格、フラッシュバックを起こす記憶、</a:t>
            </a:r>
            <a:br>
              <a:rPr lang="ja-JP" altLang="en-US" sz="2800" b="1" dirty="0">
                <a:latin typeface="ＭＳ ゴシック" pitchFamily="49" charset="-128"/>
                <a:ea typeface="ＭＳ ゴシック" pitchFamily="49" charset="-128"/>
              </a:rPr>
            </a:br>
            <a:r>
              <a:rPr lang="ja-JP" altLang="en-US" sz="2800" b="1" dirty="0">
                <a:latin typeface="ＭＳ ゴシック" pitchFamily="49" charset="-128"/>
                <a:ea typeface="ＭＳ ゴシック" pitchFamily="49" charset="-128"/>
              </a:rPr>
              <a:t>             行動化に関与する負の記憶</a:t>
            </a:r>
            <a:r>
              <a:rPr lang="ja-JP" altLang="en-US" sz="2800" b="1" dirty="0">
                <a:latin typeface="Times New Roman" pitchFamily="18" charset="0"/>
                <a:ea typeface="HG丸ｺﾞｼｯｸM-PRO" pitchFamily="50" charset="-128"/>
              </a:rPr>
              <a:t> </a:t>
            </a:r>
          </a:p>
          <a:p>
            <a:endParaRPr lang="en-US" altLang="ja-JP" b="1" dirty="0"/>
          </a:p>
        </p:txBody>
      </p:sp>
      <p:sp>
        <p:nvSpPr>
          <p:cNvPr id="2" name="スライド番号プレースホルダー 1"/>
          <p:cNvSpPr>
            <a:spLocks noGrp="1"/>
          </p:cNvSpPr>
          <p:nvPr>
            <p:ph type="sldNum" sz="quarter" idx="12"/>
          </p:nvPr>
        </p:nvSpPr>
        <p:spPr>
          <a:xfrm>
            <a:off x="9472736" y="6453386"/>
            <a:ext cx="1596292" cy="404614"/>
          </a:xfrm>
          <a:prstGeom prst="rect">
            <a:avLst/>
          </a:prstGeom>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E5039B-E660-497D-B9C4-80B244FA90A3}" type="slidenum">
              <a:rPr kumimoji="1" lang="ja-JP" altLang="en-US" smtClean="0"/>
              <a:pPr/>
              <a:t>25</a:t>
            </a:fld>
            <a:endParaRPr kumimoji="1" lang="ja-JP" altLang="en-US"/>
          </a:p>
        </p:txBody>
      </p:sp>
      <p:sp>
        <p:nvSpPr>
          <p:cNvPr id="3" name="テキスト ボックス 2">
            <a:extLst>
              <a:ext uri="{FF2B5EF4-FFF2-40B4-BE49-F238E27FC236}">
                <a16:creationId xmlns:a16="http://schemas.microsoft.com/office/drawing/2014/main" id="{3CC31715-C310-807E-54BF-74EB2C330F41}"/>
              </a:ext>
            </a:extLst>
          </p:cNvPr>
          <p:cNvSpPr txBox="1"/>
          <p:nvPr/>
        </p:nvSpPr>
        <p:spPr>
          <a:xfrm>
            <a:off x="1163781" y="378691"/>
            <a:ext cx="6576291" cy="461665"/>
          </a:xfrm>
          <a:prstGeom prst="rect">
            <a:avLst/>
          </a:prstGeom>
          <a:noFill/>
        </p:spPr>
        <p:txBody>
          <a:bodyPr wrap="square" rtlCol="0">
            <a:spAutoFit/>
          </a:bodyPr>
          <a:lstStyle/>
          <a:p>
            <a:r>
              <a:rPr kumimoji="1" lang="ja-JP" altLang="en-US" sz="2400" dirty="0"/>
              <a:t>ちょっと余分な独り言</a:t>
            </a:r>
          </a:p>
        </p:txBody>
      </p:sp>
    </p:spTree>
    <p:extLst>
      <p:ext uri="{BB962C8B-B14F-4D97-AF65-F5344CB8AC3E}">
        <p14:creationId xmlns:p14="http://schemas.microsoft.com/office/powerpoint/2010/main" val="253734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91605" y="961668"/>
            <a:ext cx="11208790" cy="5375177"/>
          </a:xfrm>
        </p:spPr>
        <p:txBody>
          <a:bodyPr>
            <a:normAutofit fontScale="92500" lnSpcReduction="20000"/>
          </a:bodyPr>
          <a:lstStyle/>
          <a:p>
            <a:pPr marL="0" indent="0">
              <a:lnSpc>
                <a:spcPts val="2100"/>
              </a:lnSpc>
            </a:pPr>
            <a:r>
              <a:rPr lang="ja-JP" altLang="en-US" sz="2000" b="1" dirty="0">
                <a:solidFill>
                  <a:schemeClr val="tx1"/>
                </a:solidFill>
                <a:latin typeface="BIZ UDPゴシック" panose="020B0400000000000000" pitchFamily="50" charset="-128"/>
                <a:ea typeface="BIZ UDPゴシック" panose="020B0400000000000000" pitchFamily="50" charset="-128"/>
              </a:rPr>
              <a:t>　地域で子どもをみるという文化が崩壊し、子育ての担い手は母親中心となり、同時に、負担や責任も母親が背負う傾向が強いように思われる。</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marL="0" indent="0">
              <a:lnSpc>
                <a:spcPts val="2100"/>
              </a:lnSpc>
            </a:pPr>
            <a:r>
              <a:rPr lang="ja-JP" altLang="en-US" sz="2000" b="1" dirty="0">
                <a:solidFill>
                  <a:schemeClr val="tx1"/>
                </a:solidFill>
                <a:latin typeface="BIZ UDPゴシック" panose="020B0400000000000000" pitchFamily="50" charset="-128"/>
                <a:ea typeface="BIZ UDPゴシック" panose="020B0400000000000000" pitchFamily="50" charset="-128"/>
              </a:rPr>
              <a:t>　近所に、だれが住んでいるかわからない。子どもが出す物音がうるさいとクレームがくる</a:t>
            </a:r>
            <a:r>
              <a:rPr lang="en-US" altLang="ja-JP" sz="2000" b="1" dirty="0" err="1">
                <a:solidFill>
                  <a:schemeClr val="tx1"/>
                </a:solidFill>
                <a:latin typeface="BIZ UDPゴシック" panose="020B0400000000000000" pitchFamily="50" charset="-128"/>
                <a:ea typeface="BIZ UDPゴシック" panose="020B0400000000000000" pitchFamily="50" charset="-128"/>
              </a:rPr>
              <a:t>etc</a:t>
            </a:r>
            <a:r>
              <a:rPr lang="ja-JP" altLang="en-US" sz="2000" b="1" dirty="0">
                <a:solidFill>
                  <a:schemeClr val="tx1"/>
                </a:solidFill>
                <a:latin typeface="BIZ UDPゴシック" panose="020B0400000000000000" pitchFamily="50" charset="-128"/>
                <a:ea typeface="BIZ UDPゴシック" panose="020B0400000000000000" pitchFamily="50" charset="-128"/>
              </a:rPr>
              <a:t>近所付き合いは、ほぼ崩壊状態。家族形態は核家族化。</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endParaRPr lang="en-US" altLang="ja-JP" sz="2000" b="1" dirty="0">
              <a:solidFill>
                <a:schemeClr val="tx1"/>
              </a:solidFill>
            </a:endParaRPr>
          </a:p>
          <a:p>
            <a:pPr marL="0" indent="0">
              <a:lnSpc>
                <a:spcPts val="2100"/>
              </a:lnSpc>
              <a:spcBef>
                <a:spcPts val="1200"/>
              </a:spcBef>
            </a:pPr>
            <a:r>
              <a:rPr lang="ja-JP" altLang="en-US" sz="2000" b="1" dirty="0">
                <a:solidFill>
                  <a:schemeClr val="tx1"/>
                </a:solidFill>
                <a:latin typeface="BIZ UDPゴシック" panose="020B0400000000000000" pitchFamily="50" charset="-128"/>
                <a:ea typeface="BIZ UDPゴシック" panose="020B0400000000000000" pitchFamily="50" charset="-128"/>
              </a:rPr>
              <a:t>　そのような状況の中、不安やストレスを抱えながら子育てをしている方は少なくない。そして、ここ数年、（特に</a:t>
            </a:r>
            <a:r>
              <a:rPr lang="en-US" altLang="ja-JP" sz="2000" b="1" dirty="0">
                <a:solidFill>
                  <a:schemeClr val="tx1"/>
                </a:solidFill>
                <a:latin typeface="BIZ UDPゴシック" panose="020B0400000000000000" pitchFamily="50" charset="-128"/>
                <a:ea typeface="BIZ UDPゴシック" panose="020B0400000000000000" pitchFamily="50" charset="-128"/>
              </a:rPr>
              <a:t>1</a:t>
            </a:r>
            <a:r>
              <a:rPr lang="ja-JP" altLang="en-US" sz="2000" b="1" dirty="0">
                <a:solidFill>
                  <a:schemeClr val="tx1"/>
                </a:solidFill>
                <a:latin typeface="BIZ UDPゴシック" panose="020B0400000000000000" pitchFamily="50" charset="-128"/>
                <a:ea typeface="BIZ UDPゴシック" panose="020B0400000000000000" pitchFamily="50" charset="-128"/>
              </a:rPr>
              <a:t>－</a:t>
            </a:r>
            <a:r>
              <a:rPr lang="en-US" altLang="ja-JP" sz="2000" b="1" dirty="0">
                <a:solidFill>
                  <a:schemeClr val="tx1"/>
                </a:solidFill>
                <a:latin typeface="BIZ UDPゴシック" panose="020B0400000000000000" pitchFamily="50" charset="-128"/>
                <a:ea typeface="BIZ UDPゴシック" panose="020B0400000000000000" pitchFamily="50" charset="-128"/>
              </a:rPr>
              <a:t>2</a:t>
            </a:r>
            <a:r>
              <a:rPr lang="ja-JP" altLang="en-US" sz="2000" b="1" dirty="0">
                <a:solidFill>
                  <a:schemeClr val="tx1"/>
                </a:solidFill>
                <a:latin typeface="BIZ UDPゴシック" panose="020B0400000000000000" pitchFamily="50" charset="-128"/>
                <a:ea typeface="BIZ UDPゴシック" panose="020B0400000000000000" pitchFamily="50" charset="-128"/>
              </a:rPr>
              <a:t>年）子育ての様相はさらに急激に変化してきている。</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marL="0" indent="0">
              <a:lnSpc>
                <a:spcPts val="2100"/>
              </a:lnSpc>
              <a:spcBef>
                <a:spcPts val="1200"/>
              </a:spcBef>
              <a:buNone/>
            </a:pPr>
            <a:r>
              <a:rPr lang="ja-JP" altLang="en-US" sz="2000" b="1" dirty="0">
                <a:solidFill>
                  <a:schemeClr val="tx1"/>
                </a:solidFill>
                <a:highlight>
                  <a:srgbClr val="FFFF00"/>
                </a:highlight>
                <a:latin typeface="BIZ UDPゴシック" panose="020B0400000000000000" pitchFamily="50" charset="-128"/>
                <a:ea typeface="BIZ UDPゴシック" panose="020B0400000000000000" pitchFamily="50" charset="-128"/>
              </a:rPr>
              <a:t>例えば・・・</a:t>
            </a:r>
            <a:endParaRPr lang="en-US" altLang="ja-JP" sz="2000" b="1" dirty="0">
              <a:solidFill>
                <a:schemeClr val="tx1"/>
              </a:solidFill>
              <a:highlight>
                <a:srgbClr val="FFFF00"/>
              </a:highlight>
              <a:latin typeface="BIZ UDPゴシック" panose="020B0400000000000000" pitchFamily="50" charset="-128"/>
              <a:ea typeface="BIZ UDPゴシック" panose="020B0400000000000000" pitchFamily="50" charset="-128"/>
            </a:endParaRPr>
          </a:p>
          <a:p>
            <a:pPr lvl="0">
              <a:lnSpc>
                <a:spcPts val="2100"/>
              </a:lnSpc>
              <a:buFont typeface="Wingdings" panose="05000000000000000000" pitchFamily="2" charset="2"/>
              <a:buChar char="u"/>
            </a:pPr>
            <a:r>
              <a:rPr lang="ja-JP" altLang="en-US" sz="2000" b="1" dirty="0">
                <a:solidFill>
                  <a:schemeClr val="tx1"/>
                </a:solidFill>
                <a:latin typeface="BIZ UDPゴシック" panose="020B0400000000000000" pitchFamily="50" charset="-128"/>
                <a:ea typeface="BIZ UDPゴシック" panose="020B0400000000000000" pitchFamily="50" charset="-128"/>
              </a:rPr>
              <a:t>子どもが抱っこを求めても抱っこしない（できない）。泣いている子どもをなだめることが難しい。</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lvl="0">
              <a:lnSpc>
                <a:spcPts val="2100"/>
              </a:lnSpc>
              <a:buFont typeface="Wingdings" panose="05000000000000000000" pitchFamily="2" charset="2"/>
              <a:buChar char="u"/>
            </a:pPr>
            <a:r>
              <a:rPr lang="ja-JP" altLang="en-US" sz="2000" b="1" dirty="0">
                <a:solidFill>
                  <a:schemeClr val="tx1"/>
                </a:solidFill>
                <a:latin typeface="BIZ UDPゴシック" panose="020B0400000000000000" pitchFamily="50" charset="-128"/>
                <a:ea typeface="BIZ UDPゴシック" panose="020B0400000000000000" pitchFamily="50" charset="-128"/>
              </a:rPr>
              <a:t>家におもちゃ（ままごとセットなど）がない。</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lvl="0">
              <a:lnSpc>
                <a:spcPts val="2100"/>
              </a:lnSpc>
              <a:buFont typeface="Wingdings" panose="05000000000000000000" pitchFamily="2" charset="2"/>
              <a:buChar char="u"/>
            </a:pPr>
            <a:r>
              <a:rPr lang="en-US" altLang="ja-JP" sz="2000" b="1" dirty="0">
                <a:solidFill>
                  <a:schemeClr val="tx1"/>
                </a:solidFill>
                <a:latin typeface="BIZ UDPゴシック" panose="020B0400000000000000" pitchFamily="50" charset="-128"/>
                <a:ea typeface="BIZ UDPゴシック" panose="020B0400000000000000" pitchFamily="50" charset="-128"/>
              </a:rPr>
              <a:t>You Tube</a:t>
            </a:r>
            <a:r>
              <a:rPr lang="ja-JP" altLang="en-US" sz="2000" b="1" dirty="0">
                <a:solidFill>
                  <a:schemeClr val="tx1"/>
                </a:solidFill>
                <a:latin typeface="BIZ UDPゴシック" panose="020B0400000000000000" pitchFamily="50" charset="-128"/>
                <a:ea typeface="BIZ UDPゴシック" panose="020B0400000000000000" pitchFamily="50" charset="-128"/>
              </a:rPr>
              <a:t>や</a:t>
            </a:r>
            <a:r>
              <a:rPr lang="en-US" altLang="ja-JP" sz="2000" b="1" dirty="0">
                <a:solidFill>
                  <a:schemeClr val="tx1"/>
                </a:solidFill>
                <a:latin typeface="BIZ UDPゴシック" panose="020B0400000000000000" pitchFamily="50" charset="-128"/>
                <a:ea typeface="BIZ UDPゴシック" panose="020B0400000000000000" pitchFamily="50" charset="-128"/>
              </a:rPr>
              <a:t>DVD</a:t>
            </a:r>
            <a:r>
              <a:rPr lang="ja-JP" altLang="en-US" sz="2000" b="1" dirty="0">
                <a:solidFill>
                  <a:schemeClr val="tx1"/>
                </a:solidFill>
                <a:latin typeface="BIZ UDPゴシック" panose="020B0400000000000000" pitchFamily="50" charset="-128"/>
                <a:ea typeface="BIZ UDPゴシック" panose="020B0400000000000000" pitchFamily="50" charset="-128"/>
              </a:rPr>
              <a:t>に子守をさせている。</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lvl="0">
              <a:lnSpc>
                <a:spcPts val="2100"/>
              </a:lnSpc>
              <a:buFont typeface="Wingdings" panose="05000000000000000000" pitchFamily="2" charset="2"/>
              <a:buChar char="u"/>
            </a:pPr>
            <a:r>
              <a:rPr lang="ja-JP" altLang="en-US" sz="2000" b="1" dirty="0">
                <a:solidFill>
                  <a:schemeClr val="tx1"/>
                </a:solidFill>
                <a:latin typeface="BIZ UDPゴシック" panose="020B0400000000000000" pitchFamily="50" charset="-128"/>
                <a:ea typeface="BIZ UDPゴシック" panose="020B0400000000000000" pitchFamily="50" charset="-128"/>
              </a:rPr>
              <a:t>イライラが強く、子どもにきつくに怒る。母親（父親）自身が大事にされてきた感じがない。</a:t>
            </a:r>
            <a:endParaRPr lang="en-US" altLang="ja-JP" sz="2000" b="1" dirty="0">
              <a:solidFill>
                <a:schemeClr val="tx1"/>
              </a:solidFill>
              <a:latin typeface="BIZ UDPゴシック" panose="020B0400000000000000" pitchFamily="50" charset="-128"/>
              <a:ea typeface="BIZ UDPゴシック" panose="020B0400000000000000" pitchFamily="50" charset="-128"/>
            </a:endParaRPr>
          </a:p>
          <a:p>
            <a:pPr lvl="0">
              <a:lnSpc>
                <a:spcPts val="2100"/>
              </a:lnSpc>
              <a:buFont typeface="Wingdings" panose="05000000000000000000" pitchFamily="2" charset="2"/>
              <a:buChar char="u"/>
            </a:pPr>
            <a:r>
              <a:rPr lang="ja-JP" altLang="en-US" sz="2000" b="1" dirty="0">
                <a:solidFill>
                  <a:schemeClr val="tx1"/>
                </a:solidFill>
                <a:latin typeface="BIZ UDPゴシック" panose="020B0400000000000000" pitchFamily="50" charset="-128"/>
                <a:ea typeface="BIZ UDPゴシック" panose="020B0400000000000000" pitchFamily="50" charset="-128"/>
              </a:rPr>
              <a:t>養育者自身がうつ病など患っている。　　</a:t>
            </a:r>
            <a:r>
              <a:rPr lang="en-US" altLang="ja-JP" sz="2000" b="1" dirty="0">
                <a:solidFill>
                  <a:schemeClr val="tx1"/>
                </a:solidFill>
                <a:latin typeface="BIZ UDPゴシック" panose="020B0400000000000000" pitchFamily="50" charset="-128"/>
                <a:ea typeface="BIZ UDPゴシック" panose="020B0400000000000000" pitchFamily="50" charset="-128"/>
              </a:rPr>
              <a:t>etc…</a:t>
            </a:r>
            <a:r>
              <a:rPr lang="ja-JP" altLang="en-US" sz="2000" b="1" dirty="0">
                <a:solidFill>
                  <a:schemeClr val="tx1"/>
                </a:solidFill>
                <a:latin typeface="BIZ UDPゴシック" panose="020B0400000000000000" pitchFamily="50" charset="-128"/>
                <a:ea typeface="BIZ UDPゴシック" panose="020B0400000000000000" pitchFamily="50" charset="-128"/>
              </a:rPr>
              <a:t>　　</a:t>
            </a:r>
          </a:p>
          <a:p>
            <a:pPr lvl="0">
              <a:lnSpc>
                <a:spcPct val="120000"/>
              </a:lnSpc>
              <a:buFont typeface="Wingdings" panose="05000000000000000000" pitchFamily="2" charset="2"/>
              <a:buChar char="u"/>
            </a:pPr>
            <a:endParaRPr lang="en-US" altLang="ja-JP" sz="2000" b="1" dirty="0">
              <a:solidFill>
                <a:prstClr val="black"/>
              </a:solidFill>
              <a:latin typeface="BIZ UDPゴシック" panose="020B0400000000000000" pitchFamily="50" charset="-128"/>
              <a:ea typeface="BIZ UDPゴシック" panose="020B0400000000000000" pitchFamily="50" charset="-128"/>
            </a:endParaRPr>
          </a:p>
          <a:p>
            <a:pPr marL="0" lvl="0" indent="0">
              <a:spcBef>
                <a:spcPts val="1200"/>
              </a:spcBef>
              <a:buNone/>
            </a:pPr>
            <a:r>
              <a:rPr lang="ja-JP" altLang="en-US" sz="2400" b="1" dirty="0">
                <a:solidFill>
                  <a:srgbClr val="FF0000"/>
                </a:solidFill>
              </a:rPr>
              <a:t>人と人が繋がり、困った時は、人に頼りながら安心して生活できる地域と子育て文化の復活も大きな目標となる。</a:t>
            </a:r>
            <a:r>
              <a:rPr lang="ja-JP" altLang="en-US" sz="2400" b="1" dirty="0">
                <a:solidFill>
                  <a:prstClr val="black"/>
                </a:solidFill>
              </a:rPr>
              <a:t>　　</a:t>
            </a:r>
            <a:r>
              <a:rPr lang="ja-JP" altLang="en-US" b="1" dirty="0">
                <a:solidFill>
                  <a:prstClr val="black"/>
                </a:solidFill>
              </a:rPr>
              <a:t>　　　　　　　</a:t>
            </a:r>
            <a:endParaRPr lang="en-US" altLang="ja-JP" dirty="0"/>
          </a:p>
          <a:p>
            <a:pPr marL="0" indent="0">
              <a:lnSpc>
                <a:spcPct val="120000"/>
              </a:lnSpc>
              <a:buNone/>
            </a:pPr>
            <a:endParaRPr lang="en-US" altLang="ja-JP" sz="3600" dirty="0">
              <a:solidFill>
                <a:schemeClr val="accent6"/>
              </a:solidFill>
            </a:endParaRPr>
          </a:p>
          <a:p>
            <a:pPr>
              <a:lnSpc>
                <a:spcPct val="120000"/>
              </a:lnSpc>
              <a:buFont typeface="Wingdings" panose="05000000000000000000" pitchFamily="2" charset="2"/>
              <a:buChar char="u"/>
            </a:pPr>
            <a:endParaRPr lang="ja-JP" altLang="en-US" dirty="0"/>
          </a:p>
          <a:p>
            <a:pPr>
              <a:lnSpc>
                <a:spcPct val="120000"/>
              </a:lnSpc>
              <a:buFont typeface="Wingdings" panose="05000000000000000000" pitchFamily="2" charset="2"/>
              <a:buChar char="u"/>
            </a:pPr>
            <a:endParaRPr kumimoji="1" lang="ja-JP" altLang="en-US" dirty="0"/>
          </a:p>
        </p:txBody>
      </p:sp>
      <p:sp>
        <p:nvSpPr>
          <p:cNvPr id="4" name="スライド番号プレースホルダー 3"/>
          <p:cNvSpPr>
            <a:spLocks noGrp="1"/>
          </p:cNvSpPr>
          <p:nvPr>
            <p:ph type="sldNum" sz="quarter" idx="12"/>
          </p:nvPr>
        </p:nvSpPr>
        <p:spPr>
          <a:xfrm>
            <a:off x="9472736" y="6453386"/>
            <a:ext cx="1596292" cy="404614"/>
          </a:xfrm>
          <a:prstGeom prst="rect">
            <a:avLst/>
          </a:prstGeom>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E5039B-E660-497D-B9C4-80B244FA90A3}" type="slidenum">
              <a:rPr kumimoji="1" lang="ja-JP" altLang="en-US" smtClean="0"/>
              <a:pPr/>
              <a:t>26</a:t>
            </a:fld>
            <a:endParaRPr kumimoji="1" lang="ja-JP" altLang="en-US"/>
          </a:p>
        </p:txBody>
      </p:sp>
      <p:sp>
        <p:nvSpPr>
          <p:cNvPr id="8" name="下矢印 7"/>
          <p:cNvSpPr/>
          <p:nvPr/>
        </p:nvSpPr>
        <p:spPr>
          <a:xfrm>
            <a:off x="5318108" y="2154757"/>
            <a:ext cx="928254" cy="401463"/>
          </a:xfrm>
          <a:prstGeom prst="down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5410608" y="5201142"/>
            <a:ext cx="928254" cy="401463"/>
          </a:xfrm>
          <a:prstGeom prst="down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3216E60-D803-0C18-6782-F06EAF0B2115}"/>
              </a:ext>
            </a:extLst>
          </p:cNvPr>
          <p:cNvSpPr txBox="1"/>
          <p:nvPr/>
        </p:nvSpPr>
        <p:spPr>
          <a:xfrm>
            <a:off x="690282" y="349624"/>
            <a:ext cx="480997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333399"/>
              </a:buClr>
              <a:buSzTx/>
              <a:buFont typeface="Wingdings" pitchFamily="2" charset="2"/>
              <a:buNone/>
              <a:tabLst/>
              <a:defRPr/>
            </a:pPr>
            <a:r>
              <a:rPr kumimoji="1" lang="ja-JP" altLang="en-US" sz="2800" b="0" i="0" u="none" strike="noStrike" kern="0" cap="none" spc="0" normalizeH="0" baseline="0" noProof="0">
                <a:ln>
                  <a:noFill/>
                </a:ln>
                <a:solidFill>
                  <a:srgbClr val="4D4D4D"/>
                </a:solidFill>
                <a:effectLst/>
                <a:highlight>
                  <a:srgbClr val="00FFFF"/>
                </a:highlight>
                <a:uLnTx/>
                <a:uFillTx/>
                <a:latin typeface="ＭＳ Ｐゴシック"/>
                <a:ea typeface="ＭＳ Ｐゴシック"/>
                <a:cs typeface="+mn-cs"/>
              </a:rPr>
              <a:t>＜地域と子育て文化の視点＞</a:t>
            </a:r>
            <a:endParaRPr kumimoji="1" lang="ja-JP" altLang="en-US" sz="2800" b="0" i="0" u="none" strike="noStrike" kern="0" cap="none" spc="0" normalizeH="0" baseline="0" noProof="0" dirty="0">
              <a:ln>
                <a:noFill/>
              </a:ln>
              <a:solidFill>
                <a:srgbClr val="4D4D4D"/>
              </a:solidFill>
              <a:effectLst/>
              <a:highlight>
                <a:srgbClr val="00FFFF"/>
              </a:highlight>
              <a:uLnTx/>
              <a:uFillTx/>
              <a:latin typeface="ＭＳ Ｐゴシック"/>
              <a:ea typeface="ＭＳ Ｐゴシック"/>
              <a:cs typeface="+mn-cs"/>
            </a:endParaRPr>
          </a:p>
        </p:txBody>
      </p:sp>
    </p:spTree>
    <p:extLst>
      <p:ext uri="{BB962C8B-B14F-4D97-AF65-F5344CB8AC3E}">
        <p14:creationId xmlns:p14="http://schemas.microsoft.com/office/powerpoint/2010/main" val="1977966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5"/>
          <p:cNvSpPr>
            <a:spLocks noGrp="1"/>
          </p:cNvSpPr>
          <p:nvPr>
            <p:ph type="sldNum" sz="quarter" idx="12"/>
          </p:nvPr>
        </p:nvSpPr>
        <p:spPr>
          <a:xfrm>
            <a:off x="9472736" y="6453386"/>
            <a:ext cx="1596292" cy="404614"/>
          </a:xfrm>
          <a:prstGeom prst="rect">
            <a:avLst/>
          </a:prstGeom>
          <a:noFill/>
        </p:spPr>
        <p:txBody>
          <a:bodyPr vert="horz" lIns="91440" tIns="45720" rIns="91440" bIns="45720" rtlCol="0" anchor="ctr"/>
          <a:lstStyle>
            <a:defPPr>
              <a:defRPr lang="en-US"/>
            </a:defPPr>
            <a:lvl1pPr marL="0" algn="r"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C4E5039B-E660-497D-B9C4-80B244FA90A3}" type="slidenum">
              <a:rPr kumimoji="1" lang="ja-JP" altLang="en-US" smtClean="0"/>
              <a:pPr marL="0" marR="0" lvl="0" indent="0" algn="ctr" defTabSz="914400" rtl="0" eaLnBrk="1" fontAlgn="auto" latinLnBrk="0" hangingPunct="1">
                <a:lnSpc>
                  <a:spcPct val="100000"/>
                </a:lnSpc>
                <a:spcBef>
                  <a:spcPct val="0"/>
                </a:spcBef>
                <a:spcAft>
                  <a:spcPts val="0"/>
                </a:spcAft>
                <a:buClrTx/>
                <a:buSzTx/>
                <a:buFontTx/>
                <a:buNone/>
                <a:tabLst/>
                <a:defRPr/>
              </a:pPr>
              <a:t>27</a:t>
            </a:fld>
            <a:endParaRPr kumimoji="0" lang="en-US" altLang="ja-JP" sz="1200" b="0" i="0" u="none" strike="noStrike" kern="1200" cap="none" spc="0" normalizeH="0" baseline="0" noProof="0">
              <a:ln>
                <a:noFill/>
              </a:ln>
              <a:solidFill>
                <a:srgbClr val="323232"/>
              </a:solidFill>
              <a:effectLst/>
              <a:uLnTx/>
              <a:uFillTx/>
              <a:latin typeface="Arial" panose="020B0604020202020204" pitchFamily="34" charset="0"/>
              <a:ea typeface="ＭＳ Ｐゴシック" panose="020B0600070205080204" pitchFamily="50" charset="-128"/>
              <a:cs typeface="+mn-cs"/>
            </a:endParaRPr>
          </a:p>
        </p:txBody>
      </p:sp>
      <p:sp>
        <p:nvSpPr>
          <p:cNvPr id="39938" name="Rectangle 2"/>
          <p:cNvSpPr>
            <a:spLocks noGrp="1" noChangeArrowheads="1"/>
          </p:cNvSpPr>
          <p:nvPr>
            <p:ph type="title" idx="4294967295"/>
          </p:nvPr>
        </p:nvSpPr>
        <p:spPr>
          <a:xfrm>
            <a:off x="1086937" y="136524"/>
            <a:ext cx="7593013" cy="693738"/>
          </a:xfrm>
        </p:spPr>
        <p:txBody>
          <a:bodyPr>
            <a:normAutofit/>
          </a:bodyPr>
          <a:lstStyle/>
          <a:p>
            <a:pPr eaLnBrk="1" hangingPunct="1">
              <a:defRPr/>
            </a:pPr>
            <a:r>
              <a:rPr lang="ja-JP" altLang="en-US" sz="3200" dirty="0">
                <a:solidFill>
                  <a:schemeClr val="tx1"/>
                </a:solidFill>
                <a:highlight>
                  <a:srgbClr val="FFFF00"/>
                </a:highlight>
              </a:rPr>
              <a:t>将来のために必要な適応能力</a:t>
            </a:r>
          </a:p>
        </p:txBody>
      </p:sp>
      <p:sp>
        <p:nvSpPr>
          <p:cNvPr id="6148" name="Rectangle 3"/>
          <p:cNvSpPr>
            <a:spLocks noGrp="1" noChangeArrowheads="1"/>
          </p:cNvSpPr>
          <p:nvPr>
            <p:ph sz="quarter" idx="4294967295"/>
          </p:nvPr>
        </p:nvSpPr>
        <p:spPr>
          <a:xfrm>
            <a:off x="690282" y="1090956"/>
            <a:ext cx="11098444" cy="5630520"/>
          </a:xfrm>
        </p:spPr>
        <p:txBody>
          <a:bodyPr>
            <a:normAutofit/>
          </a:bodyPr>
          <a:lstStyle/>
          <a:p>
            <a:pPr marL="502920" indent="-457200" eaLnBrk="1" hangingPunct="1">
              <a:lnSpc>
                <a:spcPct val="100000"/>
              </a:lnSpc>
              <a:spcBef>
                <a:spcPts val="2400"/>
              </a:spcBef>
              <a:buFont typeface="+mj-lt"/>
              <a:buAutoNum type="arabicPeriod"/>
            </a:pPr>
            <a:r>
              <a:rPr lang="ja-JP" altLang="en-US" sz="2400" dirty="0">
                <a:solidFill>
                  <a:schemeClr val="tx1"/>
                </a:solidFill>
              </a:rPr>
              <a:t>人と一緒にいられる</a:t>
            </a:r>
            <a:br>
              <a:rPr lang="en-US" altLang="ja-JP" sz="2400" dirty="0">
                <a:solidFill>
                  <a:schemeClr val="tx1"/>
                </a:solidFill>
              </a:rPr>
            </a:br>
            <a:r>
              <a:rPr lang="ja-JP" altLang="en-US" sz="2400" dirty="0">
                <a:solidFill>
                  <a:schemeClr val="tx1"/>
                </a:solidFill>
              </a:rPr>
              <a:t>　　・人と楽しむことができる、気持ちをあわせることができる</a:t>
            </a:r>
          </a:p>
          <a:p>
            <a:pPr marL="502920" indent="-457200" eaLnBrk="1" hangingPunct="1">
              <a:lnSpc>
                <a:spcPct val="100000"/>
              </a:lnSpc>
              <a:spcBef>
                <a:spcPts val="2400"/>
              </a:spcBef>
              <a:buFont typeface="+mj-lt"/>
              <a:buAutoNum type="arabicPeriod"/>
            </a:pPr>
            <a:r>
              <a:rPr lang="ja-JP" altLang="en-US" sz="2400" dirty="0">
                <a:solidFill>
                  <a:schemeClr val="tx1"/>
                </a:solidFill>
              </a:rPr>
              <a:t>周囲に頼ることができる</a:t>
            </a:r>
            <a:br>
              <a:rPr lang="en-US" altLang="ja-JP" sz="2400" dirty="0">
                <a:solidFill>
                  <a:schemeClr val="tx1"/>
                </a:solidFill>
              </a:rPr>
            </a:br>
            <a:r>
              <a:rPr lang="ja-JP" altLang="en-US" sz="2400" dirty="0">
                <a:solidFill>
                  <a:schemeClr val="tx1"/>
                </a:solidFill>
              </a:rPr>
              <a:t>　　・恥・失敗に対して耐えることができる</a:t>
            </a:r>
          </a:p>
          <a:p>
            <a:pPr marL="502920" indent="-457200" eaLnBrk="1" hangingPunct="1">
              <a:lnSpc>
                <a:spcPct val="100000"/>
              </a:lnSpc>
              <a:spcBef>
                <a:spcPts val="2400"/>
              </a:spcBef>
              <a:buFont typeface="+mj-lt"/>
              <a:buAutoNum type="arabicPeriod"/>
            </a:pPr>
            <a:r>
              <a:rPr lang="ja-JP" altLang="en-US" sz="2400" dirty="0">
                <a:solidFill>
                  <a:schemeClr val="tx1"/>
                </a:solidFill>
              </a:rPr>
              <a:t>だめな自分を受け入れる、できるという自信ではなく、「できなくても存在していい」という自信が大事</a:t>
            </a:r>
          </a:p>
          <a:p>
            <a:pPr marL="502920" indent="-457200" eaLnBrk="1" hangingPunct="1">
              <a:lnSpc>
                <a:spcPct val="100000"/>
              </a:lnSpc>
              <a:spcBef>
                <a:spcPts val="2400"/>
              </a:spcBef>
              <a:buFont typeface="+mj-lt"/>
              <a:buAutoNum type="arabicPeriod"/>
            </a:pPr>
            <a:r>
              <a:rPr lang="ja-JP" altLang="en-US" sz="2400" dirty="0">
                <a:solidFill>
                  <a:schemeClr val="tx1"/>
                </a:solidFill>
              </a:rPr>
              <a:t>怒りや不安を言葉で表現することができる　身体化もできず固まっている人もいる</a:t>
            </a:r>
            <a:br>
              <a:rPr lang="en-US" altLang="ja-JP" sz="2400" dirty="0">
                <a:solidFill>
                  <a:schemeClr val="tx1"/>
                </a:solidFill>
              </a:rPr>
            </a:br>
            <a:r>
              <a:rPr lang="ja-JP" altLang="en-US" sz="2400" dirty="0">
                <a:solidFill>
                  <a:schemeClr val="tx1"/>
                </a:solidFill>
              </a:rPr>
              <a:t>　　・以下の順で適応的である：身体症状化⇒行動化⇒言語化</a:t>
            </a:r>
            <a:endParaRPr lang="en-US" altLang="ja-JP" sz="2400" dirty="0">
              <a:solidFill>
                <a:schemeClr val="tx1"/>
              </a:solidFill>
            </a:endParaRPr>
          </a:p>
          <a:p>
            <a:pPr marL="502920" indent="-457200" eaLnBrk="1" hangingPunct="1">
              <a:lnSpc>
                <a:spcPct val="100000"/>
              </a:lnSpc>
              <a:spcBef>
                <a:spcPts val="2400"/>
              </a:spcBef>
              <a:buFont typeface="+mj-lt"/>
              <a:buAutoNum type="arabicPeriod"/>
            </a:pPr>
            <a:r>
              <a:rPr lang="ja-JP" altLang="en-US" sz="2400" dirty="0">
                <a:solidFill>
                  <a:schemeClr val="tx1"/>
                </a:solidFill>
              </a:rPr>
              <a:t>実際に、人や社会とのつながりを持っている、所属している場所がある</a:t>
            </a:r>
            <a:endParaRPr lang="en-US" altLang="ja-JP" sz="2400" dirty="0">
              <a:solidFill>
                <a:schemeClr val="tx1"/>
              </a:solidFill>
            </a:endParaRPr>
          </a:p>
          <a:p>
            <a:pPr marL="502920" indent="-457200">
              <a:lnSpc>
                <a:spcPct val="100000"/>
              </a:lnSpc>
              <a:spcBef>
                <a:spcPts val="2400"/>
              </a:spcBef>
              <a:buFont typeface="+mj-lt"/>
              <a:buAutoNum type="arabicPeriod"/>
            </a:pPr>
            <a:r>
              <a:rPr lang="ja-JP" altLang="en-US" sz="2400" dirty="0">
                <a:solidFill>
                  <a:schemeClr val="tx1"/>
                </a:solidFill>
              </a:rPr>
              <a:t>自分なりの楽しみや安定した世界（自分と周りの関係性の集合のイメージ）をもつ</a:t>
            </a:r>
            <a:endParaRPr lang="en-US" altLang="ja-JP" sz="2400" dirty="0">
              <a:solidFill>
                <a:schemeClr val="tx1"/>
              </a:solidFill>
            </a:endParaRPr>
          </a:p>
        </p:txBody>
      </p:sp>
    </p:spTree>
    <p:extLst>
      <p:ext uri="{BB962C8B-B14F-4D97-AF65-F5344CB8AC3E}">
        <p14:creationId xmlns:p14="http://schemas.microsoft.com/office/powerpoint/2010/main" val="26907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1DD2E46-BCBA-4591-A672-DB1E4C4EABB0}"/>
              </a:ext>
            </a:extLst>
          </p:cNvPr>
          <p:cNvSpPr/>
          <p:nvPr/>
        </p:nvSpPr>
        <p:spPr>
          <a:xfrm>
            <a:off x="695324" y="457200"/>
            <a:ext cx="10039351" cy="504825"/>
          </a:xfrm>
          <a:prstGeom prst="rect">
            <a:avLst/>
          </a:prstGeom>
          <a:solidFill>
            <a:schemeClr val="accent4">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Arial" panose="020B0604020202020204"/>
                <a:ea typeface="ＭＳ Ｐゴシック" panose="020B0600070205080204" pitchFamily="50" charset="-128"/>
                <a:cs typeface="+mn-cs"/>
              </a:rPr>
              <a:t>目的、目標イメージを持って、それに向けて必要に応じ組み立てる</a:t>
            </a:r>
          </a:p>
        </p:txBody>
      </p:sp>
      <p:sp>
        <p:nvSpPr>
          <p:cNvPr id="3" name="テキスト ボックス 2">
            <a:extLst>
              <a:ext uri="{FF2B5EF4-FFF2-40B4-BE49-F238E27FC236}">
                <a16:creationId xmlns:a16="http://schemas.microsoft.com/office/drawing/2014/main" id="{906CFEFE-9CA3-490D-8C81-E6031FF72D2A}"/>
              </a:ext>
            </a:extLst>
          </p:cNvPr>
          <p:cNvSpPr txBox="1"/>
          <p:nvPr/>
        </p:nvSpPr>
        <p:spPr>
          <a:xfrm>
            <a:off x="361950" y="1095376"/>
            <a:ext cx="11096625" cy="5578065"/>
          </a:xfrm>
          <a:prstGeom prst="rect">
            <a:avLst/>
          </a:prstGeom>
          <a:noFill/>
        </p:spPr>
        <p:txBody>
          <a:bodyPr wrap="square" rtlCol="0">
            <a:spAutoFit/>
          </a:bodyPr>
          <a:lstStyle/>
          <a:p>
            <a:pPr marL="457200" marR="0" lvl="0" indent="-457200" algn="l" defTabSz="914400" rtl="0" eaLnBrk="1" fontAlgn="auto" latinLnBrk="0" hangingPunct="1">
              <a:lnSpc>
                <a:spcPts val="3600"/>
              </a:lnSpc>
              <a:spcBef>
                <a:spcPts val="0"/>
              </a:spcBef>
              <a:spcAft>
                <a:spcPts val="0"/>
              </a:spcAft>
              <a:buClrTx/>
              <a:buSzTx/>
              <a:buFont typeface="+mj-lt"/>
              <a:buAutoNum type="alphaUcParenR"/>
              <a:tabLst/>
              <a:defRPr/>
            </a:pPr>
            <a:r>
              <a:rPr kumimoji="1" lang="ja-JP" altLang="en-US" sz="24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せっかく関わりを持った人（患者）たちが、世の中に出ても生き易いようにしたい</a:t>
            </a:r>
            <a:endParaRPr kumimoji="1" lang="en-US" altLang="ja-JP" sz="24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生まれてきたからには、仲間が欲しい</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相談に乗ってくれる人、頼れる人がいるといい</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自分も、人のためになったり、社会とつながりたい</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仕事をして、自分の役割を持ちたい</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自立した生活をしたい</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457200" marR="0" lvl="0" indent="-457200" algn="l" defTabSz="914400" rtl="0" eaLnBrk="1" fontAlgn="auto" latinLnBrk="0" hangingPunct="1">
              <a:lnSpc>
                <a:spcPts val="3600"/>
              </a:lnSpc>
              <a:spcBef>
                <a:spcPts val="0"/>
              </a:spcBef>
              <a:spcAft>
                <a:spcPts val="0"/>
              </a:spcAft>
              <a:buClrTx/>
              <a:buSzTx/>
              <a:buFont typeface="+mj-lt"/>
              <a:buAutoNum type="alphaUcParenR"/>
              <a:tabLst/>
              <a:defRPr/>
            </a:pPr>
            <a:endParaRPr kumimoji="1" lang="en-US" altLang="ja-JP" sz="24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457200" marR="0" lvl="0" indent="-457200" algn="l" defTabSz="914400" rtl="0" eaLnBrk="1" fontAlgn="auto" latinLnBrk="0" hangingPunct="1">
              <a:lnSpc>
                <a:spcPts val="3600"/>
              </a:lnSpc>
              <a:spcBef>
                <a:spcPts val="0"/>
              </a:spcBef>
              <a:spcAft>
                <a:spcPts val="0"/>
              </a:spcAft>
              <a:buClrTx/>
              <a:buSzTx/>
              <a:buFont typeface="+mj-lt"/>
              <a:buAutoNum type="alphaUcParenR"/>
              <a:tabLst/>
              <a:defRPr/>
            </a:pPr>
            <a:r>
              <a:rPr kumimoji="1" lang="ja-JP" altLang="en-US" sz="24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子どもたちが育つ社会、人らしい人が多い社会になって欲しい</a:t>
            </a:r>
            <a:endParaRPr kumimoji="1" lang="en-US" altLang="ja-JP" sz="24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大事にされたという経験を持てる</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繋がっているという経験を持てる</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失敗しても、再度挑戦することを見守ってもらえる</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a:p>
            <a:pPr marL="971550" marR="0" lvl="1" indent="-514350" algn="l" defTabSz="914400" rtl="0" eaLnBrk="1" fontAlgn="auto" latinLnBrk="0" hangingPunct="1">
              <a:lnSpc>
                <a:spcPts val="3600"/>
              </a:lnSpc>
              <a:spcBef>
                <a:spcPts val="0"/>
              </a:spcBef>
              <a:spcAft>
                <a:spcPts val="0"/>
              </a:spcAft>
              <a:buClrTx/>
              <a:buSzTx/>
              <a:buFont typeface="+mj-lt"/>
              <a:buAutoNum type="romanUcPeriod"/>
              <a:tabLst/>
              <a:defRPr/>
            </a:pPr>
            <a:r>
              <a:rPr kumimoji="1" lang="ja-JP" altLang="en-US"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違いを認め、評価よりも一人一人を大事にしてもらえる</a:t>
            </a:r>
            <a:endParaRPr kumimoji="1" lang="en-US" altLang="ja-JP" sz="2200" b="0" i="0" u="none" strike="noStrike" kern="1200" cap="none" spc="-100" normalizeH="0" baseline="0" noProof="0" dirty="0">
              <a:ln>
                <a:noFill/>
              </a:ln>
              <a:solidFill>
                <a:prstClr val="black"/>
              </a:solidFill>
              <a:effectLst/>
              <a:uLnTx/>
              <a:uFillTx/>
              <a:latin typeface="Arial" panose="020B0604020202020204"/>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02DAC8B4-976C-49AF-ABFB-65F3D2017D71}"/>
              </a:ext>
            </a:extLst>
          </p:cNvPr>
          <p:cNvSpPr/>
          <p:nvPr/>
        </p:nvSpPr>
        <p:spPr>
          <a:xfrm>
            <a:off x="6096000" y="1581150"/>
            <a:ext cx="3390900" cy="390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t>デイケア、地域活動支援センター</a:t>
            </a:r>
          </a:p>
        </p:txBody>
      </p:sp>
      <p:sp>
        <p:nvSpPr>
          <p:cNvPr id="7" name="矢印: 左 6">
            <a:extLst>
              <a:ext uri="{FF2B5EF4-FFF2-40B4-BE49-F238E27FC236}">
                <a16:creationId xmlns:a16="http://schemas.microsoft.com/office/drawing/2014/main" id="{48B7BA29-00C4-479E-BA22-3E0202E60869}"/>
              </a:ext>
            </a:extLst>
          </p:cNvPr>
          <p:cNvSpPr/>
          <p:nvPr/>
        </p:nvSpPr>
        <p:spPr>
          <a:xfrm>
            <a:off x="5657850" y="1738312"/>
            <a:ext cx="438150"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8" name="矢印: 左 7">
            <a:extLst>
              <a:ext uri="{FF2B5EF4-FFF2-40B4-BE49-F238E27FC236}">
                <a16:creationId xmlns:a16="http://schemas.microsoft.com/office/drawing/2014/main" id="{3CF2CB9C-A3A9-4AB5-AECD-D112A0958DFA}"/>
              </a:ext>
            </a:extLst>
          </p:cNvPr>
          <p:cNvSpPr/>
          <p:nvPr/>
        </p:nvSpPr>
        <p:spPr>
          <a:xfrm>
            <a:off x="6505575" y="2145505"/>
            <a:ext cx="438150"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9" name="矢印: 左 8">
            <a:extLst>
              <a:ext uri="{FF2B5EF4-FFF2-40B4-BE49-F238E27FC236}">
                <a16:creationId xmlns:a16="http://schemas.microsoft.com/office/drawing/2014/main" id="{15271FCF-4308-4FFD-92D7-36E48CE54AFD}"/>
              </a:ext>
            </a:extLst>
          </p:cNvPr>
          <p:cNvSpPr/>
          <p:nvPr/>
        </p:nvSpPr>
        <p:spPr>
          <a:xfrm>
            <a:off x="5380435" y="3133773"/>
            <a:ext cx="1050132" cy="209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10" name="矢印: 左 9">
            <a:extLst>
              <a:ext uri="{FF2B5EF4-FFF2-40B4-BE49-F238E27FC236}">
                <a16:creationId xmlns:a16="http://schemas.microsoft.com/office/drawing/2014/main" id="{67C98897-D697-4C76-B65E-69B91879F003}"/>
              </a:ext>
            </a:extLst>
          </p:cNvPr>
          <p:cNvSpPr/>
          <p:nvPr/>
        </p:nvSpPr>
        <p:spPr>
          <a:xfrm>
            <a:off x="6943725" y="2592628"/>
            <a:ext cx="1885950" cy="2190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11" name="四角形: 角を丸くする 10">
            <a:extLst>
              <a:ext uri="{FF2B5EF4-FFF2-40B4-BE49-F238E27FC236}">
                <a16:creationId xmlns:a16="http://schemas.microsoft.com/office/drawing/2014/main" id="{B0B977DE-A1CD-4FBF-93C6-BC94A3F73849}"/>
              </a:ext>
            </a:extLst>
          </p:cNvPr>
          <p:cNvSpPr/>
          <p:nvPr/>
        </p:nvSpPr>
        <p:spPr>
          <a:xfrm>
            <a:off x="6800850" y="2043112"/>
            <a:ext cx="3009900" cy="414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t>心理師やＰＳＷを養成しよう</a:t>
            </a:r>
          </a:p>
        </p:txBody>
      </p:sp>
      <p:sp>
        <p:nvSpPr>
          <p:cNvPr id="12" name="四角形: 角を丸くする 11">
            <a:extLst>
              <a:ext uri="{FF2B5EF4-FFF2-40B4-BE49-F238E27FC236}">
                <a16:creationId xmlns:a16="http://schemas.microsoft.com/office/drawing/2014/main" id="{C5D4D17D-9C04-4048-8528-FBFFA4E52D1B}"/>
              </a:ext>
            </a:extLst>
          </p:cNvPr>
          <p:cNvSpPr/>
          <p:nvPr/>
        </p:nvSpPr>
        <p:spPr>
          <a:xfrm>
            <a:off x="8682037" y="2528886"/>
            <a:ext cx="3209925" cy="1622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t>手助けしてくれる人を増やそう</a:t>
            </a:r>
            <a:br>
              <a:rPr kumimoji="1" lang="en-US" altLang="ja-JP"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br>
            <a:r>
              <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t>社会の中でわかってもらえるように啓発を</a:t>
            </a:r>
            <a:br>
              <a:rPr kumimoji="1" lang="en-US" altLang="ja-JP"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br>
            <a:r>
              <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t>いろいろ作ったり、売ったりする経済活動を</a:t>
            </a:r>
          </a:p>
        </p:txBody>
      </p:sp>
      <p:sp>
        <p:nvSpPr>
          <p:cNvPr id="13" name="正方形/長方形 12">
            <a:extLst>
              <a:ext uri="{FF2B5EF4-FFF2-40B4-BE49-F238E27FC236}">
                <a16:creationId xmlns:a16="http://schemas.microsoft.com/office/drawing/2014/main" id="{7D2436FB-2942-4B89-9A82-8373D768AF93}"/>
              </a:ext>
            </a:extLst>
          </p:cNvPr>
          <p:cNvSpPr/>
          <p:nvPr/>
        </p:nvSpPr>
        <p:spPr>
          <a:xfrm>
            <a:off x="10096500" y="1581151"/>
            <a:ext cx="1609725" cy="4619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a:ea typeface="ＭＳ Ｐゴシック" panose="020B0600070205080204" pitchFamily="50" charset="-128"/>
                <a:cs typeface="+mn-cs"/>
              </a:rPr>
              <a:t>相談支援事業</a:t>
            </a:r>
          </a:p>
        </p:txBody>
      </p:sp>
      <p:sp>
        <p:nvSpPr>
          <p:cNvPr id="14" name="矢印: 右 13">
            <a:extLst>
              <a:ext uri="{FF2B5EF4-FFF2-40B4-BE49-F238E27FC236}">
                <a16:creationId xmlns:a16="http://schemas.microsoft.com/office/drawing/2014/main" id="{144269AE-E567-40AF-9730-EC100C5223FA}"/>
              </a:ext>
            </a:extLst>
          </p:cNvPr>
          <p:cNvSpPr/>
          <p:nvPr/>
        </p:nvSpPr>
        <p:spPr>
          <a:xfrm rot="9361965">
            <a:off x="9650691" y="1838325"/>
            <a:ext cx="504825" cy="266700"/>
          </a:xfrm>
          <a:prstGeom prst="rightArrow">
            <a:avLst>
              <a:gd name="adj1" fmla="val 50000"/>
              <a:gd name="adj2" fmla="val 6334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15" name="四角形: 角を丸くする 14">
            <a:extLst>
              <a:ext uri="{FF2B5EF4-FFF2-40B4-BE49-F238E27FC236}">
                <a16:creationId xmlns:a16="http://schemas.microsoft.com/office/drawing/2014/main" id="{015AAA63-5E46-4574-A912-318194734F87}"/>
              </a:ext>
            </a:extLst>
          </p:cNvPr>
          <p:cNvSpPr/>
          <p:nvPr/>
        </p:nvSpPr>
        <p:spPr>
          <a:xfrm>
            <a:off x="6286500" y="2956504"/>
            <a:ext cx="2266950" cy="1345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t>企業や農家に売り込みを。⇒それらが、就業・生活支援センターになっていった</a:t>
            </a:r>
          </a:p>
        </p:txBody>
      </p:sp>
      <p:sp>
        <p:nvSpPr>
          <p:cNvPr id="16" name="四角形: 角を丸くする 15">
            <a:extLst>
              <a:ext uri="{FF2B5EF4-FFF2-40B4-BE49-F238E27FC236}">
                <a16:creationId xmlns:a16="http://schemas.microsoft.com/office/drawing/2014/main" id="{D41D8BF8-BDE8-4166-9783-13882032BF52}"/>
              </a:ext>
            </a:extLst>
          </p:cNvPr>
          <p:cNvSpPr/>
          <p:nvPr/>
        </p:nvSpPr>
        <p:spPr>
          <a:xfrm>
            <a:off x="4143375" y="3386123"/>
            <a:ext cx="1952625" cy="915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rPr>
              <a:t>不動産屋と仲良く生活支援を徹底し、支援文化を</a:t>
            </a:r>
            <a:endParaRPr kumimoji="1" lang="en-US" altLang="ja-JP"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17" name="矢印: 左 16">
            <a:extLst>
              <a:ext uri="{FF2B5EF4-FFF2-40B4-BE49-F238E27FC236}">
                <a16:creationId xmlns:a16="http://schemas.microsoft.com/office/drawing/2014/main" id="{39141905-B2E8-4708-96EF-808A2EA4FD4E}"/>
              </a:ext>
            </a:extLst>
          </p:cNvPr>
          <p:cNvSpPr/>
          <p:nvPr/>
        </p:nvSpPr>
        <p:spPr>
          <a:xfrm>
            <a:off x="3895725" y="3495675"/>
            <a:ext cx="390525" cy="2381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19" name="四角形: 角を丸くする 18">
            <a:extLst>
              <a:ext uri="{FF2B5EF4-FFF2-40B4-BE49-F238E27FC236}">
                <a16:creationId xmlns:a16="http://schemas.microsoft.com/office/drawing/2014/main" id="{AA602C94-B139-4730-AE91-6F25B94618A9}"/>
              </a:ext>
            </a:extLst>
          </p:cNvPr>
          <p:cNvSpPr/>
          <p:nvPr/>
        </p:nvSpPr>
        <p:spPr>
          <a:xfrm>
            <a:off x="8682036" y="4284776"/>
            <a:ext cx="3338513" cy="1239723"/>
          </a:xfrm>
          <a:prstGeom prst="roundRect">
            <a:avLst/>
          </a:prstGeom>
          <a:solidFill>
            <a:srgbClr val="FFFF00"/>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Arial" panose="020B0604020202020204"/>
                <a:ea typeface="ＭＳ Ｐゴシック" panose="020B0600070205080204" pitchFamily="50" charset="-128"/>
                <a:cs typeface="+mn-cs"/>
              </a:rPr>
              <a:t>厳しいしつけを早期から受ける</a:t>
            </a:r>
            <a:endParaRPr kumimoji="1" lang="en-US" altLang="ja-JP" sz="1800" b="0" i="0" u="none" strike="noStrike" kern="1200" cap="none" spc="0" normalizeH="0" baseline="0" noProof="0" dirty="0">
              <a:ln>
                <a:noFill/>
              </a:ln>
              <a:solidFill>
                <a:srgbClr val="FF0000"/>
              </a:solidFill>
              <a:effectLst/>
              <a:uLnTx/>
              <a:uFillTx/>
              <a:latin typeface="Arial" panose="020B060402020202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Arial" panose="020B0604020202020204"/>
                <a:ea typeface="ＭＳ Ｐゴシック" panose="020B0600070205080204" pitchFamily="50" charset="-128"/>
                <a:cs typeface="+mn-cs"/>
              </a:rPr>
              <a:t>あるいは、ネグレクト、虐待的環境など。それらを薄めるために療育活動が必要</a:t>
            </a:r>
            <a:endParaRPr kumimoji="1" lang="en-US" altLang="ja-JP" sz="1800" b="0" i="0" u="none" strike="noStrike" kern="1200" cap="none" spc="0" normalizeH="0" baseline="0" noProof="0" dirty="0">
              <a:ln>
                <a:noFill/>
              </a:ln>
              <a:solidFill>
                <a:srgbClr val="FF0000"/>
              </a:solidFill>
              <a:effectLst/>
              <a:uLnTx/>
              <a:uFillTx/>
              <a:latin typeface="Arial" panose="020B060402020202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panose="020B0604020202020204"/>
              <a:ea typeface="ＭＳ Ｐゴシック" panose="020B0600070205080204" pitchFamily="50" charset="-128"/>
              <a:cs typeface="+mn-cs"/>
            </a:endParaRPr>
          </a:p>
        </p:txBody>
      </p:sp>
      <p:sp>
        <p:nvSpPr>
          <p:cNvPr id="20" name="四角形: 角を丸くする 19">
            <a:extLst>
              <a:ext uri="{FF2B5EF4-FFF2-40B4-BE49-F238E27FC236}">
                <a16:creationId xmlns:a16="http://schemas.microsoft.com/office/drawing/2014/main" id="{8E6F24F0-73E5-4B1E-B99C-2EC250AC2427}"/>
              </a:ext>
            </a:extLst>
          </p:cNvPr>
          <p:cNvSpPr/>
          <p:nvPr/>
        </p:nvSpPr>
        <p:spPr>
          <a:xfrm>
            <a:off x="5178028" y="4757772"/>
            <a:ext cx="3256358" cy="958295"/>
          </a:xfrm>
          <a:prstGeom prst="roundRect">
            <a:avLst/>
          </a:prstGeom>
          <a:solidFill>
            <a:srgbClr val="FFFF00"/>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Arial" panose="020B0604020202020204"/>
                <a:ea typeface="ＭＳ Ｐゴシック" panose="020B0600070205080204" pitchFamily="50" charset="-128"/>
                <a:cs typeface="+mn-cs"/>
              </a:rPr>
              <a:t>驚くほど、生来性のアンバランスは多い　社会の仕組みはそれを薄めるためにあるはず</a:t>
            </a:r>
          </a:p>
        </p:txBody>
      </p:sp>
      <p:sp>
        <p:nvSpPr>
          <p:cNvPr id="21" name="四角形: 角を丸くする 20">
            <a:extLst>
              <a:ext uri="{FF2B5EF4-FFF2-40B4-BE49-F238E27FC236}">
                <a16:creationId xmlns:a16="http://schemas.microsoft.com/office/drawing/2014/main" id="{FE443B48-C607-4B51-830E-4ADA7194A55D}"/>
              </a:ext>
            </a:extLst>
          </p:cNvPr>
          <p:cNvSpPr/>
          <p:nvPr/>
        </p:nvSpPr>
        <p:spPr>
          <a:xfrm>
            <a:off x="7810500" y="5624500"/>
            <a:ext cx="4210050" cy="1048941"/>
          </a:xfrm>
          <a:prstGeom prst="roundRect">
            <a:avLst/>
          </a:prstGeom>
          <a:solidFill>
            <a:srgbClr val="FFFF00"/>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Arial" panose="020B0604020202020204"/>
                <a:ea typeface="ＭＳ Ｐゴシック" panose="020B0600070205080204" pitchFamily="50" charset="-128"/>
                <a:cs typeface="+mn-cs"/>
              </a:rPr>
              <a:t>できることが大事という社会になってしまった。しかし、できなくても守ってもらえる、見捨てられないという感覚をそだてる</a:t>
            </a:r>
          </a:p>
        </p:txBody>
      </p:sp>
    </p:spTree>
    <p:extLst>
      <p:ext uri="{BB962C8B-B14F-4D97-AF65-F5344CB8AC3E}">
        <p14:creationId xmlns:p14="http://schemas.microsoft.com/office/powerpoint/2010/main" val="4287360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661878"/>
            <a:ext cx="12192000" cy="6340197"/>
          </a:xfrm>
          <a:prstGeom prst="rect">
            <a:avLst/>
          </a:prstGeom>
          <a:solidFill>
            <a:srgbClr val="E3FA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メンタルクリニック・ダダ開院　　（平成５年５月）</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援護寮「だんだん」　　（平成１０年４月）　２４年４月より自立訓練宿泊型に改変</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地域生活支援センター「だんだん」　　（平成１０年４月）　１９年４月：地域活動支援センターに改変</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ダダ・第２クリニック　　（平成１３年４月）	</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就業・生活支援センター「だんだん」　　（平成１６年４月） </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就労生活支援センター</a:t>
            </a:r>
            <a:r>
              <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市単独</a:t>
            </a:r>
            <a:r>
              <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「ふらっと」　（平成１７年４月）</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グループホーム</a:t>
            </a:r>
            <a:r>
              <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a:t>
            </a: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ぐるぐる・ぷりんはうす・ぶれす・あく</a:t>
            </a:r>
            <a:r>
              <a:rPr kumimoji="0" lang="ja-JP" altLang="en-US" sz="2000" b="0" i="0" u="none" strike="noStrike" kern="1200" cap="none" spc="100" normalizeH="0" baseline="0" noProof="0" dirty="0" err="1">
                <a:ln>
                  <a:noFill/>
                </a:ln>
                <a:solidFill>
                  <a:srgbClr val="4B2500"/>
                </a:solidFill>
                <a:effectLst/>
                <a:uLnTx/>
                <a:uFillTx/>
                <a:latin typeface="Meiryo UI" panose="020B0604030504040204" pitchFamily="50" charset="-128"/>
                <a:ea typeface="Meiryo UI" panose="020B0604030504040204" pitchFamily="50" charset="-128"/>
                <a:cs typeface="+mn-cs"/>
              </a:rPr>
              <a:t>あ</a:t>
            </a:r>
            <a:r>
              <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就労移行支援事業、継続支援事業　　（平成１９年１０月）</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生活訓練事業　　（平成１９年１０月）</a:t>
            </a:r>
            <a:endPar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相談支援事業　　（平成２０年４月）　</a:t>
            </a: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発達支援広場（</a:t>
            </a:r>
            <a:r>
              <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1</a:t>
            </a: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歳半健診後の早期療育的広場）（平成２１年４月）</a:t>
            </a:r>
            <a:endPar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保育園等訪問支援事業　受託　　（平成２４年６月）</a:t>
            </a:r>
            <a:endPar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児童発達支援事業・放課後児童デイサービス　（平成２６年７月）</a:t>
            </a:r>
            <a:endPar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児童発達支援センター　　（平成３０年４月）</a:t>
            </a:r>
            <a:endPar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基幹型相談支援事業　共同事業体として発足　（３０年４月）</a:t>
            </a:r>
            <a:endParaRPr kumimoji="0" lang="en-US" altLang="ja-JP"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endParaRPr>
          </a:p>
          <a:p>
            <a:pPr marL="342900" marR="0" lvl="0" indent="-342900" algn="l" defTabSz="457200" rtl="0" eaLnBrk="1" fontAlgn="auto" latinLnBrk="0" hangingPunct="1">
              <a:lnSpc>
                <a:spcPct val="80000"/>
              </a:lnSpc>
              <a:spcBef>
                <a:spcPts val="1200"/>
              </a:spcBef>
              <a:spcAft>
                <a:spcPts val="0"/>
              </a:spcAft>
              <a:buClrTx/>
              <a:buSzTx/>
              <a:buFont typeface="Wingdings" panose="05000000000000000000" pitchFamily="2" charset="2"/>
              <a:buChar char="p"/>
              <a:tabLst/>
              <a:defRPr/>
            </a:pPr>
            <a:r>
              <a:rPr kumimoji="0" lang="ja-JP" altLang="en-US" sz="2000" b="0" i="0" u="none" strike="noStrike" kern="1200" cap="none" spc="100" normalizeH="0" baseline="0" noProof="0" dirty="0">
                <a:ln>
                  <a:noFill/>
                </a:ln>
                <a:solidFill>
                  <a:srgbClr val="4B2500"/>
                </a:solidFill>
                <a:effectLst/>
                <a:uLnTx/>
                <a:uFillTx/>
                <a:latin typeface="Meiryo UI" panose="020B0604030504040204" pitchFamily="50" charset="-128"/>
                <a:ea typeface="Meiryo UI" panose="020B0604030504040204" pitchFamily="50" charset="-128"/>
                <a:cs typeface="+mn-cs"/>
              </a:rPr>
              <a:t>保育所等巡回支援事業　　　（令和４年度～）</a:t>
            </a:r>
          </a:p>
        </p:txBody>
      </p:sp>
      <p:sp>
        <p:nvSpPr>
          <p:cNvPr id="56323" name="Text Box 3"/>
          <p:cNvSpPr txBox="1">
            <a:spLocks noChangeArrowheads="1"/>
          </p:cNvSpPr>
          <p:nvPr/>
        </p:nvSpPr>
        <p:spPr bwMode="auto">
          <a:xfrm>
            <a:off x="1847850" y="87313"/>
            <a:ext cx="5112246" cy="523220"/>
          </a:xfrm>
          <a:prstGeom prst="rect">
            <a:avLst/>
          </a:prstGeom>
          <a:solidFill>
            <a:srgbClr val="FFF979"/>
          </a:solidFill>
          <a:ln>
            <a:noFill/>
          </a:ln>
          <a:effectLst/>
        </p:spPr>
        <p:txBody>
          <a:bodyPr wrap="square">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医療法人社団　至空会　概要</a:t>
            </a:r>
          </a:p>
        </p:txBody>
      </p:sp>
      <p:sp>
        <p:nvSpPr>
          <p:cNvPr id="3" name="スライド番号プレースホルダー 2"/>
          <p:cNvSpPr>
            <a:spLocks noGrp="1"/>
          </p:cNvSpPr>
          <p:nvPr>
            <p:ph type="sldNum" sz="quarter" idx="12"/>
          </p:nvPr>
        </p:nvSpPr>
        <p:spPr>
          <a:xfrm>
            <a:off x="11204665" y="6154744"/>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CE73126-B4B2-4295-8A1A-CA2693690E4D}" type="slidenum">
              <a:rPr kumimoji="1" lang="ja-JP" altLang="en-US" smtClean="0"/>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7917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G_9942">
            <a:extLst>
              <a:ext uri="{FF2B5EF4-FFF2-40B4-BE49-F238E27FC236}">
                <a16:creationId xmlns:a16="http://schemas.microsoft.com/office/drawing/2014/main" id="{AB9D12EE-54EB-42FA-93D7-FF848729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756" y="3523451"/>
            <a:ext cx="4693710" cy="3129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open-net.co.jp/plan/jyu_d2.jpg">
            <a:extLst>
              <a:ext uri="{FF2B5EF4-FFF2-40B4-BE49-F238E27FC236}">
                <a16:creationId xmlns:a16="http://schemas.microsoft.com/office/drawing/2014/main" id="{5E3919D6-0F1B-484E-8D09-323B8AA11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434" y="1"/>
            <a:ext cx="4765262" cy="35739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メンタルクリニック・ダダ">
            <a:extLst>
              <a:ext uri="{FF2B5EF4-FFF2-40B4-BE49-F238E27FC236}">
                <a16:creationId xmlns:a16="http://schemas.microsoft.com/office/drawing/2014/main" id="{FA1013E2-7E34-49EF-A917-30098ED53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17" y="-31724"/>
            <a:ext cx="5463610" cy="36363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援護寮だんだん」の画像検索結果">
            <a:extLst>
              <a:ext uri="{FF2B5EF4-FFF2-40B4-BE49-F238E27FC236}">
                <a16:creationId xmlns:a16="http://schemas.microsoft.com/office/drawing/2014/main" id="{2EBA10FE-484C-4A43-AD21-F581B555F8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7287" y="2418937"/>
            <a:ext cx="3215473" cy="4528664"/>
          </a:xfrm>
          <a:prstGeom prst="rect">
            <a:avLst/>
          </a:prstGeom>
          <a:noFill/>
          <a:ln w="60325">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55EDAACD-A24A-45E8-A7E7-477FC40B3AC9}"/>
              </a:ext>
            </a:extLst>
          </p:cNvPr>
          <p:cNvSpPr txBox="1">
            <a:spLocks/>
          </p:cNvSpPr>
          <p:nvPr/>
        </p:nvSpPr>
        <p:spPr>
          <a:xfrm>
            <a:off x="15634" y="141684"/>
            <a:ext cx="1508366" cy="447830"/>
          </a:xfrm>
          <a:prstGeom prst="rect">
            <a:avLst/>
          </a:prstGeom>
        </p:spPr>
        <p:txBody>
          <a:bodyPr vert="horz" anchor="t">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small" spc="0" normalizeH="0" baseline="0" noProof="0" dirty="0">
                <a:ln>
                  <a:noFill/>
                </a:ln>
                <a:solidFill>
                  <a:prstClr val="white"/>
                </a:solidFill>
                <a:effectLst/>
                <a:highlight>
                  <a:srgbClr val="000080"/>
                </a:highlight>
                <a:uLnTx/>
                <a:uFillTx/>
                <a:latin typeface="Calibri" panose="020F0502020204030204"/>
                <a:ea typeface="メイリオ" panose="020B0604030504040204" pitchFamily="50" charset="-128"/>
                <a:cs typeface="+mj-cs"/>
              </a:rPr>
              <a:t>各種施設</a:t>
            </a:r>
          </a:p>
        </p:txBody>
      </p:sp>
      <p:pic>
        <p:nvPicPr>
          <p:cNvPr id="8" name="Picture 15">
            <a:extLst>
              <a:ext uri="{FF2B5EF4-FFF2-40B4-BE49-F238E27FC236}">
                <a16:creationId xmlns:a16="http://schemas.microsoft.com/office/drawing/2014/main" id="{EE2A8CF7-A236-4F65-98DA-8A340A8112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010" y="3573949"/>
            <a:ext cx="3918768" cy="328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a:extLst>
              <a:ext uri="{FF2B5EF4-FFF2-40B4-BE49-F238E27FC236}">
                <a16:creationId xmlns:a16="http://schemas.microsoft.com/office/drawing/2014/main" id="{5EEC8D3B-F507-4BCC-B925-753310FA54E3}"/>
              </a:ext>
            </a:extLst>
          </p:cNvPr>
          <p:cNvSpPr>
            <a:spLocks noGrp="1"/>
          </p:cNvSpPr>
          <p:nvPr>
            <p:ph type="sldNum"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6A49DF-A4B7-4E05-8B89-722F5C136D9A}"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メイリオ" panose="020B0604030504040204"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FC42A361-7543-48DC-BB3E-4ACD809F66F6}"/>
              </a:ext>
            </a:extLst>
          </p:cNvPr>
          <p:cNvSpPr txBox="1"/>
          <p:nvPr/>
        </p:nvSpPr>
        <p:spPr>
          <a:xfrm>
            <a:off x="7084961" y="372722"/>
            <a:ext cx="29260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ダダ第２クリニック</a:t>
            </a:r>
          </a:p>
        </p:txBody>
      </p:sp>
      <p:sp>
        <p:nvSpPr>
          <p:cNvPr id="10" name="テキスト ボックス 9">
            <a:extLst>
              <a:ext uri="{FF2B5EF4-FFF2-40B4-BE49-F238E27FC236}">
                <a16:creationId xmlns:a16="http://schemas.microsoft.com/office/drawing/2014/main" id="{02BFF1D9-8B73-430C-BC92-C219CBD18D2D}"/>
              </a:ext>
            </a:extLst>
          </p:cNvPr>
          <p:cNvSpPr txBox="1"/>
          <p:nvPr/>
        </p:nvSpPr>
        <p:spPr>
          <a:xfrm>
            <a:off x="1652000" y="372722"/>
            <a:ext cx="309089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メンタルクリニック・ダダ</a:t>
            </a:r>
          </a:p>
        </p:txBody>
      </p:sp>
      <p:sp>
        <p:nvSpPr>
          <p:cNvPr id="11" name="テキスト ボックス 10">
            <a:extLst>
              <a:ext uri="{FF2B5EF4-FFF2-40B4-BE49-F238E27FC236}">
                <a16:creationId xmlns:a16="http://schemas.microsoft.com/office/drawing/2014/main" id="{3708F5BC-FF0B-4A70-A4DA-1A6CD885F97C}"/>
              </a:ext>
            </a:extLst>
          </p:cNvPr>
          <p:cNvSpPr txBox="1"/>
          <p:nvPr/>
        </p:nvSpPr>
        <p:spPr>
          <a:xfrm>
            <a:off x="5079145" y="2941425"/>
            <a:ext cx="1559780" cy="1027204"/>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だんだん</a:t>
            </a:r>
            <a:endParaRPr kumimoji="0" lang="en-US" altLang="ja-JP"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宿泊型自立</a:t>
            </a:r>
            <a:br>
              <a:rPr kumimoji="0" lang="en-US" altLang="ja-JP"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b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支援施設</a:t>
            </a:r>
            <a:endParaRPr kumimoji="0" lang="en-US" altLang="ja-JP"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（旧援護寮）</a:t>
            </a:r>
            <a:endParaRPr kumimoji="0" lang="ja-JP" altLang="en-US" sz="135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0C785098-5199-400E-ACCE-D530FBD6425E}"/>
              </a:ext>
            </a:extLst>
          </p:cNvPr>
          <p:cNvSpPr txBox="1"/>
          <p:nvPr/>
        </p:nvSpPr>
        <p:spPr>
          <a:xfrm>
            <a:off x="7841760" y="3753956"/>
            <a:ext cx="32709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ひだまりのみち・さんぽみち</a:t>
            </a:r>
          </a:p>
        </p:txBody>
      </p:sp>
      <p:sp>
        <p:nvSpPr>
          <p:cNvPr id="13" name="テキスト ボックス 12">
            <a:extLst>
              <a:ext uri="{FF2B5EF4-FFF2-40B4-BE49-F238E27FC236}">
                <a16:creationId xmlns:a16="http://schemas.microsoft.com/office/drawing/2014/main" id="{326C78B1-06C8-4061-9C8B-836EA7E8A67C}"/>
              </a:ext>
            </a:extLst>
          </p:cNvPr>
          <p:cNvSpPr txBox="1"/>
          <p:nvPr/>
        </p:nvSpPr>
        <p:spPr>
          <a:xfrm>
            <a:off x="2207394" y="3655799"/>
            <a:ext cx="19345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ワークだんだん</a:t>
            </a:r>
          </a:p>
        </p:txBody>
      </p:sp>
    </p:spTree>
    <p:extLst>
      <p:ext uri="{BB962C8B-B14F-4D97-AF65-F5344CB8AC3E}">
        <p14:creationId xmlns:p14="http://schemas.microsoft.com/office/powerpoint/2010/main" val="24425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a:extLst>
              <a:ext uri="{FF2B5EF4-FFF2-40B4-BE49-F238E27FC236}">
                <a16:creationId xmlns:a16="http://schemas.microsoft.com/office/drawing/2014/main" id="{290921AD-0519-FD5A-16C0-B43E46E70E54}"/>
              </a:ext>
            </a:extLst>
          </p:cNvPr>
          <p:cNvGraphicFramePr>
            <a:graphicFrameLocks noChangeAspect="1"/>
          </p:cNvGraphicFramePr>
          <p:nvPr>
            <p:extLst>
              <p:ext uri="{D42A27DB-BD31-4B8C-83A1-F6EECF244321}">
                <p14:modId xmlns:p14="http://schemas.microsoft.com/office/powerpoint/2010/main" val="2584797700"/>
              </p:ext>
            </p:extLst>
          </p:nvPr>
        </p:nvGraphicFramePr>
        <p:xfrm>
          <a:off x="4800600" y="-371476"/>
          <a:ext cx="7172325" cy="8058151"/>
        </p:xfrm>
        <a:graphic>
          <a:graphicData uri="http://schemas.openxmlformats.org/presentationml/2006/ole">
            <mc:AlternateContent xmlns:mc="http://schemas.openxmlformats.org/markup-compatibility/2006">
              <mc:Choice xmlns:v="urn:schemas-microsoft-com:vml" Requires="v">
                <p:oleObj name="Acrobat Document" r:id="rId3" imgW="3777861" imgH="5346331" progId="Acrobat.Document.DC">
                  <p:embed/>
                </p:oleObj>
              </mc:Choice>
              <mc:Fallback>
                <p:oleObj name="Acrobat Document" r:id="rId3" imgW="3777861" imgH="5346331" progId="Acrobat.Document.DC">
                  <p:embed/>
                  <p:pic>
                    <p:nvPicPr>
                      <p:cNvPr id="2" name="オブジェクト 1">
                        <a:extLst>
                          <a:ext uri="{FF2B5EF4-FFF2-40B4-BE49-F238E27FC236}">
                            <a16:creationId xmlns:a16="http://schemas.microsoft.com/office/drawing/2014/main" id="{290921AD-0519-FD5A-16C0-B43E46E70E54}"/>
                          </a:ext>
                        </a:extLst>
                      </p:cNvPr>
                      <p:cNvPicPr/>
                      <p:nvPr/>
                    </p:nvPicPr>
                    <p:blipFill>
                      <a:blip r:embed="rId4"/>
                      <a:stretch>
                        <a:fillRect/>
                      </a:stretch>
                    </p:blipFill>
                    <p:spPr>
                      <a:xfrm>
                        <a:off x="4800600" y="-371476"/>
                        <a:ext cx="7172325" cy="8058151"/>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5F6BBBDD-6FDA-75A7-69E7-08082D809911}"/>
              </a:ext>
            </a:extLst>
          </p:cNvPr>
          <p:cNvSpPr txBox="1"/>
          <p:nvPr/>
        </p:nvSpPr>
        <p:spPr>
          <a:xfrm>
            <a:off x="494071" y="549056"/>
            <a:ext cx="4306529" cy="1938992"/>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游ゴシック" panose="02110004020202020204"/>
                <a:ea typeface="游ゴシック" panose="020B0400000000000000" pitchFamily="50" charset="-128"/>
                <a:cs typeface="+mn-cs"/>
              </a:rPr>
              <a:t>日本精神神経科診療所　連絡・協議会の理事１４人による、６つの対談を一冊にまとめました。</a:t>
            </a:r>
            <a:endParaRPr kumimoji="1" lang="en-US" altLang="ja-JP" sz="2400" b="1" i="0" u="none" strike="noStrike" kern="1200" cap="none" spc="0" normalizeH="0" baseline="0" noProof="0" dirty="0">
              <a:ln>
                <a:noFill/>
              </a:ln>
              <a:solidFill>
                <a:srgbClr val="FFFF00"/>
              </a:solidFill>
              <a:effectLst/>
              <a:uLnTx/>
              <a:uFillTx/>
              <a:latin typeface="游ゴシック" panose="0211000402020202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00"/>
                </a:solidFill>
                <a:effectLst/>
                <a:uLnTx/>
                <a:uFillTx/>
                <a:latin typeface="游ゴシック" panose="02110004020202020204"/>
                <a:ea typeface="游ゴシック" panose="020B0400000000000000" pitchFamily="50" charset="-128"/>
                <a:cs typeface="+mn-cs"/>
              </a:rPr>
              <a:t>児童精神科医の本音の塊です。</a:t>
            </a:r>
          </a:p>
        </p:txBody>
      </p:sp>
      <p:sp>
        <p:nvSpPr>
          <p:cNvPr id="4" name="テキスト ボックス 3">
            <a:extLst>
              <a:ext uri="{FF2B5EF4-FFF2-40B4-BE49-F238E27FC236}">
                <a16:creationId xmlns:a16="http://schemas.microsoft.com/office/drawing/2014/main" id="{0A339D01-C853-02CB-9569-EA6C4F2A2FB8}"/>
              </a:ext>
            </a:extLst>
          </p:cNvPr>
          <p:cNvSpPr txBox="1"/>
          <p:nvPr/>
        </p:nvSpPr>
        <p:spPr>
          <a:xfrm>
            <a:off x="344128" y="2703870"/>
            <a:ext cx="4689988" cy="3939540"/>
          </a:xfrm>
          <a:prstGeom prst="rect">
            <a:avLst/>
          </a:prstGeom>
          <a:solidFill>
            <a:schemeClr val="accent3">
              <a:lumMod val="20000"/>
              <a:lumOff val="80000"/>
            </a:schemeClr>
          </a:solidFill>
        </p:spPr>
        <p:txBody>
          <a:bodyPr wrap="square" rtlCol="0">
            <a:spAutoFit/>
          </a:bodyPr>
          <a:lstStyle/>
          <a:p>
            <a:r>
              <a:rPr kumimoji="1" lang="ja-JP" altLang="en-US" sz="2800" dirty="0"/>
              <a:t>当院ホームページにて</a:t>
            </a:r>
            <a:r>
              <a:rPr kumimoji="1" lang="ja-JP" altLang="en-US" sz="2800" dirty="0">
                <a:highlight>
                  <a:srgbClr val="FFFF00"/>
                </a:highlight>
              </a:rPr>
              <a:t>２１日以降から今日のスライドデータを表示</a:t>
            </a:r>
            <a:r>
              <a:rPr kumimoji="1" lang="ja-JP" altLang="en-US" sz="2800" dirty="0"/>
              <a:t>しておきます。また、発達障害や不登校の音声入りパワーポイント</a:t>
            </a:r>
            <a:r>
              <a:rPr kumimoji="1" lang="en-US" altLang="ja-JP" sz="2800" dirty="0"/>
              <a:t>8</a:t>
            </a:r>
            <a:r>
              <a:rPr kumimoji="1" lang="ja-JP" altLang="en-US" sz="2800" dirty="0"/>
              <a:t>本見放題です。</a:t>
            </a:r>
            <a:endParaRPr kumimoji="1" lang="en-US" altLang="ja-JP" sz="2800" dirty="0"/>
          </a:p>
          <a:p>
            <a:r>
              <a:rPr kumimoji="1" lang="en-US" altLang="ja-JP" sz="3200" b="1" dirty="0">
                <a:highlight>
                  <a:srgbClr val="FFFF00"/>
                </a:highlight>
              </a:rPr>
              <a:t>dada.or.jp  </a:t>
            </a:r>
            <a:br>
              <a:rPr kumimoji="1" lang="en-US" altLang="ja-JP" sz="3200" b="1" dirty="0"/>
            </a:br>
            <a:r>
              <a:rPr kumimoji="1" lang="ja-JP" altLang="en-US" sz="2800" dirty="0"/>
              <a:t>あるいは</a:t>
            </a:r>
            <a:r>
              <a:rPr kumimoji="1" lang="ja-JP" altLang="en-US" sz="3200" b="1" dirty="0">
                <a:highlight>
                  <a:srgbClr val="FFFF00"/>
                </a:highlight>
              </a:rPr>
              <a:t>至空会</a:t>
            </a:r>
            <a:r>
              <a:rPr kumimoji="1" lang="ja-JP" altLang="en-US" sz="2800" dirty="0"/>
              <a:t>で検索</a:t>
            </a:r>
            <a:endParaRPr kumimoji="1" lang="en-US" altLang="ja-JP" sz="2800" dirty="0"/>
          </a:p>
          <a:p>
            <a:endParaRPr kumimoji="1" lang="ja-JP" altLang="en-US" dirty="0"/>
          </a:p>
        </p:txBody>
      </p:sp>
    </p:spTree>
    <p:extLst>
      <p:ext uri="{BB962C8B-B14F-4D97-AF65-F5344CB8AC3E}">
        <p14:creationId xmlns:p14="http://schemas.microsoft.com/office/powerpoint/2010/main" val="193547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D9227C-5BBA-EE80-6764-586FF4EB3E80}"/>
              </a:ext>
            </a:extLst>
          </p:cNvPr>
          <p:cNvSpPr/>
          <p:nvPr/>
        </p:nvSpPr>
        <p:spPr>
          <a:xfrm>
            <a:off x="782078" y="528935"/>
            <a:ext cx="7141700" cy="923330"/>
          </a:xfrm>
          <a:prstGeom prst="rect">
            <a:avLst/>
          </a:prstGeom>
          <a:noFill/>
        </p:spPr>
        <p:txBody>
          <a:bodyPr wrap="none" lIns="91440" tIns="45720" rIns="91440" bIns="45720">
            <a:spAutoFit/>
          </a:bodyPr>
          <a:lstStyle/>
          <a:p>
            <a:pPr algn="ctr"/>
            <a:r>
              <a:rPr lang="ja-JP" altLang="en-US" sz="5400" b="1" cap="none" spc="0" dirty="0">
                <a:ln w="6600">
                  <a:solidFill>
                    <a:schemeClr val="accent2"/>
                  </a:solidFill>
                  <a:prstDash val="solid"/>
                </a:ln>
                <a:solidFill>
                  <a:srgbClr val="FFFFFF"/>
                </a:solidFill>
                <a:effectLst>
                  <a:outerShdw dist="38100" dir="2700000" algn="tl" rotWithShape="0">
                    <a:schemeClr val="accent2"/>
                  </a:outerShdw>
                </a:effectLst>
              </a:rPr>
              <a:t>子どもの精神科って？</a:t>
            </a:r>
          </a:p>
        </p:txBody>
      </p:sp>
      <p:sp>
        <p:nvSpPr>
          <p:cNvPr id="3" name="テキスト ボックス 2">
            <a:extLst>
              <a:ext uri="{FF2B5EF4-FFF2-40B4-BE49-F238E27FC236}">
                <a16:creationId xmlns:a16="http://schemas.microsoft.com/office/drawing/2014/main" id="{0CB1384F-D639-2FBE-68C4-9D16D16AA8D6}"/>
              </a:ext>
            </a:extLst>
          </p:cNvPr>
          <p:cNvSpPr txBox="1"/>
          <p:nvPr/>
        </p:nvSpPr>
        <p:spPr>
          <a:xfrm>
            <a:off x="782078" y="1552575"/>
            <a:ext cx="10524096" cy="1384995"/>
          </a:xfrm>
          <a:prstGeom prst="rect">
            <a:avLst/>
          </a:prstGeom>
          <a:noFill/>
        </p:spPr>
        <p:txBody>
          <a:bodyPr wrap="square" rtlCol="0">
            <a:spAutoFit/>
          </a:bodyPr>
          <a:lstStyle/>
          <a:p>
            <a:r>
              <a:rPr kumimoji="1" lang="ja-JP" altLang="en-US" sz="2800" dirty="0">
                <a:highlight>
                  <a:srgbClr val="FFFF00"/>
                </a:highlight>
              </a:rPr>
              <a:t>もしかしたら、スタッフが子どもみたいなのかも　　</a:t>
            </a:r>
            <a:endParaRPr kumimoji="1" lang="en-US" altLang="ja-JP" sz="2800" dirty="0">
              <a:highlight>
                <a:srgbClr val="FFFF00"/>
              </a:highlight>
            </a:endParaRPr>
          </a:p>
          <a:p>
            <a:pPr marL="1162050"/>
            <a:r>
              <a:rPr kumimoji="1" lang="ja-JP" altLang="en-US" sz="2800" dirty="0"/>
              <a:t>そうなんです。子ども万歳です。子どもっぽいダメダメスタッフの方が</a:t>
            </a:r>
            <a:r>
              <a:rPr kumimoji="1" lang="ja-JP" altLang="en-US" sz="2800" dirty="0">
                <a:solidFill>
                  <a:srgbClr val="FF0000"/>
                </a:solidFill>
              </a:rPr>
              <a:t>子どもにもてます。</a:t>
            </a:r>
          </a:p>
        </p:txBody>
      </p:sp>
      <p:sp>
        <p:nvSpPr>
          <p:cNvPr id="4" name="テキスト ボックス 3">
            <a:extLst>
              <a:ext uri="{FF2B5EF4-FFF2-40B4-BE49-F238E27FC236}">
                <a16:creationId xmlns:a16="http://schemas.microsoft.com/office/drawing/2014/main" id="{A8FEE530-C3EE-B294-DAAC-B2DD6B05D678}"/>
              </a:ext>
            </a:extLst>
          </p:cNvPr>
          <p:cNvSpPr txBox="1"/>
          <p:nvPr/>
        </p:nvSpPr>
        <p:spPr>
          <a:xfrm>
            <a:off x="782078" y="3012490"/>
            <a:ext cx="10524096" cy="1815882"/>
          </a:xfrm>
          <a:prstGeom prst="rect">
            <a:avLst/>
          </a:prstGeom>
          <a:noFill/>
        </p:spPr>
        <p:txBody>
          <a:bodyPr wrap="square" rtlCol="0">
            <a:spAutoFit/>
          </a:bodyPr>
          <a:lstStyle/>
          <a:p>
            <a:r>
              <a:rPr kumimoji="1" lang="ja-JP" altLang="en-US" sz="2800" dirty="0">
                <a:highlight>
                  <a:srgbClr val="FFFF00"/>
                </a:highlight>
              </a:rPr>
              <a:t>もしかしたら、スタッフも発達障害だったりして</a:t>
            </a:r>
            <a:endParaRPr kumimoji="1" lang="en-US" altLang="ja-JP" sz="2800" dirty="0">
              <a:highlight>
                <a:srgbClr val="FFFF00"/>
              </a:highlight>
            </a:endParaRPr>
          </a:p>
          <a:p>
            <a:pPr marL="1162050"/>
            <a:r>
              <a:rPr kumimoji="1" lang="ja-JP" altLang="en-US" sz="2800" dirty="0"/>
              <a:t>そうなんです。驚くほど発達障害です。これはトレンドかも。児童精神科医は、</a:t>
            </a:r>
            <a:r>
              <a:rPr kumimoji="1" lang="en-US" altLang="ja-JP" sz="2800" dirty="0"/>
              <a:t>ASD</a:t>
            </a:r>
            <a:r>
              <a:rPr kumimoji="1" lang="ja-JP" altLang="en-US" sz="2800" dirty="0"/>
              <a:t>＋</a:t>
            </a:r>
            <a:r>
              <a:rPr kumimoji="1" lang="en-US" altLang="ja-JP" sz="2800" dirty="0"/>
              <a:t>ADHD</a:t>
            </a:r>
            <a:r>
              <a:rPr kumimoji="1" lang="ja-JP" altLang="en-US" sz="2800" dirty="0"/>
              <a:t>と自慢する人が多い。これほんと。成人の精神科医は</a:t>
            </a:r>
            <a:r>
              <a:rPr kumimoji="1" lang="en-US" altLang="ja-JP" sz="2800" dirty="0"/>
              <a:t>ASD</a:t>
            </a:r>
            <a:r>
              <a:rPr kumimoji="1" lang="ja-JP" altLang="en-US" sz="2800" dirty="0"/>
              <a:t>多いよねと。</a:t>
            </a:r>
            <a:endParaRPr kumimoji="1" lang="ja-JP" altLang="en-US" dirty="0"/>
          </a:p>
        </p:txBody>
      </p:sp>
      <p:sp>
        <p:nvSpPr>
          <p:cNvPr id="5" name="テキスト ボックス 4">
            <a:extLst>
              <a:ext uri="{FF2B5EF4-FFF2-40B4-BE49-F238E27FC236}">
                <a16:creationId xmlns:a16="http://schemas.microsoft.com/office/drawing/2014/main" id="{327974FD-05D9-6A12-678F-B234C6B52E77}"/>
              </a:ext>
            </a:extLst>
          </p:cNvPr>
          <p:cNvSpPr txBox="1"/>
          <p:nvPr/>
        </p:nvSpPr>
        <p:spPr>
          <a:xfrm>
            <a:off x="962025" y="4903292"/>
            <a:ext cx="10524096" cy="1569660"/>
          </a:xfrm>
          <a:prstGeom prst="rect">
            <a:avLst/>
          </a:prstGeom>
          <a:solidFill>
            <a:schemeClr val="accent5">
              <a:lumMod val="20000"/>
              <a:lumOff val="80000"/>
            </a:schemeClr>
          </a:solidFill>
        </p:spPr>
        <p:txBody>
          <a:bodyPr wrap="square" rtlCol="0">
            <a:spAutoFit/>
          </a:bodyPr>
          <a:lstStyle/>
          <a:p>
            <a:r>
              <a:rPr kumimoji="1" lang="ja-JP" altLang="en-US" sz="2400" dirty="0"/>
              <a:t>子どもの心性を残している方が、子どものこころの揺れや辛さ、悩みが自然にくみ取れます。理屈ではないところで、つながることがうまいスタッフが多いです。スタッフも、社会性は足りずいろいろなトラブル続出です。とても世間では言えないような。</a:t>
            </a:r>
          </a:p>
        </p:txBody>
      </p:sp>
    </p:spTree>
    <p:extLst>
      <p:ext uri="{BB962C8B-B14F-4D97-AF65-F5344CB8AC3E}">
        <p14:creationId xmlns:p14="http://schemas.microsoft.com/office/powerpoint/2010/main" val="185743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14E8656-43B7-5FEB-0900-D787C4275E68}"/>
              </a:ext>
            </a:extLst>
          </p:cNvPr>
          <p:cNvSpPr/>
          <p:nvPr/>
        </p:nvSpPr>
        <p:spPr>
          <a:xfrm>
            <a:off x="226141" y="224136"/>
            <a:ext cx="11729885" cy="2062103"/>
          </a:xfrm>
          <a:prstGeom prst="rect">
            <a:avLst/>
          </a:prstGeom>
          <a:solidFill>
            <a:schemeClr val="accent5">
              <a:lumMod val="20000"/>
              <a:lumOff val="80000"/>
            </a:schemeClr>
          </a:solidFill>
        </p:spPr>
        <p:txBody>
          <a:bodyPr wrap="square" lIns="91440" tIns="45720" rIns="91440" bIns="45720">
            <a:spAutoFit/>
          </a:bodyPr>
          <a:lstStyle/>
          <a:p>
            <a:r>
              <a:rPr lang="ja-JP" altLang="en-US" sz="3200" b="1" dirty="0">
                <a:ln w="6600">
                  <a:solidFill>
                    <a:schemeClr val="accent2"/>
                  </a:solidFill>
                  <a:prstDash val="solid"/>
                </a:ln>
                <a:solidFill>
                  <a:srgbClr val="FFFFFF"/>
                </a:solidFill>
                <a:effectLst>
                  <a:outerShdw dist="38100" dir="2700000" algn="tl" rotWithShape="0">
                    <a:schemeClr val="accent2"/>
                  </a:outerShdw>
                </a:effectLst>
              </a:rPr>
              <a:t>精神科</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に来る人は、ほとんどは発達のアンバランスをもっており、スペクトラムの人たちである。統合失調症もうつも双極性感情障害も不安障害も強迫も不登校もアノレキシアも多くは基盤にもっている、と私の友人の精神科医は</a:t>
            </a:r>
            <a:r>
              <a:rPr lang="en-US" altLang="ja-JP" sz="3200" b="1" cap="none" spc="0" dirty="0">
                <a:ln w="6600">
                  <a:solidFill>
                    <a:schemeClr val="accent2"/>
                  </a:solidFill>
                  <a:prstDash val="solid"/>
                </a:ln>
                <a:solidFill>
                  <a:srgbClr val="FFFFFF"/>
                </a:solidFill>
                <a:effectLst>
                  <a:outerShdw dist="38100" dir="2700000" algn="tl" rotWithShape="0">
                    <a:schemeClr val="accent2"/>
                  </a:outerShdw>
                </a:effectLst>
              </a:rPr>
              <a:t>OTK</a:t>
            </a:r>
            <a:r>
              <a:rPr lang="ja-JP" altLang="en-US" sz="3200" b="1" cap="none" spc="0" dirty="0">
                <a:ln w="6600">
                  <a:solidFill>
                    <a:schemeClr val="accent2"/>
                  </a:solidFill>
                  <a:prstDash val="solid"/>
                </a:ln>
                <a:solidFill>
                  <a:srgbClr val="FFFFFF"/>
                </a:solidFill>
                <a:effectLst>
                  <a:outerShdw dist="38100" dir="2700000" algn="tl" rotWithShape="0">
                    <a:schemeClr val="accent2"/>
                  </a:outerShdw>
                </a:effectLst>
              </a:rPr>
              <a:t>医師はいいます。</a:t>
            </a:r>
          </a:p>
        </p:txBody>
      </p:sp>
      <p:sp>
        <p:nvSpPr>
          <p:cNvPr id="3" name="テキスト ボックス 2">
            <a:extLst>
              <a:ext uri="{FF2B5EF4-FFF2-40B4-BE49-F238E27FC236}">
                <a16:creationId xmlns:a16="http://schemas.microsoft.com/office/drawing/2014/main" id="{D6E031FD-285D-BDEB-C942-6664DB676B24}"/>
              </a:ext>
            </a:extLst>
          </p:cNvPr>
          <p:cNvSpPr txBox="1"/>
          <p:nvPr/>
        </p:nvSpPr>
        <p:spPr>
          <a:xfrm>
            <a:off x="373625" y="2487561"/>
            <a:ext cx="11218607" cy="4616648"/>
          </a:xfrm>
          <a:prstGeom prst="rect">
            <a:avLst/>
          </a:prstGeom>
          <a:noFill/>
        </p:spPr>
        <p:txBody>
          <a:bodyPr wrap="square" rtlCol="0">
            <a:spAutoFit/>
          </a:bodyPr>
          <a:lstStyle/>
          <a:p>
            <a:pPr>
              <a:spcAft>
                <a:spcPts val="600"/>
              </a:spcAft>
            </a:pPr>
            <a:r>
              <a:rPr kumimoji="1" lang="en-US" altLang="ja-JP" sz="2400" dirty="0"/>
              <a:t>【</a:t>
            </a:r>
            <a:r>
              <a:rPr kumimoji="1" lang="ja-JP" altLang="en-US" sz="2400" dirty="0"/>
              <a:t>極意　１</a:t>
            </a:r>
            <a:r>
              <a:rPr kumimoji="1" lang="en-US" altLang="ja-JP" sz="2400" dirty="0"/>
              <a:t>】</a:t>
            </a:r>
            <a:r>
              <a:rPr kumimoji="1" lang="ja-JP" altLang="en-US" sz="2400" dirty="0"/>
              <a:t>発達のアンバランスを診断名と思わずに、特徴としてみること</a:t>
            </a:r>
            <a:endParaRPr kumimoji="1" lang="en-US" altLang="ja-JP" sz="2400" dirty="0"/>
          </a:p>
          <a:p>
            <a:pPr marL="1789113" indent="-1789113">
              <a:spcAft>
                <a:spcPts val="600"/>
              </a:spcAft>
            </a:pPr>
            <a:r>
              <a:rPr kumimoji="1" lang="en-US" altLang="ja-JP" sz="2400" dirty="0"/>
              <a:t>【</a:t>
            </a:r>
            <a:r>
              <a:rPr kumimoji="1" lang="ja-JP" altLang="en-US" sz="2400" dirty="0"/>
              <a:t>極意　２</a:t>
            </a:r>
            <a:r>
              <a:rPr kumimoji="1" lang="en-US" altLang="ja-JP" sz="2400" dirty="0"/>
              <a:t>】</a:t>
            </a:r>
            <a:r>
              <a:rPr kumimoji="1" lang="ja-JP" altLang="en-US" sz="2400" dirty="0"/>
              <a:t>スペクトラムとしてみること　便宜上ある部分でぶった切って診断を付けているだけ</a:t>
            </a:r>
            <a:endParaRPr kumimoji="1" lang="en-US" altLang="ja-JP" sz="2400" dirty="0"/>
          </a:p>
          <a:p>
            <a:pPr marL="1789113" indent="-1789113">
              <a:spcAft>
                <a:spcPts val="600"/>
              </a:spcAft>
            </a:pPr>
            <a:r>
              <a:rPr kumimoji="1" lang="en-US" altLang="ja-JP" sz="2400" dirty="0"/>
              <a:t>【</a:t>
            </a:r>
            <a:r>
              <a:rPr kumimoji="1" lang="ja-JP" altLang="en-US" sz="2400" dirty="0"/>
              <a:t>極意　３</a:t>
            </a:r>
            <a:r>
              <a:rPr kumimoji="1" lang="en-US" altLang="ja-JP" sz="2400" dirty="0"/>
              <a:t>】</a:t>
            </a:r>
            <a:r>
              <a:rPr kumimoji="1" lang="ja-JP" altLang="en-US" sz="2400" dirty="0"/>
              <a:t>その特徴はあくまで成長していくものであると考える</a:t>
            </a:r>
            <a:endParaRPr kumimoji="1" lang="en-US" altLang="ja-JP" sz="2400" dirty="0"/>
          </a:p>
          <a:p>
            <a:pPr marL="1789113" indent="-1789113">
              <a:spcAft>
                <a:spcPts val="600"/>
              </a:spcAft>
            </a:pPr>
            <a:r>
              <a:rPr kumimoji="1" lang="en-US" altLang="ja-JP" sz="2400" dirty="0"/>
              <a:t>【</a:t>
            </a:r>
            <a:r>
              <a:rPr kumimoji="1" lang="ja-JP" altLang="en-US" sz="2400" dirty="0"/>
              <a:t>極意　４</a:t>
            </a:r>
            <a:r>
              <a:rPr kumimoji="1" lang="en-US" altLang="ja-JP" sz="2400" dirty="0"/>
              <a:t>】</a:t>
            </a:r>
            <a:r>
              <a:rPr kumimoji="1" lang="ja-JP" altLang="en-US" sz="2400" dirty="0"/>
              <a:t>特徴の上に、環境の影響を強く受け、様々な病態が出来上がっていく</a:t>
            </a:r>
            <a:endParaRPr kumimoji="1" lang="en-US" altLang="ja-JP" sz="2400" dirty="0"/>
          </a:p>
          <a:p>
            <a:pPr marL="1789113" indent="-1789113">
              <a:spcAft>
                <a:spcPts val="600"/>
              </a:spcAft>
            </a:pPr>
            <a:r>
              <a:rPr kumimoji="1" lang="en-US" altLang="ja-JP" sz="2400" dirty="0"/>
              <a:t>【</a:t>
            </a:r>
            <a:r>
              <a:rPr kumimoji="1" lang="ja-JP" altLang="en-US" sz="2400" dirty="0"/>
              <a:t>極意　５</a:t>
            </a:r>
            <a:r>
              <a:rPr kumimoji="1" lang="en-US" altLang="ja-JP" sz="2400" dirty="0"/>
              <a:t>】</a:t>
            </a:r>
            <a:r>
              <a:rPr kumimoji="1" lang="ja-JP" altLang="en-US" sz="2400" dirty="0"/>
              <a:t>特徴が深くかかわりながら、生育するための土壌が出来上がる。その土壌の特徴を知らずしては、植物でさえ育たない</a:t>
            </a:r>
            <a:endParaRPr kumimoji="1" lang="en-US" altLang="ja-JP" sz="2400" dirty="0"/>
          </a:p>
          <a:p>
            <a:pPr marL="1789113" indent="-1789113">
              <a:spcAft>
                <a:spcPts val="600"/>
              </a:spcAft>
            </a:pPr>
            <a:r>
              <a:rPr kumimoji="1" lang="en-US" altLang="ja-JP" sz="2400" dirty="0"/>
              <a:t>【</a:t>
            </a:r>
            <a:r>
              <a:rPr kumimoji="1" lang="ja-JP" altLang="en-US" sz="2400" dirty="0"/>
              <a:t>極意　６</a:t>
            </a:r>
            <a:r>
              <a:rPr kumimoji="1" lang="en-US" altLang="ja-JP" sz="2400" dirty="0"/>
              <a:t>】</a:t>
            </a:r>
            <a:r>
              <a:rPr kumimoji="1" lang="ja-JP" altLang="en-US" sz="2400" dirty="0"/>
              <a:t>その土壌の必須栄養素を理解する➡☆基本的安心感　☆自己肯定感</a:t>
            </a:r>
            <a:br>
              <a:rPr kumimoji="1" lang="en-US" altLang="ja-JP" sz="2400" dirty="0"/>
            </a:br>
            <a:r>
              <a:rPr kumimoji="1" lang="ja-JP" altLang="en-US" sz="2400" dirty="0"/>
              <a:t>☆愛着を通してのつながり　☆居場所　☆トラウマが少ないこと　</a:t>
            </a:r>
            <a:endParaRPr kumimoji="1" lang="en-US" altLang="ja-JP" sz="2400" dirty="0"/>
          </a:p>
          <a:p>
            <a:pPr marL="1789113" indent="-1789113"/>
            <a:endParaRPr kumimoji="1" lang="en-US" altLang="ja-JP" sz="2400" dirty="0"/>
          </a:p>
        </p:txBody>
      </p:sp>
    </p:spTree>
    <p:extLst>
      <p:ext uri="{BB962C8B-B14F-4D97-AF65-F5344CB8AC3E}">
        <p14:creationId xmlns:p14="http://schemas.microsoft.com/office/powerpoint/2010/main" val="153055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口を開けている赤ちゃん&#10;&#10;中程度の精度で自動的に生成された説明">
            <a:extLst>
              <a:ext uri="{FF2B5EF4-FFF2-40B4-BE49-F238E27FC236}">
                <a16:creationId xmlns:a16="http://schemas.microsoft.com/office/drawing/2014/main" id="{C2DD691A-5E96-5CBC-A8D9-23091C8614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2285" y="2542150"/>
            <a:ext cx="4453246" cy="2968830"/>
          </a:xfrm>
          <a:prstGeom prst="rect">
            <a:avLst/>
          </a:prstGeom>
        </p:spPr>
      </p:pic>
      <p:pic>
        <p:nvPicPr>
          <p:cNvPr id="9" name="図 8" descr="建物の前に座っている男性の像&#10;&#10;中程度の精度で自動的に生成された説明">
            <a:extLst>
              <a:ext uri="{FF2B5EF4-FFF2-40B4-BE49-F238E27FC236}">
                <a16:creationId xmlns:a16="http://schemas.microsoft.com/office/drawing/2014/main" id="{743F8331-2F22-947F-A5C7-3658FE26B4D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16888" y="2538805"/>
            <a:ext cx="2734350" cy="3651887"/>
          </a:xfrm>
          <a:prstGeom prst="rect">
            <a:avLst/>
          </a:prstGeom>
        </p:spPr>
      </p:pic>
      <p:sp>
        <p:nvSpPr>
          <p:cNvPr id="10" name="テキスト ボックス 9">
            <a:extLst>
              <a:ext uri="{FF2B5EF4-FFF2-40B4-BE49-F238E27FC236}">
                <a16:creationId xmlns:a16="http://schemas.microsoft.com/office/drawing/2014/main" id="{A4B62913-1243-C73B-7AFF-B04EFFC618C9}"/>
              </a:ext>
            </a:extLst>
          </p:cNvPr>
          <p:cNvSpPr txBox="1"/>
          <p:nvPr/>
        </p:nvSpPr>
        <p:spPr>
          <a:xfrm>
            <a:off x="3947788" y="8401665"/>
            <a:ext cx="5134928" cy="230832"/>
          </a:xfrm>
          <a:prstGeom prst="rect">
            <a:avLst/>
          </a:prstGeom>
          <a:noFill/>
        </p:spPr>
        <p:txBody>
          <a:bodyPr wrap="square" rtlCol="0">
            <a:spAutoFit/>
          </a:bodyPr>
          <a:lstStyle/>
          <a:p>
            <a:r>
              <a:rPr lang="ja-JP" altLang="en-US" sz="900">
                <a:hlinkClick r:id="rId5" tooltip="https://www.nagahitoyuki.com/2016/11/the-title-of-augusterodins-the-thinker-was-originally-a-poet.html"/>
              </a:rPr>
              <a:t>この写真</a:t>
            </a:r>
            <a:r>
              <a:rPr lang="ja-JP" altLang="en-US" sz="900"/>
              <a:t> の作成者 不明な作成者 は </a:t>
            </a:r>
            <a:r>
              <a:rPr lang="ja-JP" altLang="en-US" sz="900">
                <a:hlinkClick r:id="rId6" tooltip="https://creativecommons.org/licenses/by-nd/3.0/"/>
              </a:rPr>
              <a:t>CC BY-ND</a:t>
            </a:r>
            <a:r>
              <a:rPr lang="ja-JP" altLang="en-US" sz="900"/>
              <a:t> のライセンスを許諾されています</a:t>
            </a:r>
          </a:p>
        </p:txBody>
      </p:sp>
      <p:sp>
        <p:nvSpPr>
          <p:cNvPr id="2" name="タイトル 1">
            <a:extLst>
              <a:ext uri="{FF2B5EF4-FFF2-40B4-BE49-F238E27FC236}">
                <a16:creationId xmlns:a16="http://schemas.microsoft.com/office/drawing/2014/main" id="{2C3988FB-7AC1-F8AE-78BE-B23C2F6A1A93}"/>
              </a:ext>
            </a:extLst>
          </p:cNvPr>
          <p:cNvSpPr>
            <a:spLocks noGrp="1"/>
          </p:cNvSpPr>
          <p:nvPr>
            <p:ph type="title"/>
          </p:nvPr>
        </p:nvSpPr>
        <p:spPr>
          <a:xfrm>
            <a:off x="1143000" y="501446"/>
            <a:ext cx="9875520" cy="845574"/>
          </a:xfrm>
        </p:spPr>
        <p:txBody>
          <a:bodyPr>
            <a:normAutofit fontScale="90000"/>
          </a:bodyPr>
          <a:lstStyle/>
          <a:p>
            <a:r>
              <a:rPr lang="ja-JP" altLang="en-US" sz="3100" dirty="0">
                <a:solidFill>
                  <a:prstClr val="black"/>
                </a:solidFill>
                <a:highlight>
                  <a:srgbClr val="FFFF00"/>
                </a:highlight>
                <a:cs typeface="+mn-cs"/>
              </a:rPr>
              <a:t>☆基本的安心感　☆自己肯定感</a:t>
            </a:r>
            <a:r>
              <a:rPr lang="ja-JP" altLang="en-US" sz="3100" dirty="0">
                <a:solidFill>
                  <a:prstClr val="black"/>
                </a:solidFill>
                <a:highlight>
                  <a:srgbClr val="FFFF00"/>
                </a:highlight>
              </a:rPr>
              <a:t>　</a:t>
            </a:r>
            <a:r>
              <a:rPr lang="ja-JP" altLang="en-US" sz="3100" dirty="0">
                <a:solidFill>
                  <a:prstClr val="black"/>
                </a:solidFill>
                <a:highlight>
                  <a:srgbClr val="FFFF00"/>
                </a:highlight>
                <a:cs typeface="+mn-cs"/>
              </a:rPr>
              <a:t>☆愛着を通してのつながり　☆居場所　☆トラウマが少ないこと　</a:t>
            </a:r>
            <a:endParaRPr kumimoji="1" lang="ja-JP" altLang="en-US" dirty="0">
              <a:highlight>
                <a:srgbClr val="FFFF00"/>
              </a:highlight>
            </a:endParaRPr>
          </a:p>
        </p:txBody>
      </p:sp>
      <p:sp>
        <p:nvSpPr>
          <p:cNvPr id="3" name="コンテンツ プレースホルダー 2">
            <a:extLst>
              <a:ext uri="{FF2B5EF4-FFF2-40B4-BE49-F238E27FC236}">
                <a16:creationId xmlns:a16="http://schemas.microsoft.com/office/drawing/2014/main" id="{57A7A7F3-381F-5C5E-A2B0-E67C8E18999D}"/>
              </a:ext>
            </a:extLst>
          </p:cNvPr>
          <p:cNvSpPr>
            <a:spLocks noGrp="1"/>
          </p:cNvSpPr>
          <p:nvPr>
            <p:ph idx="1"/>
          </p:nvPr>
        </p:nvSpPr>
        <p:spPr>
          <a:xfrm>
            <a:off x="535164" y="1347020"/>
            <a:ext cx="10530348" cy="5182872"/>
          </a:xfrm>
        </p:spPr>
        <p:txBody>
          <a:bodyPr>
            <a:normAutofit/>
          </a:bodyPr>
          <a:lstStyle/>
          <a:p>
            <a:pPr marL="45720" indent="0">
              <a:buNone/>
            </a:pPr>
            <a:r>
              <a:rPr kumimoji="1" lang="en-US" altLang="ja-JP" sz="4400" dirty="0">
                <a:solidFill>
                  <a:schemeClr val="tx1"/>
                </a:solidFill>
                <a:latin typeface="Trade Gothic Next Heavy" panose="020F0502020204030204" pitchFamily="34" charset="0"/>
                <a:ea typeface="Microsoft YaHei UI" panose="020B0503020204020204" pitchFamily="34" charset="-122"/>
              </a:rPr>
              <a:t>Q</a:t>
            </a:r>
            <a:r>
              <a:rPr kumimoji="1" lang="ja-JP" altLang="en-US" sz="3600" dirty="0">
                <a:solidFill>
                  <a:schemeClr val="tx1"/>
                </a:solidFill>
              </a:rPr>
              <a:t>：</a:t>
            </a:r>
            <a:r>
              <a:rPr kumimoji="1" lang="ja-JP" altLang="en-US" sz="3200" dirty="0">
                <a:solidFill>
                  <a:schemeClr val="tx1"/>
                </a:solidFill>
              </a:rPr>
              <a:t>ちょっと、飛ばしてしましましたが、なぜこういう土壌が発達障害との関係で障害されるのでしょうか。</a:t>
            </a:r>
            <a:endParaRPr kumimoji="1" lang="en-US" altLang="ja-JP" sz="3200" dirty="0">
              <a:solidFill>
                <a:schemeClr val="tx1"/>
              </a:solidFill>
            </a:endParaRPr>
          </a:p>
          <a:p>
            <a:pPr marL="45720" indent="0">
              <a:buNone/>
            </a:pPr>
            <a:endParaRPr kumimoji="1" lang="en-US" altLang="ja-JP" sz="2400" dirty="0">
              <a:solidFill>
                <a:schemeClr val="tx1"/>
              </a:solidFill>
            </a:endParaRPr>
          </a:p>
          <a:p>
            <a:pPr marL="45720" indent="0">
              <a:buNone/>
            </a:pPr>
            <a:endParaRPr kumimoji="1" lang="en-US" altLang="ja-JP" sz="2400" dirty="0">
              <a:solidFill>
                <a:schemeClr val="tx1"/>
              </a:solidFill>
            </a:endParaRPr>
          </a:p>
          <a:p>
            <a:pPr marL="45720" indent="0">
              <a:buNone/>
            </a:pPr>
            <a:endParaRPr lang="en-US" altLang="ja-JP" sz="2400" dirty="0">
              <a:solidFill>
                <a:schemeClr val="tx1"/>
              </a:solidFill>
            </a:endParaRPr>
          </a:p>
          <a:p>
            <a:pPr marL="45720" indent="0">
              <a:buNone/>
            </a:pPr>
            <a:endParaRPr kumimoji="1" lang="en-US" altLang="ja-JP" sz="2400" dirty="0">
              <a:solidFill>
                <a:schemeClr val="tx1"/>
              </a:solidFill>
            </a:endParaRPr>
          </a:p>
          <a:p>
            <a:pPr marL="45720" indent="0">
              <a:buNone/>
            </a:pPr>
            <a:endParaRPr lang="en-US" altLang="ja-JP" sz="2400" dirty="0">
              <a:solidFill>
                <a:schemeClr val="tx1"/>
              </a:solidFill>
            </a:endParaRPr>
          </a:p>
          <a:p>
            <a:pPr marL="3409950" indent="-3365500">
              <a:buNone/>
            </a:pPr>
            <a:r>
              <a:rPr kumimoji="1" lang="ja-JP" altLang="en-US" sz="2400" dirty="0">
                <a:solidFill>
                  <a:schemeClr val="tx1"/>
                </a:solidFill>
              </a:rPr>
              <a:t>　　　　　　　　　　　これらが障害されていれば、どんな精神疾患も育てる自信があります。</a:t>
            </a:r>
          </a:p>
        </p:txBody>
      </p:sp>
      <p:pic>
        <p:nvPicPr>
          <p:cNvPr id="5" name="図 4" descr="ドレスを着た女性と文字&#10;&#10;中程度の精度で自動的に生成された説明">
            <a:extLst>
              <a:ext uri="{FF2B5EF4-FFF2-40B4-BE49-F238E27FC236}">
                <a16:creationId xmlns:a16="http://schemas.microsoft.com/office/drawing/2014/main" id="{B7432475-2747-303C-5F63-27B28D3006D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959476" y="2538805"/>
            <a:ext cx="3404571" cy="2166545"/>
          </a:xfrm>
          <a:prstGeom prst="rect">
            <a:avLst/>
          </a:prstGeom>
        </p:spPr>
      </p:pic>
    </p:spTree>
    <p:extLst>
      <p:ext uri="{BB962C8B-B14F-4D97-AF65-F5344CB8AC3E}">
        <p14:creationId xmlns:p14="http://schemas.microsoft.com/office/powerpoint/2010/main" val="258718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60380-EED5-089D-2026-3932FDD7CF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86E2E3-0241-8252-7297-0BE8765CDB66}"/>
              </a:ext>
            </a:extLst>
          </p:cNvPr>
          <p:cNvSpPr>
            <a:spLocks noGrp="1"/>
          </p:cNvSpPr>
          <p:nvPr>
            <p:ph type="title"/>
          </p:nvPr>
        </p:nvSpPr>
        <p:spPr>
          <a:xfrm>
            <a:off x="386377" y="429394"/>
            <a:ext cx="11419246" cy="520700"/>
          </a:xfrm>
        </p:spPr>
        <p:txBody>
          <a:bodyPr>
            <a:noAutofit/>
          </a:bodyPr>
          <a:lstStyle/>
          <a:p>
            <a:r>
              <a:rPr lang="ja-JP" altLang="en-US" sz="3000" dirty="0">
                <a:solidFill>
                  <a:schemeClr val="tx1"/>
                </a:solidFill>
                <a:highlight>
                  <a:srgbClr val="FFFF00"/>
                </a:highlight>
              </a:rPr>
              <a:t>子育て</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Q</a:t>
            </a:r>
            <a:r>
              <a:rPr lang="ja-JP" altLang="en-US" sz="3000" dirty="0">
                <a:solidFill>
                  <a:schemeClr val="tx1"/>
                </a:solidFill>
                <a:highlight>
                  <a:srgbClr val="FFFF00"/>
                </a:highlight>
              </a:rPr>
              <a:t>＆</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A</a:t>
            </a:r>
            <a:r>
              <a:rPr lang="ja-JP" altLang="en-US"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　かなり発達のアンバランスが疑われるもの４つ選択</a:t>
            </a:r>
            <a:endParaRPr kumimoji="1" lang="ja-JP" altLang="en-US"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endParaRPr>
          </a:p>
        </p:txBody>
      </p:sp>
      <p:sp>
        <p:nvSpPr>
          <p:cNvPr id="4" name="コンテンツ プレースホルダー 3">
            <a:extLst>
              <a:ext uri="{FF2B5EF4-FFF2-40B4-BE49-F238E27FC236}">
                <a16:creationId xmlns:a16="http://schemas.microsoft.com/office/drawing/2014/main" id="{5481C729-2710-F61B-BD3A-E6103970C5A4}"/>
              </a:ext>
            </a:extLst>
          </p:cNvPr>
          <p:cNvSpPr>
            <a:spLocks noGrp="1"/>
          </p:cNvSpPr>
          <p:nvPr>
            <p:ph sz="half" idx="2"/>
          </p:nvPr>
        </p:nvSpPr>
        <p:spPr>
          <a:xfrm>
            <a:off x="523875" y="1302826"/>
            <a:ext cx="11144250" cy="5555174"/>
          </a:xfrm>
        </p:spPr>
        <p:txBody>
          <a:bodyPr>
            <a:normAutofit/>
          </a:bodyPr>
          <a:lstStyle/>
          <a:p>
            <a:pPr marL="457200" indent="-457200">
              <a:lnSpc>
                <a:spcPts val="3600"/>
              </a:lnSpc>
              <a:spcBef>
                <a:spcPts val="4200"/>
              </a:spcBef>
              <a:buFont typeface="+mj-lt"/>
              <a:buAutoNum type="arabicPeriod"/>
            </a:pPr>
            <a:r>
              <a:rPr kumimoji="1" lang="ja-JP" altLang="en-US" sz="2800" dirty="0">
                <a:solidFill>
                  <a:schemeClr val="tx2"/>
                </a:solidFill>
                <a:latin typeface="BIZ UDPゴシック" panose="020B0400000000000000" pitchFamily="50" charset="-128"/>
                <a:ea typeface="BIZ UDPゴシック" panose="020B0400000000000000" pitchFamily="50" charset="-128"/>
              </a:rPr>
              <a:t>２歳のお誕生日の日から、トイレで用を足そうねと話しかけていた。すると、その日から、しっかりとトイレに行きたいことを言い、おむつを外して過ごせるようになった</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457200" indent="-457200">
              <a:lnSpc>
                <a:spcPts val="3600"/>
              </a:lnSpc>
              <a:spcBef>
                <a:spcPts val="4200"/>
              </a:spcBef>
              <a:buFont typeface="+mj-lt"/>
              <a:buAutoNum type="arabicPeriod"/>
            </a:pPr>
            <a:r>
              <a:rPr lang="ja-JP" altLang="en-US" sz="2800" dirty="0">
                <a:solidFill>
                  <a:schemeClr val="tx2"/>
                </a:solidFill>
                <a:latin typeface="BIZ UDPゴシック" panose="020B0400000000000000" pitchFamily="50" charset="-128"/>
                <a:ea typeface="BIZ UDPゴシック" panose="020B0400000000000000" pitchFamily="50" charset="-128"/>
              </a:rPr>
              <a:t>２歳前から字に興味を持ち、数字も好きである。しっかりした話しぶりで、３歳近くのころは、大人と話しているようなしっかりした話しぶりだった。</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457200" indent="-457200">
              <a:lnSpc>
                <a:spcPts val="3600"/>
              </a:lnSpc>
              <a:spcBef>
                <a:spcPts val="4200"/>
              </a:spcBef>
              <a:buFont typeface="+mj-lt"/>
              <a:buAutoNum type="arabicPeriod"/>
            </a:pPr>
            <a:r>
              <a:rPr lang="ja-JP" altLang="en-US" sz="2800" dirty="0">
                <a:solidFill>
                  <a:schemeClr val="tx2"/>
                </a:solidFill>
                <a:latin typeface="BIZ UDPゴシック" panose="020B0400000000000000" pitchFamily="50" charset="-128"/>
                <a:ea typeface="BIZ UDPゴシック" panose="020B0400000000000000" pitchFamily="50" charset="-128"/>
              </a:rPr>
              <a:t>３歳の幼稚園に入るあたりでトイレットトレーニングをしたが、なかなかうまくトイレに行けず、入園後半年してもまだ自立まではいかない。</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457200" indent="-457200">
              <a:buFont typeface="+mj-lt"/>
              <a:buAutoNum type="arabicPeriod"/>
            </a:pPr>
            <a:endParaRPr lang="en-US" altLang="ja-JP" sz="2400" dirty="0">
              <a:solidFill>
                <a:schemeClr val="tx2"/>
              </a:solidFill>
              <a:latin typeface="BIZ UDPゴシック" panose="020B0400000000000000" pitchFamily="50" charset="-128"/>
              <a:ea typeface="BIZ UDPゴシック" panose="020B0400000000000000" pitchFamily="50" charset="-128"/>
            </a:endParaRPr>
          </a:p>
          <a:p>
            <a:pPr marL="0" indent="0">
              <a:buNone/>
            </a:pPr>
            <a:endParaRPr lang="en-US" altLang="ja-JP" sz="24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651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86F64E7-4EE9-D992-AE20-ADADE72FFB7A}"/>
              </a:ext>
            </a:extLst>
          </p:cNvPr>
          <p:cNvSpPr txBox="1"/>
          <p:nvPr/>
        </p:nvSpPr>
        <p:spPr>
          <a:xfrm>
            <a:off x="580103" y="1326267"/>
            <a:ext cx="10884310" cy="4330160"/>
          </a:xfrm>
          <a:prstGeom prst="rect">
            <a:avLst/>
          </a:prstGeom>
          <a:noFill/>
        </p:spPr>
        <p:txBody>
          <a:bodyPr wrap="square">
            <a:spAutoFit/>
          </a:bodyPr>
          <a:lstStyle/>
          <a:p>
            <a:pPr marL="514350" marR="0" lvl="0" indent="-514350" defTabSz="914400" fontAlgn="auto">
              <a:lnSpc>
                <a:spcPts val="3600"/>
              </a:lnSpc>
              <a:spcBef>
                <a:spcPts val="4200"/>
              </a:spcBef>
              <a:spcAft>
                <a:spcPts val="0"/>
              </a:spcAft>
              <a:buClr>
                <a:schemeClr val="accent1"/>
              </a:buClr>
              <a:buSzPct val="80000"/>
              <a:buFont typeface="+mj-lt"/>
              <a:buAutoNum type="arabicPeriod" startAt="4"/>
              <a:tabLst/>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幼稚園では明るい子でだれとでも話しかけ遊んでいる。また、喧嘩したり、仲たがいすることがない。</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a:p>
            <a:pPr marL="514350" marR="0" lvl="0" indent="-514350" defTabSz="914400" fontAlgn="auto">
              <a:lnSpc>
                <a:spcPts val="3600"/>
              </a:lnSpc>
              <a:spcBef>
                <a:spcPts val="4200"/>
              </a:spcBef>
              <a:spcAft>
                <a:spcPts val="0"/>
              </a:spcAft>
              <a:buClr>
                <a:schemeClr val="accent1"/>
              </a:buClr>
              <a:buSzPct val="80000"/>
              <a:buFont typeface="+mj-lt"/>
              <a:buAutoNum type="arabicPeriod" startAt="4"/>
              <a:tabLst/>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現在年中ですが、いろいろなことに気が付き、クラスの子にもいろいろ注意してくれたり、やさしくしてくれたりしまう。面倒見がいい子でいつも笑顔で怒ることがあまりない。</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a:p>
            <a:pPr marL="514350" marR="0" lvl="0" indent="-514350" defTabSz="914400" fontAlgn="auto">
              <a:lnSpc>
                <a:spcPts val="3600"/>
              </a:lnSpc>
              <a:spcBef>
                <a:spcPts val="4200"/>
              </a:spcBef>
              <a:spcAft>
                <a:spcPts val="0"/>
              </a:spcAft>
              <a:buClr>
                <a:schemeClr val="accent1"/>
              </a:buClr>
              <a:buSzPct val="80000"/>
              <a:buFont typeface="+mj-lt"/>
              <a:buAutoNum type="arabicPeriod" startAt="4"/>
              <a:tabLst/>
              <a:defRPr/>
            </a:pPr>
            <a:r>
              <a:rPr kumimoji="1" lang="ja-JP" altLang="en-US" sz="2800" dirty="0">
                <a:solidFill>
                  <a:schemeClr val="tx2"/>
                </a:solidFill>
                <a:latin typeface="BIZ UDPゴシック" panose="020B0400000000000000" pitchFamily="50" charset="-128"/>
                <a:ea typeface="BIZ UDPゴシック" panose="020B0400000000000000" pitchFamily="50" charset="-128"/>
              </a:rPr>
              <a:t>年少ですが、勝ち負けにうるさく、負けると怒ったり、あたけてしまいます。勝つと機嫌がいいです。</a:t>
            </a:r>
            <a:endParaRPr kumimoji="1" lang="en-US" altLang="ja-JP" sz="28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692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509EE-3332-75DF-9427-DD31E7B7E0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A82D4C-AF2E-B8D6-EBA4-BF604CB3D246}"/>
              </a:ext>
            </a:extLst>
          </p:cNvPr>
          <p:cNvSpPr>
            <a:spLocks noGrp="1"/>
          </p:cNvSpPr>
          <p:nvPr>
            <p:ph type="title"/>
          </p:nvPr>
        </p:nvSpPr>
        <p:spPr>
          <a:xfrm>
            <a:off x="383458" y="373064"/>
            <a:ext cx="11256091" cy="520700"/>
          </a:xfrm>
        </p:spPr>
        <p:txBody>
          <a:bodyPr>
            <a:noAutofit/>
          </a:bodyPr>
          <a:lstStyle/>
          <a:p>
            <a:r>
              <a:rPr lang="ja-JP" altLang="en-US" sz="3000" dirty="0">
                <a:solidFill>
                  <a:schemeClr val="tx1"/>
                </a:solidFill>
                <a:highlight>
                  <a:srgbClr val="FFFF00"/>
                </a:highlight>
              </a:rPr>
              <a:t>子育て</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Q</a:t>
            </a:r>
            <a:r>
              <a:rPr lang="ja-JP" altLang="en-US" sz="3000" dirty="0">
                <a:solidFill>
                  <a:schemeClr val="tx1"/>
                </a:solidFill>
                <a:highlight>
                  <a:srgbClr val="FFFF00"/>
                </a:highlight>
              </a:rPr>
              <a:t>＆</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A</a:t>
            </a:r>
            <a:r>
              <a:rPr lang="ja-JP" altLang="en-US"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　かなり発達のアンバランスが疑われるもの</a:t>
            </a:r>
            <a:r>
              <a:rPr lang="en-US" altLang="ja-JP"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4</a:t>
            </a:r>
            <a:r>
              <a:rPr lang="ja-JP" altLang="en-US" sz="3000" dirty="0">
                <a:solidFill>
                  <a:schemeClr val="tx1"/>
                </a:solidFill>
                <a:highlight>
                  <a:srgbClr val="FFFF00"/>
                </a:highlight>
                <a:latin typeface="AR PハイカラPOP体H04" panose="040B0900000000000000" pitchFamily="50" charset="-128"/>
                <a:ea typeface="AR PハイカラPOP体H04" panose="040B0900000000000000" pitchFamily="50" charset="-128"/>
              </a:rPr>
              <a:t>つ選択</a:t>
            </a:r>
            <a:endParaRPr kumimoji="1" lang="ja-JP" altLang="en-US" sz="3000" dirty="0"/>
          </a:p>
        </p:txBody>
      </p:sp>
      <p:sp>
        <p:nvSpPr>
          <p:cNvPr id="4" name="コンテンツ プレースホルダー 3">
            <a:extLst>
              <a:ext uri="{FF2B5EF4-FFF2-40B4-BE49-F238E27FC236}">
                <a16:creationId xmlns:a16="http://schemas.microsoft.com/office/drawing/2014/main" id="{8AEDD91B-DAE3-E207-AC4F-34F57DC3C6F1}"/>
              </a:ext>
            </a:extLst>
          </p:cNvPr>
          <p:cNvSpPr>
            <a:spLocks noGrp="1"/>
          </p:cNvSpPr>
          <p:nvPr>
            <p:ph sz="half" idx="2"/>
          </p:nvPr>
        </p:nvSpPr>
        <p:spPr>
          <a:xfrm>
            <a:off x="681037" y="1455174"/>
            <a:ext cx="10829925" cy="5029762"/>
          </a:xfrm>
        </p:spPr>
        <p:txBody>
          <a:bodyPr>
            <a:normAutofit/>
          </a:bodyPr>
          <a:lstStyle/>
          <a:p>
            <a:pPr marL="457200" indent="-457200">
              <a:lnSpc>
                <a:spcPts val="3600"/>
              </a:lnSpc>
              <a:spcBef>
                <a:spcPts val="4200"/>
              </a:spcBef>
              <a:buFont typeface="+mj-lt"/>
              <a:buAutoNum type="arabicPeriod"/>
            </a:pPr>
            <a:r>
              <a:rPr lang="ja-JP" altLang="en-US" sz="2800" dirty="0">
                <a:solidFill>
                  <a:schemeClr val="tx2"/>
                </a:solidFill>
                <a:latin typeface="BIZ UDPゴシック" panose="020B0400000000000000" pitchFamily="50" charset="-128"/>
                <a:ea typeface="BIZ UDPゴシック" panose="020B0400000000000000" pitchFamily="50" charset="-128"/>
              </a:rPr>
              <a:t>小学校１年生ですが、他児と一緒になって騒いでしまい、収拾がつかなくなることがある。</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457200" indent="-457200">
              <a:lnSpc>
                <a:spcPts val="3600"/>
              </a:lnSpc>
              <a:spcBef>
                <a:spcPts val="4200"/>
              </a:spcBef>
              <a:buFont typeface="+mj-lt"/>
              <a:buAutoNum type="arabicPeriod"/>
            </a:pPr>
            <a:r>
              <a:rPr lang="ja-JP" altLang="en-US" sz="2800" dirty="0">
                <a:solidFill>
                  <a:schemeClr val="tx2"/>
                </a:solidFill>
                <a:latin typeface="BIZ UDPゴシック" panose="020B0400000000000000" pitchFamily="50" charset="-128"/>
                <a:ea typeface="BIZ UDPゴシック" panose="020B0400000000000000" pitchFamily="50" charset="-128"/>
              </a:rPr>
              <a:t>小学校１年生ですが、家では問題なく落ち着いていますが、学校ではテンションが上がりうろうろしたり落ち着きがなくなる。他児にもちょっかいを出す。</a:t>
            </a:r>
            <a:endParaRPr lang="en-US" altLang="ja-JP" sz="2800" dirty="0">
              <a:solidFill>
                <a:schemeClr val="tx2"/>
              </a:solidFill>
              <a:latin typeface="BIZ UDPゴシック" panose="020B0400000000000000" pitchFamily="50" charset="-128"/>
              <a:ea typeface="BIZ UDPゴシック" panose="020B0400000000000000" pitchFamily="50" charset="-128"/>
            </a:endParaRPr>
          </a:p>
          <a:p>
            <a:pPr marL="457200" indent="-457200">
              <a:lnSpc>
                <a:spcPts val="3600"/>
              </a:lnSpc>
              <a:spcBef>
                <a:spcPts val="4200"/>
              </a:spcBef>
              <a:buFont typeface="+mj-lt"/>
              <a:buAutoNum type="arabicPeriod"/>
            </a:pPr>
            <a:r>
              <a:rPr lang="ja-JP" altLang="en-US" sz="2800" dirty="0">
                <a:solidFill>
                  <a:schemeClr val="tx2"/>
                </a:solidFill>
                <a:latin typeface="BIZ UDPゴシック" panose="020B0400000000000000" pitchFamily="50" charset="-128"/>
                <a:ea typeface="BIZ UDPゴシック" panose="020B0400000000000000" pitchFamily="50" charset="-128"/>
              </a:rPr>
              <a:t>小学校３年生であるが、他児とは遊ばず一人で黙々と絵を描いていることが多い。</a:t>
            </a:r>
            <a:endParaRPr lang="en-US" altLang="ja-JP" sz="2800" dirty="0">
              <a:solidFill>
                <a:schemeClr val="tx2"/>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5855225"/>
      </p:ext>
    </p:extLst>
  </p:cSld>
  <p:clrMapOvr>
    <a:masterClrMapping/>
  </p:clrMapOvr>
</p:sld>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テーマ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4241519A-6780-419D-9EAB-54710B6FC95E}" vid="{FF4951F6-7D6B-450A-9BA3-5D4081CE899E}"/>
    </a:ext>
  </a:extLst>
</a:theme>
</file>

<file path=ppt/theme/theme2.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1_テーマ1">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4241519A-6780-419D-9EAB-54710B6FC95E}" vid="{FF4951F6-7D6B-450A-9BA3-5D4081CE899E}"/>
    </a:ext>
  </a:extLst>
</a:theme>
</file>

<file path=ppt/theme/theme4.xml><?xml version="1.0" encoding="utf-8"?>
<a:theme xmlns:a="http://schemas.openxmlformats.org/drawingml/2006/main" name="基礎">
  <a:themeElements>
    <a:clrScheme name="基礎">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5.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858</TotalTime>
  <Words>4067</Words>
  <Application>Microsoft Office PowerPoint</Application>
  <PresentationFormat>ワイド画面</PresentationFormat>
  <Paragraphs>276</Paragraphs>
  <Slides>30</Slides>
  <Notes>4</Notes>
  <HiddenSlides>0</HiddenSlides>
  <MMClips>0</MMClips>
  <ScaleCrop>false</ScaleCrop>
  <HeadingPairs>
    <vt:vector size="8" baseType="variant">
      <vt:variant>
        <vt:lpstr>使用されているフォント</vt:lpstr>
      </vt:variant>
      <vt:variant>
        <vt:i4>18</vt:i4>
      </vt:variant>
      <vt:variant>
        <vt:lpstr>テーマ</vt:lpstr>
      </vt:variant>
      <vt:variant>
        <vt:i4>5</vt:i4>
      </vt:variant>
      <vt:variant>
        <vt:lpstr>埋め込まれた OLE サーバー</vt:lpstr>
      </vt:variant>
      <vt:variant>
        <vt:i4>1</vt:i4>
      </vt:variant>
      <vt:variant>
        <vt:lpstr>スライド タイトル</vt:lpstr>
      </vt:variant>
      <vt:variant>
        <vt:i4>30</vt:i4>
      </vt:variant>
    </vt:vector>
  </HeadingPairs>
  <TitlesOfParts>
    <vt:vector size="54" baseType="lpstr">
      <vt:lpstr>AR PハイカラPOP体H04</vt:lpstr>
      <vt:lpstr>AR P花文字梅U04</vt:lpstr>
      <vt:lpstr>BIZ UDPゴシック</vt:lpstr>
      <vt:lpstr>HG丸ｺﾞｼｯｸM-PRO</vt:lpstr>
      <vt:lpstr>Meiryo UI</vt:lpstr>
      <vt:lpstr>ＭＳ Ｐゴシック</vt:lpstr>
      <vt:lpstr>ＭＳ ゴシック</vt:lpstr>
      <vt:lpstr>游ゴシック</vt:lpstr>
      <vt:lpstr>Arial</vt:lpstr>
      <vt:lpstr>Calibri</vt:lpstr>
      <vt:lpstr>Century</vt:lpstr>
      <vt:lpstr>Century Gothic</vt:lpstr>
      <vt:lpstr>Corbel</vt:lpstr>
      <vt:lpstr>Garamond</vt:lpstr>
      <vt:lpstr>Times</vt:lpstr>
      <vt:lpstr>Times New Roman</vt:lpstr>
      <vt:lpstr>Trade Gothic Next Heavy</vt:lpstr>
      <vt:lpstr>Wingdings</vt:lpstr>
      <vt:lpstr>テーマ1</vt:lpstr>
      <vt:lpstr>ギャラリー</vt:lpstr>
      <vt:lpstr>1_テーマ1</vt:lpstr>
      <vt:lpstr>基礎</vt:lpstr>
      <vt:lpstr>オーガニック</vt:lpstr>
      <vt:lpstr>Acrobat Document</vt:lpstr>
      <vt:lpstr>おおしま先生といっしょ 児童精神科医療の実際</vt:lpstr>
      <vt:lpstr>PowerPoint プレゼンテーション</vt:lpstr>
      <vt:lpstr>PowerPoint プレゼンテーション</vt:lpstr>
      <vt:lpstr>PowerPoint プレゼンテーション</vt:lpstr>
      <vt:lpstr>PowerPoint プレゼンテーション</vt:lpstr>
      <vt:lpstr>☆基本的安心感　☆自己肯定感　☆愛着を通してのつながり　☆居場所　☆トラウマが少ないこと　</vt:lpstr>
      <vt:lpstr>子育てQ＆A　かなり発達のアンバランスが疑われるもの４つ選択</vt:lpstr>
      <vt:lpstr>PowerPoint プレゼンテーション</vt:lpstr>
      <vt:lpstr>子育てQ＆A　かなり発達のアンバランスが疑われるもの4つ選択</vt:lpstr>
      <vt:lpstr>PowerPoint プレゼンテーション</vt:lpstr>
      <vt:lpstr>子育てQ＆A　かなり発達のアンバランスが疑われるもの2つ選択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幼児期、児童期に何もない人が成人して発達障害に？？</vt:lpstr>
      <vt:lpstr>幼児期、児童期に何もないのに、発達障害？？？</vt:lpstr>
      <vt:lpstr>表面的には普通にやっている人は大勢いますが</vt:lpstr>
      <vt:lpstr>今まで単なる性格だと思っていたが、意外と裏に発達のアンバランスが</vt:lpstr>
      <vt:lpstr>PowerPoint プレゼンテーション</vt:lpstr>
      <vt:lpstr>PowerPoint プレゼンテーション</vt:lpstr>
      <vt:lpstr>発達障害の方に生じる情緒発達における問題　　　</vt:lpstr>
      <vt:lpstr>PowerPoint プレゼンテーション</vt:lpstr>
      <vt:lpstr>PowerPoint プレゼンテーション</vt:lpstr>
      <vt:lpstr>PowerPoint プレゼンテーション</vt:lpstr>
      <vt:lpstr>将来のために必要な適応能力</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正浩 大嶋</dc:creator>
  <cp:lastModifiedBy>正浩 大嶋</cp:lastModifiedBy>
  <cp:revision>13</cp:revision>
  <dcterms:created xsi:type="dcterms:W3CDTF">2024-10-20T03:59:55Z</dcterms:created>
  <dcterms:modified xsi:type="dcterms:W3CDTF">2024-12-15T07:18:56Z</dcterms:modified>
</cp:coreProperties>
</file>